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rimo" panose="020B0604020202020204" pitchFamily="34" charset="0"/>
      <p:regular r:id="rId17"/>
    </p:embeddedFont>
    <p:embeddedFont>
      <p:font typeface="Raleway" pitchFamily="2" charset="77"/>
      <p:regular r:id="rId18"/>
      <p:bold r:id="rId19"/>
      <p:italic r:id="rId20"/>
      <p:boldItalic r:id="rId21"/>
    </p:embeddedFont>
    <p:embeddedFont>
      <p:font typeface="Raleway 1" pitchFamily="2" charset="77"/>
      <p:regular r:id="rId22"/>
    </p:embeddedFont>
    <p:embeddedFont>
      <p:font typeface="Raleway 1 Bold" pitchFamily="2" charset="77"/>
      <p:regular r:id="rId23"/>
      <p:bold r:id="rId24"/>
    </p:embeddedFont>
    <p:embeddedFont>
      <p:font typeface="Raleway 1 Italics" pitchFamily="2" charset="77"/>
      <p:regular r:id="rId25"/>
      <p:italic r:id="rId26"/>
    </p:embeddedFont>
    <p:embeddedFont>
      <p:font typeface="Raleway 2 Bold" panose="020B0803030101060003" pitchFamily="34" charset="77"/>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74088" autoAdjust="0"/>
  </p:normalViewPr>
  <p:slideViewPr>
    <p:cSldViewPr>
      <p:cViewPr>
        <p:scale>
          <a:sx n="57" d="100"/>
          <a:sy n="57" d="100"/>
        </p:scale>
        <p:origin x="4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20.12.2024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A way to show the videos to your participants (links are in the presenter notes and on the screen). The videos are YouTube links, so you will need an internet connection. </a:t>
            </a:r>
          </a:p>
          <a:p>
            <a:r>
              <a:rPr lang="en-US"/>
              <a:t>- It would be helpful for participants to have writing materials (paper, notebook, and pen/pencil). </a:t>
            </a:r>
          </a:p>
          <a:p>
            <a:r>
              <a:rPr lang="en-US"/>
              <a:t>- post-it notes &amp; markers for group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/wo-JP1DPfAM</a:t>
            </a:r>
          </a:p>
          <a:p>
            <a:r>
              <a:rPr lang="en-US" dirty="0"/>
              <a:t>Video Running Time: 12:34</a:t>
            </a:r>
          </a:p>
          <a:p>
            <a:endParaRPr lang="en-US" dirty="0"/>
          </a:p>
          <a:p>
            <a:r>
              <a:rPr lang="en-US" dirty="0"/>
              <a:t>"This next video goes into a variety of ways and considerations for fostering humility in classrooms."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have mixed-grade teachers in your workshop, invite them to create small groups with teachers who teach similar age groups: Early childhood, upper elementary, middle school, high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If you have mixed-grade teachers in your workshop, invite them to create small groups with teachers who teach similar age groups: Early childhood, upper elementary, middle school, high school.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explore hope with your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Suggested intro script:</a:t>
            </a:r>
          </a:p>
          <a:p>
            <a:endParaRPr lang="en-US"/>
          </a:p>
          <a:p>
            <a:r>
              <a:rPr lang="en-US"/>
              <a:t>Humility is a foundational skill for empathy, collaboration, and lifelong learning. As Rick Warren once said, humility is not thinking less of yourself, it's thinking of yourself less. It is maintaining your self-confidence, but also acknowledging your limitations and the essential wisdom and contributions of other people. It is knowing humans are all in this together. </a:t>
            </a:r>
          </a:p>
          <a:p>
            <a:endParaRPr lang="en-US"/>
          </a:p>
          <a:p>
            <a:r>
              <a:rPr lang="en-US"/>
              <a:t>We are necessarily a collaborative species - who need to lead on each others’ strengths and fill in for each other’s struggles. By encouraging students to appreciate diverse perspectives and acknowledge their own limits, we can create a more inclusive and supportive learning environment.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endParaRPr lang="en-US"/>
          </a:p>
          <a:p>
            <a:r>
              <a:rPr lang="en-US"/>
              <a:t>Self-awareness:</a:t>
            </a:r>
          </a:p>
          <a:p>
            <a:r>
              <a:rPr lang="en-US"/>
              <a:t>-Linking feelings, values, and thought</a:t>
            </a:r>
          </a:p>
          <a:p>
            <a:r>
              <a:rPr lang="en-US"/>
              <a:t>-Identifying personal, cultural, and linguistic assets</a:t>
            </a:r>
          </a:p>
          <a:p>
            <a:r>
              <a:rPr lang="en-US"/>
              <a:t>-Experiencing self-efficacy</a:t>
            </a:r>
          </a:p>
          <a:p>
            <a:r>
              <a:rPr lang="en-US"/>
              <a:t>-Having a growth mindset</a:t>
            </a:r>
          </a:p>
          <a:p>
            <a:r>
              <a:rPr lang="en-US"/>
              <a:t>-Reflecting on one’s personal role and contributions within a community</a:t>
            </a:r>
          </a:p>
          <a:p>
            <a:endParaRPr lang="en-US"/>
          </a:p>
          <a:p>
            <a:r>
              <a:rPr lang="en-US"/>
              <a:t>Self-management:</a:t>
            </a:r>
          </a:p>
          <a:p>
            <a:r>
              <a:rPr lang="en-US"/>
              <a:t>-Cultivating resilience and overcoming adversity</a:t>
            </a:r>
          </a:p>
          <a:p>
            <a:r>
              <a:rPr lang="en-US"/>
              <a:t>-Setting personal and collective goals</a:t>
            </a:r>
          </a:p>
          <a:p>
            <a:r>
              <a:rPr lang="en-US"/>
              <a:t>-Demonstrating personal and collective agency</a:t>
            </a:r>
          </a:p>
          <a:p>
            <a:endParaRPr lang="en-US"/>
          </a:p>
          <a:p>
            <a:r>
              <a:rPr lang="en-US"/>
              <a:t>Social awareness:</a:t>
            </a:r>
          </a:p>
          <a:p>
            <a:r>
              <a:rPr lang="en-US"/>
              <a:t>-Leaning into others’ perspectives with curiosity</a:t>
            </a:r>
          </a:p>
          <a:p>
            <a:r>
              <a:rPr lang="en-US"/>
              <a:t>-Recognizing and acknowledging the inherent strengths in others</a:t>
            </a:r>
          </a:p>
          <a:p>
            <a:r>
              <a:rPr lang="en-US"/>
              <a:t>-Demonstrating empathy and compassion</a:t>
            </a:r>
          </a:p>
          <a:p>
            <a:r>
              <a:rPr lang="en-US"/>
              <a:t>-Identifying diverse cultural and social norms, including unjust ones</a:t>
            </a:r>
          </a:p>
          <a:p>
            <a:r>
              <a:rPr lang="en-US"/>
              <a:t>-Understanding the influences of biased and racist systems and structures on mindset, behavior, and actions</a:t>
            </a:r>
          </a:p>
          <a:p>
            <a:r>
              <a:rPr lang="en-US"/>
              <a:t>-Creating and maintaining a just and caring community.</a:t>
            </a:r>
          </a:p>
          <a:p>
            <a:endParaRPr lang="en-US"/>
          </a:p>
          <a:p>
            <a:r>
              <a:rPr lang="en-US"/>
              <a:t>Relationships skills:</a:t>
            </a:r>
          </a:p>
          <a:p>
            <a:r>
              <a:rPr lang="en-US"/>
              <a:t>-Listening actively, communicating effectively, and self-advocating</a:t>
            </a:r>
          </a:p>
          <a:p>
            <a:r>
              <a:rPr lang="en-US"/>
              <a:t>-Developing mutually healthy and productive relationships</a:t>
            </a:r>
          </a:p>
          <a:p>
            <a:r>
              <a:rPr lang="en-US"/>
              <a:t>-Making and maintaining trusting, respectful friendships</a:t>
            </a:r>
          </a:p>
          <a:p>
            <a:r>
              <a:rPr lang="en-US"/>
              <a:t>-Demonstrating gratitude</a:t>
            </a:r>
          </a:p>
          <a:p>
            <a:r>
              <a:rPr lang="en-US"/>
              <a:t>-Demonstrating cultural humility and competence</a:t>
            </a:r>
          </a:p>
          <a:p>
            <a:r>
              <a:rPr lang="en-US"/>
              <a:t>-Practicing collaborative problem-solving focused on the common good</a:t>
            </a:r>
          </a:p>
          <a:p>
            <a:r>
              <a:rPr lang="en-US"/>
              <a:t>-Showing leadership and contributing productively in groups</a:t>
            </a:r>
          </a:p>
          <a:p>
            <a:r>
              <a:rPr lang="en-US"/>
              <a:t>-Standing up for the rights of others</a:t>
            </a:r>
          </a:p>
          <a:p>
            <a:endParaRPr lang="en-US"/>
          </a:p>
          <a:p>
            <a:r>
              <a:rPr lang="en-US"/>
              <a:t>Responsible decision-making:</a:t>
            </a:r>
          </a:p>
          <a:p>
            <a:r>
              <a:rPr lang="en-US"/>
              <a:t>-Demonstrating curiosity and open-mindedness</a:t>
            </a:r>
          </a:p>
          <a:p>
            <a:r>
              <a:rPr lang="en-US"/>
              <a:t>-Learning how to make a reasoned judgment after analyzing information, data, and facts</a:t>
            </a:r>
          </a:p>
          <a:p>
            <a:r>
              <a:rPr lang="en-US"/>
              <a:t>-Recognizing how critical thinking skills are useful both inside and outside of school</a:t>
            </a:r>
          </a:p>
          <a:p>
            <a:r>
              <a:rPr lang="en-US"/>
              <a:t>-Reflecting on one’s role to promote personal, family, and community well-being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 a world that often celebrates self-promotion and bravado, cultivating humility in students is more important than ever. Humility is not just as a personal virtue, but is a vital skill that can enhance collaboration, empathy, and resilience. Educators can play  a key role in inspiring a new generation of leaders who will know their own strengths, but who will also lift each other up, listen actively, and grow together.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/MsuDi5Gi128</a:t>
            </a:r>
          </a:p>
          <a:p>
            <a:r>
              <a:rPr lang="en-US" dirty="0"/>
              <a:t>Video Running Time: 13:53</a:t>
            </a:r>
          </a:p>
          <a:p>
            <a:endParaRPr lang="en-US" dirty="0"/>
          </a:p>
          <a:p>
            <a:r>
              <a:rPr lang="en-US" dirty="0"/>
              <a:t>Next, we are going to watch this video about humility - and its relevance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learners to first reflect on the questions individually, then get together with their small groups to discuss.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/4cbl2ZG-bqQ</a:t>
            </a:r>
          </a:p>
          <a:p>
            <a:r>
              <a:rPr lang="en-US" dirty="0"/>
              <a:t>Video Running Time: 9:05</a:t>
            </a:r>
          </a:p>
          <a:p>
            <a:endParaRPr lang="en-US" dirty="0"/>
          </a:p>
          <a:p>
            <a:r>
              <a:rPr lang="en-US" dirty="0"/>
              <a:t> "This next video goes into the benefits of humility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your learners to share one of the following and discuss in their small groups.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y9eQdQcVH-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wo-JP1DPfAM" TargetMode="External"/><Relationship Id="rId5" Type="http://schemas.openxmlformats.org/officeDocument/2006/relationships/image" Target="../media/image1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OdL0EIv8HO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youtu.be/MsuDi5Gi128"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IhehgRPPs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4cbl2ZG-bqQ" TargetMode="External"/><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46161"/>
            </a:solidFill>
          </p:spPr>
          <p:txBody>
            <a:bodyPr/>
            <a:lstStyle/>
            <a:p>
              <a:endParaRPr lang="en-US"/>
            </a:p>
          </p:txBody>
        </p:sp>
      </p:grpSp>
      <p:grpSp>
        <p:nvGrpSpPr>
          <p:cNvPr id="4" name="Group 4"/>
          <p:cNvGrpSpPr/>
          <p:nvPr/>
        </p:nvGrpSpPr>
        <p:grpSpPr>
          <a:xfrm>
            <a:off x="11538000"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8.9 Humility for Students</a:t>
            </a:r>
          </a:p>
        </p:txBody>
      </p:sp>
      <p:sp>
        <p:nvSpPr>
          <p:cNvPr id="8" name="TextBox 8"/>
          <p:cNvSpPr txBox="1"/>
          <p:nvPr/>
        </p:nvSpPr>
        <p:spPr>
          <a:xfrm>
            <a:off x="903887" y="2920042"/>
            <a:ext cx="10074600" cy="3756669"/>
          </a:xfrm>
          <a:prstGeom prst="rect">
            <a:avLst/>
          </a:prstGeom>
        </p:spPr>
        <p:txBody>
          <a:bodyPr lIns="0" tIns="0" rIns="0" bIns="0" rtlCol="0" anchor="t">
            <a:spAutoFit/>
          </a:bodyPr>
          <a:lstStyle/>
          <a:p>
            <a:pPr algn="ctr">
              <a:lnSpc>
                <a:spcPts val="9720"/>
              </a:lnSpc>
            </a:pPr>
            <a:r>
              <a:rPr lang="en-US" sz="9000" dirty="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r>
              <a:rPr lang="en-US" sz="3200">
                <a:solidFill>
                  <a:srgbClr val="050707"/>
                </a:solidFill>
                <a:latin typeface="Raleway 1"/>
                <a:ea typeface="Raleway 1"/>
                <a:cs typeface="Raleway 1"/>
                <a:sym typeface="Raleway 1"/>
              </a:rPr>
              <a:t>Topic 8</a:t>
            </a:r>
          </a:p>
        </p:txBody>
      </p:sp>
      <p:pic>
        <p:nvPicPr>
          <p:cNvPr id="11" name="Picture 10" descr="A group of girls smiling&#10;&#10;Description automatically generated">
            <a:extLst>
              <a:ext uri="{FF2B5EF4-FFF2-40B4-BE49-F238E27FC236}">
                <a16:creationId xmlns:a16="http://schemas.microsoft.com/office/drawing/2014/main" id="{A1678C75-4776-66EF-CBEA-5B733E02F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8000" y="1714500"/>
            <a:ext cx="6750000" cy="3990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499494" y="2604429"/>
            <a:ext cx="9034863" cy="5078143"/>
          </a:xfrm>
          <a:custGeom>
            <a:avLst/>
            <a:gdLst/>
            <a:ahLst/>
            <a:cxnLst/>
            <a:rect l="l" t="t" r="r" b="b"/>
            <a:pathLst>
              <a:path w="9034863" h="5078143">
                <a:moveTo>
                  <a:pt x="0" y="0"/>
                </a:moveTo>
                <a:lnTo>
                  <a:pt x="9034863" y="0"/>
                </a:lnTo>
                <a:lnTo>
                  <a:pt x="9034863" y="5078142"/>
                </a:lnTo>
                <a:lnTo>
                  <a:pt x="0" y="5078142"/>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37423" y="4322705"/>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1 Bold"/>
                <a:ea typeface="Raleway 1 Bold"/>
                <a:cs typeface="Raleway 1 Bold"/>
                <a:sym typeface="Raleway 1 Bold"/>
                <a:hlinkClick r:id="rId6" tooltip="https://youtu.be/y9eQdQcVH-U"/>
              </a:rPr>
              <a:t>Video</a:t>
            </a:r>
            <a:endParaRPr lang="en-US" sz="7200" b="1" u="sng" dirty="0">
              <a:solidFill>
                <a:srgbClr val="1779A6"/>
              </a:solidFill>
              <a:latin typeface="Raleway 1 Bold"/>
              <a:ea typeface="Raleway 1 Bold"/>
              <a:cs typeface="Raleway 1 Bold"/>
              <a:sym typeface="Raleway 1 Bold"/>
              <a:hlinkClick r:id="rId7" tooltip="https://youtu.be/y9eQdQcVH-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98035"/>
            <a:ext cx="16230600" cy="9525"/>
          </a:xfrm>
          <a:prstGeom prst="rect">
            <a:avLst/>
          </a:prstGeom>
          <a:solidFill>
            <a:srgbClr val="050707"/>
          </a:solidFill>
        </p:spPr>
        <p:txBody>
          <a:bodyPr/>
          <a:lstStyle/>
          <a:p>
            <a:endParaRPr lang="en-US"/>
          </a:p>
        </p:txBody>
      </p:sp>
      <p:sp>
        <p:nvSpPr>
          <p:cNvPr id="3" name="Freeform 3"/>
          <p:cNvSpPr/>
          <p:nvPr/>
        </p:nvSpPr>
        <p:spPr>
          <a:xfrm>
            <a:off x="17259300" y="351310"/>
            <a:ext cx="677390" cy="677390"/>
          </a:xfrm>
          <a:custGeom>
            <a:avLst/>
            <a:gdLst/>
            <a:ahLst/>
            <a:cxnLst/>
            <a:rect l="l" t="t" r="r" b="b"/>
            <a:pathLst>
              <a:path w="677390" h="677390">
                <a:moveTo>
                  <a:pt x="0" y="0"/>
                </a:moveTo>
                <a:lnTo>
                  <a:pt x="677390" y="0"/>
                </a:lnTo>
                <a:lnTo>
                  <a:pt x="677390" y="677390"/>
                </a:lnTo>
                <a:lnTo>
                  <a:pt x="0" y="67739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028700" y="2673281"/>
            <a:ext cx="16907990" cy="6882965"/>
          </a:xfrm>
          <a:prstGeom prst="rect">
            <a:avLst/>
          </a:prstGeom>
        </p:spPr>
        <p:txBody>
          <a:bodyPr lIns="0" tIns="0" rIns="0" bIns="0" rtlCol="0" anchor="t">
            <a:spAutoFit/>
          </a:bodyPr>
          <a:lstStyle/>
          <a:p>
            <a:pPr algn="l">
              <a:lnSpc>
                <a:spcPts val="4992"/>
              </a:lnSpc>
            </a:pPr>
            <a:r>
              <a:rPr lang="en-US" sz="3200">
                <a:solidFill>
                  <a:srgbClr val="000000"/>
                </a:solidFill>
                <a:latin typeface="Raleway 1"/>
                <a:ea typeface="Raleway 1"/>
                <a:cs typeface="Raleway 1"/>
                <a:sym typeface="Raleway 1"/>
              </a:rPr>
              <a:t>Choose </a:t>
            </a:r>
            <a:r>
              <a:rPr lang="en-US" sz="3200" b="1">
                <a:solidFill>
                  <a:srgbClr val="000000"/>
                </a:solidFill>
                <a:latin typeface="Raleway 1 Bold"/>
                <a:ea typeface="Raleway 1 Bold"/>
                <a:cs typeface="Raleway 1 Bold"/>
                <a:sym typeface="Raleway 1 Bold"/>
              </a:rPr>
              <a:t>1 - 2 questions</a:t>
            </a:r>
            <a:r>
              <a:rPr lang="en-US" sz="3200">
                <a:solidFill>
                  <a:srgbClr val="000000"/>
                </a:solidFill>
                <a:latin typeface="Raleway 1"/>
                <a:ea typeface="Raleway 1"/>
                <a:cs typeface="Raleway 1"/>
                <a:sym typeface="Raleway 1"/>
              </a:rPr>
              <a:t> to discuss in your small groups;</a:t>
            </a:r>
          </a:p>
          <a:p>
            <a:pPr algn="l">
              <a:lnSpc>
                <a:spcPts val="4992"/>
              </a:lnSpc>
            </a:pPr>
            <a:endParaRPr lang="en-US" sz="3200">
              <a:solidFill>
                <a:srgbClr val="000000"/>
              </a:solidFill>
              <a:latin typeface="Raleway 1"/>
              <a:ea typeface="Raleway 1"/>
              <a:cs typeface="Raleway 1"/>
              <a:sym typeface="Raleway 1"/>
            </a:endParaRP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How can we create a classroom culture that encourages vulnerability and openness among students?</a:t>
            </a: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How do we address instances where pride or arrogance disrupts the learning environment?</a:t>
            </a: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What role does feedback play in fostering humility, and how can we provide meaningful feedback to our students?</a:t>
            </a:r>
          </a:p>
          <a:p>
            <a:pPr marL="690881" lvl="1" indent="-345440" algn="l">
              <a:lnSpc>
                <a:spcPts val="4992"/>
              </a:lnSpc>
              <a:buFont typeface="Arial"/>
              <a:buChar char="•"/>
            </a:pPr>
            <a:r>
              <a:rPr lang="en-US" sz="3200">
                <a:solidFill>
                  <a:srgbClr val="000000"/>
                </a:solidFill>
                <a:latin typeface="Raleway 1"/>
                <a:ea typeface="Raleway 1"/>
                <a:cs typeface="Raleway 1"/>
                <a:sym typeface="Raleway 1"/>
              </a:rPr>
              <a:t>How can we encourage students to appreciate diverse perspectives and to learn from one another?</a:t>
            </a:r>
          </a:p>
          <a:p>
            <a:pPr algn="l">
              <a:lnSpc>
                <a:spcPts val="4992"/>
              </a:lnSpc>
            </a:pPr>
            <a:endParaRPr lang="en-US" sz="3200">
              <a:solidFill>
                <a:srgbClr val="000000"/>
              </a:solidFill>
              <a:latin typeface="Raleway 1"/>
              <a:ea typeface="Raleway 1"/>
              <a:cs typeface="Raleway 1"/>
              <a:sym typeface="Raleway 1"/>
            </a:endParaRPr>
          </a:p>
        </p:txBody>
      </p:sp>
      <p:sp>
        <p:nvSpPr>
          <p:cNvPr id="5" name="Freeform 5" descr="Black and white cartoon figures sitting at a table and talking"/>
          <p:cNvSpPr/>
          <p:nvPr/>
        </p:nvSpPr>
        <p:spPr>
          <a:xfrm>
            <a:off x="16273545" y="8658986"/>
            <a:ext cx="1324451" cy="1198628"/>
          </a:xfrm>
          <a:custGeom>
            <a:avLst/>
            <a:gdLst/>
            <a:ahLst/>
            <a:cxnLst/>
            <a:rect l="l" t="t" r="r" b="b"/>
            <a:pathLst>
              <a:path w="1324451" h="1198628">
                <a:moveTo>
                  <a:pt x="0" y="0"/>
                </a:moveTo>
                <a:lnTo>
                  <a:pt x="1324450" y="0"/>
                </a:lnTo>
                <a:lnTo>
                  <a:pt x="1324450" y="1198628"/>
                </a:lnTo>
                <a:lnTo>
                  <a:pt x="0" y="11986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6" name="Group 6"/>
          <p:cNvGrpSpPr/>
          <p:nvPr/>
        </p:nvGrpSpPr>
        <p:grpSpPr>
          <a:xfrm>
            <a:off x="2220656" y="690005"/>
            <a:ext cx="14356982" cy="1619663"/>
            <a:chOff x="0" y="0"/>
            <a:chExt cx="19142643" cy="2159550"/>
          </a:xfrm>
        </p:grpSpPr>
        <p:sp>
          <p:nvSpPr>
            <p:cNvPr id="7" name="TextBox 7"/>
            <p:cNvSpPr txBox="1"/>
            <p:nvPr/>
          </p:nvSpPr>
          <p:spPr>
            <a:xfrm>
              <a:off x="0" y="38100"/>
              <a:ext cx="19142643" cy="876300"/>
            </a:xfrm>
            <a:prstGeom prst="rect">
              <a:avLst/>
            </a:prstGeom>
          </p:spPr>
          <p:txBody>
            <a:bodyPr lIns="0" tIns="0" rIns="0" bIns="0" rtlCol="0" anchor="t">
              <a:spAutoFit/>
            </a:bodyPr>
            <a:lstStyle/>
            <a:p>
              <a:pPr algn="ctr">
                <a:lnSpc>
                  <a:spcPts val="4950"/>
                </a:lnSpc>
              </a:pPr>
              <a:r>
                <a:rPr lang="en-US" sz="4500" b="1">
                  <a:solidFill>
                    <a:srgbClr val="1779A6"/>
                  </a:solidFill>
                  <a:latin typeface="Raleway 2 Bold"/>
                  <a:ea typeface="Raleway 2 Bold"/>
                  <a:cs typeface="Raleway 2 Bold"/>
                  <a:sym typeface="Raleway 2 Bold"/>
                </a:rPr>
                <a:t>Small Group Activity: Humble Classrooms</a:t>
              </a:r>
            </a:p>
          </p:txBody>
        </p:sp>
        <p:sp>
          <p:nvSpPr>
            <p:cNvPr id="8" name="TextBox 8"/>
            <p:cNvSpPr txBox="1"/>
            <p:nvPr/>
          </p:nvSpPr>
          <p:spPr>
            <a:xfrm>
              <a:off x="784180" y="1454700"/>
              <a:ext cx="17574282" cy="704850"/>
            </a:xfrm>
            <a:prstGeom prst="rect">
              <a:avLst/>
            </a:prstGeom>
          </p:spPr>
          <p:txBody>
            <a:bodyPr lIns="0" tIns="0" rIns="0" bIns="0" rtlCol="0" anchor="t">
              <a:spAutoFit/>
            </a:bodyPr>
            <a:lstStyle/>
            <a:p>
              <a:pPr algn="ctr">
                <a:lnSpc>
                  <a:spcPts val="4079"/>
                </a:lnSpc>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28700" y="2398035"/>
            <a:ext cx="16230600" cy="9525"/>
          </a:xfrm>
          <a:prstGeom prst="rect">
            <a:avLst/>
          </a:prstGeom>
          <a:solidFill>
            <a:srgbClr val="050707"/>
          </a:solidFill>
        </p:spPr>
        <p:txBody>
          <a:bodyPr/>
          <a:lstStyle/>
          <a:p>
            <a:endParaRPr lang="en-US"/>
          </a:p>
        </p:txBody>
      </p:sp>
      <p:sp>
        <p:nvSpPr>
          <p:cNvPr id="3" name="Freeform 3"/>
          <p:cNvSpPr/>
          <p:nvPr/>
        </p:nvSpPr>
        <p:spPr>
          <a:xfrm>
            <a:off x="17259300" y="351310"/>
            <a:ext cx="677390" cy="677390"/>
          </a:xfrm>
          <a:custGeom>
            <a:avLst/>
            <a:gdLst/>
            <a:ahLst/>
            <a:cxnLst/>
            <a:rect l="l" t="t" r="r" b="b"/>
            <a:pathLst>
              <a:path w="677390" h="677390">
                <a:moveTo>
                  <a:pt x="0" y="0"/>
                </a:moveTo>
                <a:lnTo>
                  <a:pt x="677390" y="0"/>
                </a:lnTo>
                <a:lnTo>
                  <a:pt x="677390" y="677390"/>
                </a:lnTo>
                <a:lnTo>
                  <a:pt x="0" y="677390"/>
                </a:lnTo>
                <a:lnTo>
                  <a:pt x="0" y="0"/>
                </a:lnTo>
                <a:close/>
              </a:path>
            </a:pathLst>
          </a:custGeom>
          <a:blipFill>
            <a:blip r:embed="rId3"/>
            <a:stretch>
              <a:fillRect/>
            </a:stretch>
          </a:blipFill>
        </p:spPr>
        <p:txBody>
          <a:bodyPr/>
          <a:lstStyle/>
          <a:p>
            <a:endParaRPr lang="en-US"/>
          </a:p>
        </p:txBody>
      </p:sp>
      <p:sp>
        <p:nvSpPr>
          <p:cNvPr id="4" name="Freeform 4" descr="Outline of three lightbulbs blending together"/>
          <p:cNvSpPr/>
          <p:nvPr/>
        </p:nvSpPr>
        <p:spPr>
          <a:xfrm>
            <a:off x="7369424" y="5423084"/>
            <a:ext cx="4059445" cy="2816240"/>
          </a:xfrm>
          <a:custGeom>
            <a:avLst/>
            <a:gdLst/>
            <a:ahLst/>
            <a:cxnLst/>
            <a:rect l="l" t="t" r="r" b="b"/>
            <a:pathLst>
              <a:path w="4059445" h="2816240">
                <a:moveTo>
                  <a:pt x="0" y="0"/>
                </a:moveTo>
                <a:lnTo>
                  <a:pt x="4059446" y="0"/>
                </a:lnTo>
                <a:lnTo>
                  <a:pt x="4059446" y="2816240"/>
                </a:lnTo>
                <a:lnTo>
                  <a:pt x="0" y="28162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1028700" y="3245288"/>
            <a:ext cx="16907990" cy="1225296"/>
          </a:xfrm>
          <a:prstGeom prst="rect">
            <a:avLst/>
          </a:prstGeom>
        </p:spPr>
        <p:txBody>
          <a:bodyPr lIns="0" tIns="0" rIns="0" bIns="0" rtlCol="0" anchor="t">
            <a:spAutoFit/>
          </a:bodyPr>
          <a:lstStyle/>
          <a:p>
            <a:pPr algn="l">
              <a:lnSpc>
                <a:spcPts val="4992"/>
              </a:lnSpc>
            </a:pPr>
            <a:r>
              <a:rPr lang="en-US" sz="3200">
                <a:solidFill>
                  <a:srgbClr val="000000"/>
                </a:solidFill>
                <a:latin typeface="Raleway 1"/>
                <a:ea typeface="Raleway 1"/>
                <a:cs typeface="Raleway 1"/>
                <a:sym typeface="Raleway 1"/>
              </a:rPr>
              <a:t>Pick </a:t>
            </a:r>
            <a:r>
              <a:rPr lang="en-US" sz="3200" b="1">
                <a:solidFill>
                  <a:srgbClr val="000000"/>
                </a:solidFill>
                <a:latin typeface="Raleway 1 Bold"/>
                <a:ea typeface="Raleway 1 Bold"/>
                <a:cs typeface="Raleway 1 Bold"/>
                <a:sym typeface="Raleway 1 Bold"/>
              </a:rPr>
              <a:t>1 - 2 insights</a:t>
            </a:r>
            <a:r>
              <a:rPr lang="en-US" sz="3200">
                <a:solidFill>
                  <a:srgbClr val="000000"/>
                </a:solidFill>
                <a:latin typeface="Raleway 1"/>
                <a:ea typeface="Raleway 1"/>
                <a:cs typeface="Raleway 1"/>
                <a:sym typeface="Raleway 1"/>
              </a:rPr>
              <a:t> from your smaller group to share with the large group. </a:t>
            </a:r>
          </a:p>
          <a:p>
            <a:pPr algn="l">
              <a:lnSpc>
                <a:spcPts val="4992"/>
              </a:lnSpc>
            </a:pPr>
            <a:endParaRPr lang="en-US" sz="3200">
              <a:solidFill>
                <a:srgbClr val="000000"/>
              </a:solidFill>
              <a:latin typeface="Raleway 1"/>
              <a:ea typeface="Raleway 1"/>
              <a:cs typeface="Raleway 1"/>
              <a:sym typeface="Raleway 1"/>
            </a:endParaRPr>
          </a:p>
        </p:txBody>
      </p:sp>
      <p:grpSp>
        <p:nvGrpSpPr>
          <p:cNvPr id="6" name="Group 6"/>
          <p:cNvGrpSpPr/>
          <p:nvPr/>
        </p:nvGrpSpPr>
        <p:grpSpPr>
          <a:xfrm>
            <a:off x="2220656" y="690005"/>
            <a:ext cx="14356982" cy="1619663"/>
            <a:chOff x="0" y="0"/>
            <a:chExt cx="19142643" cy="2159550"/>
          </a:xfrm>
        </p:grpSpPr>
        <p:sp>
          <p:nvSpPr>
            <p:cNvPr id="7" name="TextBox 7"/>
            <p:cNvSpPr txBox="1"/>
            <p:nvPr/>
          </p:nvSpPr>
          <p:spPr>
            <a:xfrm>
              <a:off x="0" y="38100"/>
              <a:ext cx="19142643" cy="876300"/>
            </a:xfrm>
            <a:prstGeom prst="rect">
              <a:avLst/>
            </a:prstGeom>
          </p:spPr>
          <p:txBody>
            <a:bodyPr lIns="0" tIns="0" rIns="0" bIns="0" rtlCol="0" anchor="t">
              <a:spAutoFit/>
            </a:bodyPr>
            <a:lstStyle/>
            <a:p>
              <a:pPr algn="ctr">
                <a:lnSpc>
                  <a:spcPts val="4950"/>
                </a:lnSpc>
              </a:pPr>
              <a:r>
                <a:rPr lang="en-US" sz="4500" b="1">
                  <a:solidFill>
                    <a:srgbClr val="1779A6"/>
                  </a:solidFill>
                  <a:latin typeface="Raleway 2 Bold"/>
                  <a:ea typeface="Raleway 2 Bold"/>
                  <a:cs typeface="Raleway 2 Bold"/>
                  <a:sym typeface="Raleway 2 Bold"/>
                </a:rPr>
                <a:t>Large Group Shakeout</a:t>
              </a:r>
            </a:p>
          </p:txBody>
        </p:sp>
        <p:sp>
          <p:nvSpPr>
            <p:cNvPr id="8" name="TextBox 8"/>
            <p:cNvSpPr txBox="1"/>
            <p:nvPr/>
          </p:nvSpPr>
          <p:spPr>
            <a:xfrm>
              <a:off x="784180" y="1454700"/>
              <a:ext cx="17574282" cy="704850"/>
            </a:xfrm>
            <a:prstGeom prst="rect">
              <a:avLst/>
            </a:prstGeom>
          </p:spPr>
          <p:txBody>
            <a:bodyPr lIns="0" tIns="0" rIns="0" bIns="0" rtlCol="0" anchor="t">
              <a:spAutoFit/>
            </a:bodyPr>
            <a:lstStyle/>
            <a:p>
              <a:pPr algn="ctr">
                <a:lnSpc>
                  <a:spcPts val="407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258300"/>
            <a:ext cx="11538014" cy="46768"/>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Freeform 6"/>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8" name="TextBox 8"/>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1CCE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6371654" y="3078099"/>
            <a:ext cx="10744200" cy="3987927"/>
          </a:xfrm>
          <a:prstGeom prst="rect">
            <a:avLst/>
          </a:prstGeom>
        </p:spPr>
        <p:txBody>
          <a:bodyPr lIns="0" tIns="0" rIns="0" bIns="0" rtlCol="0" anchor="t">
            <a:spAutoFit/>
          </a:bodyPr>
          <a:lstStyle/>
          <a:p>
            <a:pPr algn="ctr">
              <a:lnSpc>
                <a:spcPts val="5303"/>
              </a:lnSpc>
            </a:pPr>
            <a:r>
              <a:rPr lang="en-US" sz="3399">
                <a:solidFill>
                  <a:srgbClr val="000000"/>
                </a:solidFill>
                <a:latin typeface="Raleway 1"/>
                <a:ea typeface="Raleway 1"/>
                <a:cs typeface="Raleway 1"/>
                <a:sym typeface="Raleway 1"/>
              </a:rPr>
              <a:t>“Just knowing you don't have the answers is a recipe for humility, openness, acceptance, forgiveness, and an eagerness to learn - and those are all good things.” </a:t>
            </a:r>
          </a:p>
          <a:p>
            <a:pPr algn="ctr">
              <a:lnSpc>
                <a:spcPts val="5303"/>
              </a:lnSpc>
              <a:spcBef>
                <a:spcPct val="0"/>
              </a:spcBef>
            </a:pPr>
            <a:endParaRPr lang="en-US" sz="3399">
              <a:solidFill>
                <a:srgbClr val="000000"/>
              </a:solidFill>
              <a:latin typeface="Raleway 1"/>
              <a:ea typeface="Raleway 1"/>
              <a:cs typeface="Raleway 1"/>
              <a:sym typeface="Raleway 1"/>
            </a:endParaRPr>
          </a:p>
          <a:p>
            <a:pPr algn="r">
              <a:lnSpc>
                <a:spcPts val="5303"/>
              </a:lnSpc>
              <a:spcBef>
                <a:spcPct val="0"/>
              </a:spcBef>
            </a:pPr>
            <a:r>
              <a:rPr lang="en-US" sz="3399" b="1">
                <a:solidFill>
                  <a:srgbClr val="000000"/>
                </a:solidFill>
                <a:latin typeface="Raleway 1 Bold"/>
                <a:ea typeface="Raleway 1 Bold"/>
                <a:cs typeface="Raleway 1 Bold"/>
                <a:sym typeface="Raleway 1 Bold"/>
              </a:rPr>
              <a:t>-Dick Van Dyke</a:t>
            </a:r>
          </a:p>
        </p:txBody>
      </p:sp>
      <p:sp>
        <p:nvSpPr>
          <p:cNvPr id="6" name="Freeform 6" descr="Black and white drawing of the phrase &quot;stay humble&quot;"/>
          <p:cNvSpPr/>
          <p:nvPr/>
        </p:nvSpPr>
        <p:spPr>
          <a:xfrm>
            <a:off x="1028700" y="2574719"/>
            <a:ext cx="4590780" cy="3282408"/>
          </a:xfrm>
          <a:custGeom>
            <a:avLst/>
            <a:gdLst/>
            <a:ahLst/>
            <a:cxnLst/>
            <a:rect l="l" t="t" r="r" b="b"/>
            <a:pathLst>
              <a:path w="4590780" h="3282408">
                <a:moveTo>
                  <a:pt x="0" y="0"/>
                </a:moveTo>
                <a:lnTo>
                  <a:pt x="4590780" y="0"/>
                </a:lnTo>
                <a:lnTo>
                  <a:pt x="4590780" y="3282408"/>
                </a:lnTo>
                <a:lnTo>
                  <a:pt x="0" y="32824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050707"/>
                </a:solidFill>
                <a:latin typeface="Raleway 1"/>
                <a:ea typeface="Raleway 1"/>
                <a:cs typeface="Raleway 1"/>
                <a:sym typeface="Raleway 1"/>
              </a:rPr>
              <a:t>8.9 Humility for Students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9258300"/>
            <a:ext cx="11538014" cy="46768"/>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146161"/>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81CCEF"/>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TOPIC 8: Mindfulness and Well-Being for Students</a:t>
            </a:r>
          </a:p>
        </p:txBody>
      </p:sp>
      <p:sp>
        <p:nvSpPr>
          <p:cNvPr id="8" name="TextBox 8"/>
          <p:cNvSpPr txBox="1"/>
          <p:nvPr/>
        </p:nvSpPr>
        <p:spPr>
          <a:xfrm>
            <a:off x="679352" y="3207158"/>
            <a:ext cx="11085076" cy="905645"/>
          </a:xfrm>
          <a:prstGeom prst="rect">
            <a:avLst/>
          </a:prstGeom>
        </p:spPr>
        <p:txBody>
          <a:bodyPr lIns="0" tIns="0" rIns="0" bIns="0" rtlCol="0" anchor="t">
            <a:spAutoFit/>
          </a:bodyPr>
          <a:lstStyle/>
          <a:p>
            <a:pPr algn="l">
              <a:lnSpc>
                <a:spcPts val="6804"/>
              </a:lnSpc>
            </a:pPr>
            <a:r>
              <a:rPr lang="en-US" sz="6300" dirty="0">
                <a:solidFill>
                  <a:srgbClr val="050707"/>
                </a:solidFill>
                <a:latin typeface="Raleway" pitchFamily="2" charset="77"/>
                <a:ea typeface="Arimo"/>
                <a:cs typeface="Arimo"/>
                <a:sym typeface="Arimo"/>
              </a:rPr>
              <a:t>8.9 Humility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1"/>
                <a:ea typeface="Raleway 1"/>
                <a:cs typeface="Raleway 1"/>
                <a:sym typeface="Raleway 1"/>
              </a:rPr>
              <a:t>California Social and Emotional Learning </a:t>
            </a:r>
          </a:p>
          <a:p>
            <a:pPr algn="l">
              <a:lnSpc>
                <a:spcPts val="4992"/>
              </a:lnSpc>
            </a:pPr>
            <a:endParaRPr lang="en-US" sz="3200">
              <a:solidFill>
                <a:srgbClr val="050707"/>
              </a:solidFill>
              <a:latin typeface="Raleway 1"/>
              <a:ea typeface="Raleway 1"/>
              <a:cs typeface="Raleway 1"/>
              <a:sym typeface="Raleway 1"/>
            </a:endParaRPr>
          </a:p>
        </p:txBody>
      </p:sp>
      <p:pic>
        <p:nvPicPr>
          <p:cNvPr id="11" name="Picture 10" descr="A child with glasses and a white shirt&#10;&#10;Description automatically generated">
            <a:extLst>
              <a:ext uri="{FF2B5EF4-FFF2-40B4-BE49-F238E27FC236}">
                <a16:creationId xmlns:a16="http://schemas.microsoft.com/office/drawing/2014/main" id="{37CE2D23-1688-89DC-5464-41D920BFD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46734"/>
            <a:ext cx="6750150"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1"/>
                <a:ea typeface="Raleway 1"/>
                <a:cs typeface="Raleway 1"/>
                <a:sym typeface="Raleway 1"/>
              </a:rPr>
              <a:t>Learning Objectives</a:t>
            </a:r>
          </a:p>
        </p:txBody>
      </p:sp>
      <p:sp>
        <p:nvSpPr>
          <p:cNvPr id="3" name="TextBox 3"/>
          <p:cNvSpPr txBox="1"/>
          <p:nvPr/>
        </p:nvSpPr>
        <p:spPr>
          <a:xfrm>
            <a:off x="1028700" y="4172227"/>
            <a:ext cx="8309408" cy="626905"/>
          </a:xfrm>
          <a:prstGeom prst="rect">
            <a:avLst/>
          </a:prstGeom>
        </p:spPr>
        <p:txBody>
          <a:bodyPr lIns="0" tIns="0" rIns="0" bIns="0" rtlCol="0" anchor="t">
            <a:spAutoFit/>
          </a:bodyPr>
          <a:lstStyle/>
          <a:p>
            <a:pPr algn="l">
              <a:lnSpc>
                <a:spcPts val="5038"/>
              </a:lnSpc>
            </a:pPr>
            <a:r>
              <a:rPr lang="en-US" sz="3500">
                <a:solidFill>
                  <a:srgbClr val="1779A6"/>
                </a:solidFill>
                <a:latin typeface="Raleway 1"/>
                <a:ea typeface="Raleway 1"/>
                <a:cs typeface="Raleway 1"/>
                <a:sym typeface="Raleway 1"/>
              </a:rPr>
              <a:t>8.9 Humility for Students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81CCEF"/>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descr="Outline of the state of California"/>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1 Bold"/>
                <a:ea typeface="Raleway 1 Bold"/>
                <a:cs typeface="Raleway 1 Bold"/>
                <a:sym typeface="Raleway 1 Bold"/>
              </a:rPr>
              <a:t>Link Objectives to Developmental Indicators in</a:t>
            </a:r>
          </a:p>
          <a:p>
            <a:pPr algn="ctr">
              <a:lnSpc>
                <a:spcPts val="5470"/>
              </a:lnSpc>
            </a:pPr>
            <a:r>
              <a:rPr lang="en-US" sz="3800" b="1" u="sng">
                <a:solidFill>
                  <a:srgbClr val="FFFFFF"/>
                </a:solidFill>
                <a:latin typeface="Raleway 1 Bold"/>
                <a:ea typeface="Raleway 1 Bold"/>
                <a:cs typeface="Raleway 1 Bold"/>
                <a:sym typeface="Raleway 1 Bold"/>
                <a:hlinkClick r:id="rId5" tooltip="https://www.cde.ca.gov/ci/se/tselcompetencies.asp"/>
              </a:rPr>
              <a:t>California Transformative SEL Competencies</a:t>
            </a:r>
            <a:r>
              <a:rPr lang="en-US" sz="3800" b="1">
                <a:solidFill>
                  <a:srgbClr val="FFFFFF"/>
                </a:solidFill>
                <a:latin typeface="Raleway 1 Bold"/>
                <a:ea typeface="Raleway 1 Bold"/>
                <a:cs typeface="Raleway 1 Bold"/>
                <a:sym typeface="Raleway 1 Bold"/>
              </a:rPr>
              <a:t> </a:t>
            </a:r>
          </a:p>
        </p:txBody>
      </p:sp>
      <p:sp>
        <p:nvSpPr>
          <p:cNvPr id="9" name="TextBox 9"/>
          <p:cNvSpPr txBox="1"/>
          <p:nvPr/>
        </p:nvSpPr>
        <p:spPr>
          <a:xfrm>
            <a:off x="901623" y="5160815"/>
            <a:ext cx="8858627" cy="4091177"/>
          </a:xfrm>
          <a:prstGeom prst="rect">
            <a:avLst/>
          </a:prstGeom>
        </p:spPr>
        <p:txBody>
          <a:bodyPr lIns="0" tIns="0" rIns="0" bIns="0" rtlCol="0" anchor="t">
            <a:spAutoFit/>
          </a:bodyPr>
          <a:lstStyle/>
          <a:p>
            <a:pPr marL="561344" lvl="1" indent="-280672" algn="l">
              <a:lnSpc>
                <a:spcPts val="4056"/>
              </a:lnSpc>
              <a:buFont typeface="Arial"/>
              <a:buChar char="•"/>
            </a:pPr>
            <a:r>
              <a:rPr lang="en-US" sz="2600">
                <a:solidFill>
                  <a:srgbClr val="000000"/>
                </a:solidFill>
                <a:latin typeface="Raleway 1"/>
                <a:ea typeface="Raleway 1"/>
                <a:cs typeface="Raleway 1"/>
                <a:sym typeface="Raleway 1"/>
              </a:rPr>
              <a:t>Understand the meaning of humility, the different types, and how it relates to students</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Explore how humility can support students’ well-being, resilience, and success in school</a:t>
            </a:r>
          </a:p>
          <a:p>
            <a:pPr marL="561344" lvl="1" indent="-280672" algn="l">
              <a:lnSpc>
                <a:spcPts val="4056"/>
              </a:lnSpc>
              <a:buFont typeface="Arial"/>
              <a:buChar char="•"/>
            </a:pPr>
            <a:r>
              <a:rPr lang="en-US" sz="2600">
                <a:solidFill>
                  <a:srgbClr val="000000"/>
                </a:solidFill>
                <a:latin typeface="Raleway 1"/>
                <a:ea typeface="Raleway 1"/>
                <a:cs typeface="Raleway 1"/>
                <a:sym typeface="Raleway 1"/>
              </a:rPr>
              <a:t>Investigate the various ways to create humble classrooms and help students to find their humility</a:t>
            </a:r>
          </a:p>
          <a:p>
            <a:pPr algn="l">
              <a:lnSpc>
                <a:spcPts val="4056"/>
              </a:lnSpc>
            </a:pPr>
            <a:endParaRPr lang="en-US" sz="2600">
              <a:solidFill>
                <a:srgbClr val="000000"/>
              </a:solidFill>
              <a:latin typeface="Raleway 1"/>
              <a:ea typeface="Raleway 1"/>
              <a:cs typeface="Raleway 1"/>
              <a:sym typeface="Raleway 1"/>
            </a:endParaRPr>
          </a:p>
          <a:p>
            <a:pPr algn="l">
              <a:lnSpc>
                <a:spcPts val="4056"/>
              </a:lnSpc>
            </a:pPr>
            <a:endParaRPr lang="en-US" sz="2600">
              <a:solidFill>
                <a:srgbClr val="000000"/>
              </a:solidFill>
              <a:latin typeface="Raleway 1"/>
              <a:ea typeface="Raleway 1"/>
              <a:cs typeface="Raleway 1"/>
              <a:sym typeface="Raleway 1"/>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9190898"/>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88802" y="-175698"/>
            <a:ext cx="3889200" cy="10462800"/>
            <a:chOff x="0" y="0"/>
            <a:chExt cx="5185600" cy="13950400"/>
          </a:xfrm>
        </p:grpSpPr>
        <p:sp>
          <p:nvSpPr>
            <p:cNvPr id="5" name="Freeform 5"/>
            <p:cNvSpPr/>
            <p:nvPr/>
          </p:nvSpPr>
          <p:spPr>
            <a:xfrm>
              <a:off x="0" y="0"/>
              <a:ext cx="5185537" cy="13950442"/>
            </a:xfrm>
            <a:custGeom>
              <a:avLst/>
              <a:gdLst/>
              <a:ahLst/>
              <a:cxnLst/>
              <a:rect l="l" t="t" r="r" b="b"/>
              <a:pathLst>
                <a:path w="5185537" h="13950442">
                  <a:moveTo>
                    <a:pt x="0" y="0"/>
                  </a:moveTo>
                  <a:lnTo>
                    <a:pt x="5185537" y="0"/>
                  </a:lnTo>
                  <a:lnTo>
                    <a:pt x="5185537" y="13950442"/>
                  </a:lnTo>
                  <a:lnTo>
                    <a:pt x="0" y="13950442"/>
                  </a:lnTo>
                  <a:close/>
                </a:path>
              </a:pathLst>
            </a:custGeom>
            <a:solidFill>
              <a:srgbClr val="81CCEF"/>
            </a:solidFill>
          </p:spPr>
          <p:txBody>
            <a:bodyPr/>
            <a:lstStyle/>
            <a:p>
              <a:endParaRPr lang="en-US"/>
            </a:p>
          </p:txBody>
        </p:sp>
      </p:grpSp>
      <p:sp>
        <p:nvSpPr>
          <p:cNvPr id="6" name="Freeform 6"/>
          <p:cNvSpPr/>
          <p:nvPr/>
        </p:nvSpPr>
        <p:spPr>
          <a:xfrm>
            <a:off x="35131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TextBox 7"/>
          <p:cNvSpPr txBox="1"/>
          <p:nvPr/>
        </p:nvSpPr>
        <p:spPr>
          <a:xfrm>
            <a:off x="4840347" y="3182706"/>
            <a:ext cx="12250327" cy="3812668"/>
          </a:xfrm>
          <a:prstGeom prst="rect">
            <a:avLst/>
          </a:prstGeom>
        </p:spPr>
        <p:txBody>
          <a:bodyPr lIns="0" tIns="0" rIns="0" bIns="0" rtlCol="0" anchor="t">
            <a:spAutoFit/>
          </a:bodyPr>
          <a:lstStyle/>
          <a:p>
            <a:pPr algn="l">
              <a:lnSpc>
                <a:spcPts val="6083"/>
              </a:lnSpc>
            </a:pPr>
            <a:r>
              <a:rPr lang="en-US" sz="3899">
                <a:solidFill>
                  <a:srgbClr val="000000"/>
                </a:solidFill>
                <a:latin typeface="Raleway 1"/>
                <a:ea typeface="Raleway 1"/>
                <a:cs typeface="Raleway 1"/>
                <a:sym typeface="Raleway 1"/>
              </a:rPr>
              <a:t>“Humility is the first step towards learning. You can’t learn until you are humble enough to realize there is something for you to learn.”</a:t>
            </a:r>
          </a:p>
          <a:p>
            <a:pPr algn="l">
              <a:lnSpc>
                <a:spcPts val="6083"/>
              </a:lnSpc>
            </a:pPr>
            <a:r>
              <a:rPr lang="en-US" sz="3899">
                <a:solidFill>
                  <a:srgbClr val="000000"/>
                </a:solidFill>
                <a:latin typeface="Raleway 1"/>
                <a:ea typeface="Raleway 1"/>
                <a:cs typeface="Raleway 1"/>
                <a:sym typeface="Raleway 1"/>
              </a:rPr>
              <a:t> </a:t>
            </a:r>
            <a:r>
              <a:rPr lang="en-US" sz="3899" b="1">
                <a:solidFill>
                  <a:srgbClr val="000000"/>
                </a:solidFill>
                <a:latin typeface="Raleway 1 Bold"/>
                <a:ea typeface="Raleway 1 Bold"/>
                <a:cs typeface="Raleway 1 Bold"/>
                <a:sym typeface="Raleway 1 Bold"/>
              </a:rPr>
              <a:t> </a:t>
            </a:r>
          </a:p>
          <a:p>
            <a:pPr algn="r">
              <a:lnSpc>
                <a:spcPts val="6083"/>
              </a:lnSpc>
              <a:spcBef>
                <a:spcPct val="0"/>
              </a:spcBef>
            </a:pPr>
            <a:r>
              <a:rPr lang="en-US" sz="3899" b="1">
                <a:solidFill>
                  <a:srgbClr val="000000"/>
                </a:solidFill>
                <a:latin typeface="Raleway 1 Bold"/>
                <a:ea typeface="Raleway 1 Bold"/>
                <a:cs typeface="Raleway 1 Bold"/>
                <a:sym typeface="Raleway 1 Bold"/>
              </a:rPr>
              <a:t>— Robert T. Kiyosaki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46161"/>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682016" y="2907570"/>
            <a:ext cx="7957929" cy="4419034"/>
          </a:xfrm>
          <a:custGeom>
            <a:avLst/>
            <a:gdLst/>
            <a:ahLst/>
            <a:cxnLst/>
            <a:rect l="l" t="t" r="r" b="b"/>
            <a:pathLst>
              <a:path w="7957929" h="4419034">
                <a:moveTo>
                  <a:pt x="0" y="0"/>
                </a:moveTo>
                <a:lnTo>
                  <a:pt x="7957928" y="0"/>
                </a:lnTo>
                <a:lnTo>
                  <a:pt x="7957928" y="4419034"/>
                </a:lnTo>
                <a:lnTo>
                  <a:pt x="0" y="4419034"/>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81385" y="3760346"/>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1 Bold"/>
                <a:ea typeface="Raleway 1 Bold"/>
                <a:cs typeface="Raleway 1 Bold"/>
                <a:sym typeface="Raleway 1 Bold"/>
                <a:hlinkClick r:id="rId6" tooltip="https://youtu.be/OdL0EIv8HOU"/>
              </a:rPr>
              <a:t>Video</a:t>
            </a:r>
            <a:endParaRPr lang="en-US" sz="7200" b="1" u="sng" dirty="0">
              <a:solidFill>
                <a:srgbClr val="1779A6"/>
              </a:solidFill>
              <a:latin typeface="Raleway 1 Bold"/>
              <a:ea typeface="Raleway 1 Bold"/>
              <a:cs typeface="Raleway 1 Bold"/>
              <a:sym typeface="Raleway 1 Bold"/>
              <a:hlinkClick r:id="rId7" tooltip="https://youtu.be/OdL0EIv8HOU"/>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227886" y="1601055"/>
            <a:ext cx="14310821" cy="4506849"/>
          </a:xfrm>
          <a:prstGeom prst="rect">
            <a:avLst/>
          </a:prstGeom>
        </p:spPr>
        <p:txBody>
          <a:bodyPr lIns="0" tIns="0" rIns="0" bIns="0" rtlCol="0" anchor="t">
            <a:spAutoFit/>
          </a:bodyPr>
          <a:lstStyle/>
          <a:p>
            <a:pPr algn="l">
              <a:lnSpc>
                <a:spcPts val="5148"/>
              </a:lnSpc>
            </a:pPr>
            <a:endParaRPr/>
          </a:p>
          <a:p>
            <a:pPr marL="712470" lvl="1" indent="-356235" algn="l">
              <a:lnSpc>
                <a:spcPts val="5148"/>
              </a:lnSpc>
              <a:buFont typeface="Arial"/>
              <a:buChar char="•"/>
            </a:pPr>
            <a:r>
              <a:rPr lang="en-US" sz="3300">
                <a:solidFill>
                  <a:srgbClr val="000000"/>
                </a:solidFill>
                <a:latin typeface="Raleway 1"/>
                <a:ea typeface="Raleway 1"/>
                <a:cs typeface="Raleway 1"/>
                <a:sym typeface="Raleway 1"/>
              </a:rPr>
              <a:t>What questions do you still have about humility? Are you skeptical about its benefits or about how it develops within young people ? </a:t>
            </a:r>
          </a:p>
          <a:p>
            <a:pPr algn="l">
              <a:lnSpc>
                <a:spcPts val="5148"/>
              </a:lnSpc>
            </a:pPr>
            <a:endParaRPr lang="en-US" sz="3300">
              <a:solidFill>
                <a:srgbClr val="000000"/>
              </a:solidFill>
              <a:latin typeface="Raleway 1"/>
              <a:ea typeface="Raleway 1"/>
              <a:cs typeface="Raleway 1"/>
              <a:sym typeface="Raleway 1"/>
            </a:endParaRPr>
          </a:p>
          <a:p>
            <a:pPr algn="l">
              <a:lnSpc>
                <a:spcPts val="5148"/>
              </a:lnSpc>
            </a:pPr>
            <a:endParaRPr lang="en-US" sz="3300">
              <a:solidFill>
                <a:srgbClr val="000000"/>
              </a:solidFill>
              <a:latin typeface="Raleway 1"/>
              <a:ea typeface="Raleway 1"/>
              <a:cs typeface="Raleway 1"/>
              <a:sym typeface="Raleway 1"/>
            </a:endParaRPr>
          </a:p>
          <a:p>
            <a:pPr algn="l">
              <a:lnSpc>
                <a:spcPts val="5148"/>
              </a:lnSpc>
            </a:pPr>
            <a:endParaRPr lang="en-US" sz="3300">
              <a:solidFill>
                <a:srgbClr val="000000"/>
              </a:solidFill>
              <a:latin typeface="Raleway 1"/>
              <a:ea typeface="Raleway 1"/>
              <a:cs typeface="Raleway 1"/>
              <a:sym typeface="Raleway 1"/>
            </a:endParaRPr>
          </a:p>
          <a:p>
            <a:pPr algn="l">
              <a:lnSpc>
                <a:spcPts val="5148"/>
              </a:lnSpc>
            </a:pPr>
            <a:endParaRPr lang="en-US" sz="3300">
              <a:solidFill>
                <a:srgbClr val="000000"/>
              </a:solidFill>
              <a:latin typeface="Raleway 1"/>
              <a:ea typeface="Raleway 1"/>
              <a:cs typeface="Raleway 1"/>
              <a:sym typeface="Raleway 1"/>
            </a:endParaRPr>
          </a:p>
        </p:txBody>
      </p:sp>
      <p:sp>
        <p:nvSpPr>
          <p:cNvPr id="6" name="Freeform 6"/>
          <p:cNvSpPr/>
          <p:nvPr/>
        </p:nvSpPr>
        <p:spPr>
          <a:xfrm>
            <a:off x="16538707" y="2475207"/>
            <a:ext cx="1441186" cy="1441186"/>
          </a:xfrm>
          <a:custGeom>
            <a:avLst/>
            <a:gdLst/>
            <a:ahLst/>
            <a:cxnLst/>
            <a:rect l="l" t="t" r="r" b="b"/>
            <a:pathLst>
              <a:path w="1441186" h="1441186">
                <a:moveTo>
                  <a:pt x="0" y="0"/>
                </a:moveTo>
                <a:lnTo>
                  <a:pt x="1441186" y="0"/>
                </a:lnTo>
                <a:lnTo>
                  <a:pt x="1441186" y="1441185"/>
                </a:lnTo>
                <a:lnTo>
                  <a:pt x="0" y="14411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2459263" y="559501"/>
            <a:ext cx="15308079" cy="871723"/>
          </a:xfrm>
          <a:prstGeom prst="rect">
            <a:avLst/>
          </a:prstGeom>
        </p:spPr>
        <p:txBody>
          <a:bodyPr lIns="0" tIns="0" rIns="0" bIns="0" rtlCol="0" anchor="t">
            <a:spAutoFit/>
          </a:bodyPr>
          <a:lstStyle/>
          <a:p>
            <a:pPr algn="l">
              <a:lnSpc>
                <a:spcPts val="6996"/>
              </a:lnSpc>
            </a:pPr>
            <a:r>
              <a:rPr lang="en-US" sz="5300">
                <a:solidFill>
                  <a:srgbClr val="1779A6"/>
                </a:solidFill>
                <a:latin typeface="Raleway 1"/>
                <a:ea typeface="Raleway 1"/>
                <a:cs typeface="Raleway 1"/>
                <a:sym typeface="Raleway 1"/>
              </a:rPr>
              <a:t>Individual Reflection &amp; Small Group Discussion </a:t>
            </a:r>
          </a:p>
        </p:txBody>
      </p:sp>
      <p:sp>
        <p:nvSpPr>
          <p:cNvPr id="8" name="TextBox 8"/>
          <p:cNvSpPr txBox="1"/>
          <p:nvPr/>
        </p:nvSpPr>
        <p:spPr>
          <a:xfrm>
            <a:off x="2459263" y="4821267"/>
            <a:ext cx="14800037" cy="3987927"/>
          </a:xfrm>
          <a:prstGeom prst="rect">
            <a:avLst/>
          </a:prstGeom>
        </p:spPr>
        <p:txBody>
          <a:bodyPr lIns="0" tIns="0" rIns="0" bIns="0" rtlCol="0" anchor="t">
            <a:spAutoFit/>
          </a:bodyPr>
          <a:lstStyle/>
          <a:p>
            <a:pPr algn="l">
              <a:lnSpc>
                <a:spcPts val="5303"/>
              </a:lnSpc>
              <a:spcBef>
                <a:spcPct val="0"/>
              </a:spcBef>
            </a:pPr>
            <a:r>
              <a:rPr lang="en-US" sz="3399" b="1">
                <a:solidFill>
                  <a:srgbClr val="000000"/>
                </a:solidFill>
                <a:latin typeface="Raleway 1 Bold"/>
                <a:ea typeface="Raleway 1 Bold"/>
                <a:cs typeface="Raleway 1 Bold"/>
                <a:sym typeface="Raleway 1 Bold"/>
              </a:rPr>
              <a:t>Small group discussion: </a:t>
            </a:r>
          </a:p>
          <a:p>
            <a:pPr marL="734059" lvl="1" indent="-367030" algn="l">
              <a:lnSpc>
                <a:spcPts val="5303"/>
              </a:lnSpc>
              <a:spcBef>
                <a:spcPct val="0"/>
              </a:spcBef>
              <a:buFont typeface="Arial"/>
              <a:buChar char="•"/>
            </a:pPr>
            <a:r>
              <a:rPr lang="en-US" sz="3399">
                <a:solidFill>
                  <a:srgbClr val="000000"/>
                </a:solidFill>
                <a:latin typeface="Raleway 1"/>
                <a:ea typeface="Raleway 1"/>
                <a:cs typeface="Raleway 1"/>
                <a:sym typeface="Raleway 1"/>
              </a:rPr>
              <a:t>Share your reflections with your small group. </a:t>
            </a:r>
          </a:p>
          <a:p>
            <a:pPr marL="734059" lvl="1" indent="-367030" algn="l">
              <a:lnSpc>
                <a:spcPts val="5303"/>
              </a:lnSpc>
              <a:spcBef>
                <a:spcPct val="0"/>
              </a:spcBef>
              <a:buFont typeface="Arial"/>
              <a:buChar char="•"/>
            </a:pPr>
            <a:r>
              <a:rPr lang="en-US" sz="3399">
                <a:solidFill>
                  <a:srgbClr val="000000"/>
                </a:solidFill>
                <a:latin typeface="Raleway 1"/>
                <a:ea typeface="Raleway 1"/>
                <a:cs typeface="Raleway 1"/>
                <a:sym typeface="Raleway 1"/>
              </a:rPr>
              <a:t>What are some common questions or struggles you all have with humility?</a:t>
            </a:r>
          </a:p>
          <a:p>
            <a:pPr algn="l">
              <a:lnSpc>
                <a:spcPts val="5303"/>
              </a:lnSpc>
              <a:spcBef>
                <a:spcPct val="0"/>
              </a:spcBef>
            </a:pPr>
            <a:endParaRPr lang="en-US" sz="3399">
              <a:solidFill>
                <a:srgbClr val="000000"/>
              </a:solidFill>
              <a:latin typeface="Raleway 1"/>
              <a:ea typeface="Raleway 1"/>
              <a:cs typeface="Raleway 1"/>
              <a:sym typeface="Raleway 1"/>
            </a:endParaRPr>
          </a:p>
          <a:p>
            <a:pPr algn="l">
              <a:lnSpc>
                <a:spcPts val="5303"/>
              </a:lnSpc>
            </a:pPr>
            <a:endParaRPr lang="en-US" sz="3399">
              <a:solidFill>
                <a:srgbClr val="000000"/>
              </a:solidFill>
              <a:latin typeface="Raleway 1"/>
              <a:ea typeface="Raleway 1"/>
              <a:cs typeface="Raleway 1"/>
              <a:sym typeface="Raleway 1"/>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1779A6"/>
            </a:solidFill>
          </p:spPr>
          <p:txBody>
            <a:bodyPr/>
            <a:lstStyle/>
            <a:p>
              <a:endParaRPr lang="en-US"/>
            </a:p>
          </p:txBody>
        </p:sp>
      </p:grpSp>
      <p:grpSp>
        <p:nvGrpSpPr>
          <p:cNvPr id="4" name="Group 4"/>
          <p:cNvGrpSpPr/>
          <p:nvPr/>
        </p:nvGrpSpPr>
        <p:grpSpPr>
          <a:xfrm>
            <a:off x="1028700" y="-37753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81CCEF"/>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538397" y="2601167"/>
            <a:ext cx="8605603" cy="4796565"/>
          </a:xfrm>
          <a:custGeom>
            <a:avLst/>
            <a:gdLst/>
            <a:ahLst/>
            <a:cxnLst/>
            <a:rect l="l" t="t" r="r" b="b"/>
            <a:pathLst>
              <a:path w="8605603" h="4796565">
                <a:moveTo>
                  <a:pt x="0" y="0"/>
                </a:moveTo>
                <a:lnTo>
                  <a:pt x="8605603" y="0"/>
                </a:lnTo>
                <a:lnTo>
                  <a:pt x="8605603" y="4796565"/>
                </a:lnTo>
                <a:lnTo>
                  <a:pt x="0" y="4796565"/>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005538" y="4187729"/>
            <a:ext cx="7495876" cy="1298112"/>
          </a:xfrm>
          <a:prstGeom prst="rect">
            <a:avLst/>
          </a:prstGeom>
        </p:spPr>
        <p:txBody>
          <a:bodyPr lIns="0" tIns="0" rIns="0" bIns="0" rtlCol="0" anchor="t">
            <a:spAutoFit/>
          </a:bodyPr>
          <a:lstStyle/>
          <a:p>
            <a:pPr algn="l">
              <a:lnSpc>
                <a:spcPts val="11232"/>
              </a:lnSpc>
            </a:pPr>
            <a:r>
              <a:rPr lang="en-US" sz="7200" b="1" u="sng" dirty="0">
                <a:solidFill>
                  <a:srgbClr val="1779A6"/>
                </a:solidFill>
                <a:latin typeface="Raleway 1 Bold"/>
                <a:ea typeface="Raleway 1 Bold"/>
                <a:cs typeface="Raleway 1 Bold"/>
                <a:sym typeface="Raleway 1 Bold"/>
                <a:hlinkClick r:id="rId6" tooltip="https://www.youtube.com/watch?v=BIhehgRPPs8"/>
              </a:rPr>
              <a:t>Video</a:t>
            </a:r>
            <a:endParaRPr lang="en-US" sz="7200" b="1" u="sng" dirty="0">
              <a:solidFill>
                <a:srgbClr val="1779A6"/>
              </a:solidFill>
              <a:latin typeface="Raleway 1 Bold"/>
              <a:ea typeface="Raleway 1 Bold"/>
              <a:cs typeface="Raleway 1 Bold"/>
              <a:sym typeface="Raleway 1 Bold"/>
              <a:hlinkClick r:id="rId7" tooltip="https://www.youtube.com/watch?v=BIhehgRPPs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81CCEF"/>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descr="Cartoon illustration of four people sitting at a table and talking to each other"/>
          <p:cNvSpPr/>
          <p:nvPr/>
        </p:nvSpPr>
        <p:spPr>
          <a:xfrm>
            <a:off x="14640245" y="4045344"/>
            <a:ext cx="3127097" cy="2376594"/>
          </a:xfrm>
          <a:custGeom>
            <a:avLst/>
            <a:gdLst/>
            <a:ahLst/>
            <a:cxnLst/>
            <a:rect l="l" t="t" r="r" b="b"/>
            <a:pathLst>
              <a:path w="3127097" h="2376594">
                <a:moveTo>
                  <a:pt x="0" y="0"/>
                </a:moveTo>
                <a:lnTo>
                  <a:pt x="3127097" y="0"/>
                </a:lnTo>
                <a:lnTo>
                  <a:pt x="3127097" y="2376595"/>
                </a:lnTo>
                <a:lnTo>
                  <a:pt x="0" y="237659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5212747" y="206577"/>
            <a:ext cx="15308079" cy="1002406"/>
          </a:xfrm>
          <a:prstGeom prst="rect">
            <a:avLst/>
          </a:prstGeom>
        </p:spPr>
        <p:txBody>
          <a:bodyPr lIns="0" tIns="0" rIns="0" bIns="0" rtlCol="0" anchor="t">
            <a:spAutoFit/>
          </a:bodyPr>
          <a:lstStyle/>
          <a:p>
            <a:pPr algn="l">
              <a:lnSpc>
                <a:spcPts val="8052"/>
              </a:lnSpc>
            </a:pPr>
            <a:r>
              <a:rPr lang="en-US" sz="6100">
                <a:solidFill>
                  <a:srgbClr val="1779A6"/>
                </a:solidFill>
                <a:latin typeface="Raleway 1"/>
                <a:ea typeface="Raleway 1"/>
                <a:cs typeface="Raleway 1"/>
                <a:sym typeface="Raleway 1"/>
              </a:rPr>
              <a:t>Small Group Discussion</a:t>
            </a:r>
          </a:p>
        </p:txBody>
      </p:sp>
      <p:sp>
        <p:nvSpPr>
          <p:cNvPr id="7" name="TextBox 7"/>
          <p:cNvSpPr txBox="1"/>
          <p:nvPr/>
        </p:nvSpPr>
        <p:spPr>
          <a:xfrm>
            <a:off x="2463173" y="1625896"/>
            <a:ext cx="11222107" cy="7511598"/>
          </a:xfrm>
          <a:prstGeom prst="rect">
            <a:avLst/>
          </a:prstGeom>
        </p:spPr>
        <p:txBody>
          <a:bodyPr lIns="0" tIns="0" rIns="0" bIns="0" rtlCol="0" anchor="t">
            <a:spAutoFit/>
          </a:bodyPr>
          <a:lstStyle/>
          <a:p>
            <a:pPr algn="l">
              <a:lnSpc>
                <a:spcPts val="4992"/>
              </a:lnSpc>
            </a:pPr>
            <a:r>
              <a:rPr lang="en-US" sz="3200" b="1">
                <a:solidFill>
                  <a:srgbClr val="000000"/>
                </a:solidFill>
                <a:latin typeface="Raleway 1 Bold"/>
                <a:ea typeface="Raleway 1 Bold"/>
                <a:cs typeface="Raleway 1 Bold"/>
                <a:sym typeface="Raleway 1 Bold"/>
              </a:rPr>
              <a:t>Share one of the following in your small groups:</a:t>
            </a:r>
          </a:p>
          <a:p>
            <a:pPr algn="l">
              <a:lnSpc>
                <a:spcPts val="4992"/>
              </a:lnSpc>
            </a:pPr>
            <a:endParaRPr lang="en-US" sz="3200" b="1">
              <a:solidFill>
                <a:srgbClr val="000000"/>
              </a:solidFill>
              <a:latin typeface="Raleway 1 Bold"/>
              <a:ea typeface="Raleway 1 Bold"/>
              <a:cs typeface="Raleway 1 Bold"/>
              <a:sym typeface="Raleway 1 Bold"/>
            </a:endParaRPr>
          </a:p>
          <a:p>
            <a:pPr marL="1381761" lvl="2" indent="-460587" algn="l">
              <a:lnSpc>
                <a:spcPts val="4992"/>
              </a:lnSpc>
              <a:buFont typeface="Arial"/>
              <a:buChar char="⚬"/>
            </a:pPr>
            <a:r>
              <a:rPr lang="en-US" sz="3200">
                <a:solidFill>
                  <a:srgbClr val="000000"/>
                </a:solidFill>
                <a:latin typeface="Raleway 1"/>
                <a:ea typeface="Raleway 1"/>
                <a:cs typeface="Raleway 1"/>
                <a:sym typeface="Raleway 1"/>
              </a:rPr>
              <a:t>Can you share a time when humility appeared to benefit your students? Consider the following: </a:t>
            </a:r>
          </a:p>
          <a:p>
            <a:pPr marL="1381761" lvl="2" indent="-460587" algn="l">
              <a:lnSpc>
                <a:spcPts val="4992"/>
              </a:lnSpc>
              <a:buFont typeface="Arial"/>
              <a:buChar char="⚬"/>
            </a:pPr>
            <a:endParaRPr lang="en-US" sz="3200">
              <a:solidFill>
                <a:srgbClr val="000000"/>
              </a:solidFill>
              <a:latin typeface="Raleway 1"/>
              <a:ea typeface="Raleway 1"/>
              <a:cs typeface="Raleway 1"/>
              <a:sym typeface="Raleway 1"/>
            </a:endParaRPr>
          </a:p>
          <a:p>
            <a:pPr marL="2072642" lvl="3" indent="-518160" algn="l">
              <a:lnSpc>
                <a:spcPts val="4992"/>
              </a:lnSpc>
              <a:buFont typeface="Arial"/>
              <a:buChar char="￭"/>
            </a:pPr>
            <a:r>
              <a:rPr lang="en-US" sz="3200">
                <a:solidFill>
                  <a:srgbClr val="000000"/>
                </a:solidFill>
                <a:latin typeface="Raleway 1"/>
                <a:ea typeface="Raleway 1"/>
                <a:cs typeface="Raleway 1"/>
                <a:sym typeface="Raleway 1"/>
              </a:rPr>
              <a:t>Student well-being/health</a:t>
            </a:r>
          </a:p>
          <a:p>
            <a:pPr marL="2072642" lvl="3" indent="-518160" algn="l">
              <a:lnSpc>
                <a:spcPts val="4992"/>
              </a:lnSpc>
              <a:buFont typeface="Arial"/>
              <a:buChar char="￭"/>
            </a:pPr>
            <a:r>
              <a:rPr lang="en-US" sz="3200">
                <a:solidFill>
                  <a:srgbClr val="000000"/>
                </a:solidFill>
                <a:latin typeface="Raleway 1"/>
                <a:ea typeface="Raleway 1"/>
                <a:cs typeface="Raleway 1"/>
                <a:sym typeface="Raleway 1"/>
              </a:rPr>
              <a:t>Relationships</a:t>
            </a:r>
          </a:p>
          <a:p>
            <a:pPr marL="2072642" lvl="3" indent="-518160" algn="l">
              <a:lnSpc>
                <a:spcPts val="4992"/>
              </a:lnSpc>
              <a:buFont typeface="Arial"/>
              <a:buChar char="￭"/>
            </a:pPr>
            <a:r>
              <a:rPr lang="en-US" sz="3200">
                <a:solidFill>
                  <a:srgbClr val="000000"/>
                </a:solidFill>
                <a:latin typeface="Raleway 1"/>
                <a:ea typeface="Raleway 1"/>
                <a:cs typeface="Raleway 1"/>
                <a:sym typeface="Raleway 1"/>
              </a:rPr>
              <a:t>Academic performance or motivation</a:t>
            </a:r>
          </a:p>
          <a:p>
            <a:pPr marL="2072642" lvl="3" indent="-518160" algn="l">
              <a:lnSpc>
                <a:spcPts val="4992"/>
              </a:lnSpc>
              <a:buFont typeface="Arial"/>
              <a:buChar char="￭"/>
            </a:pPr>
            <a:r>
              <a:rPr lang="en-US" sz="3200">
                <a:solidFill>
                  <a:srgbClr val="000000"/>
                </a:solidFill>
                <a:latin typeface="Raleway 1"/>
                <a:ea typeface="Raleway 1"/>
                <a:cs typeface="Raleway 1"/>
                <a:sym typeface="Raleway 1"/>
              </a:rPr>
              <a:t>Growth mindset or learning from mistakes</a:t>
            </a:r>
          </a:p>
          <a:p>
            <a:pPr marL="2072642" lvl="3" indent="-518160" algn="l">
              <a:lnSpc>
                <a:spcPts val="4992"/>
              </a:lnSpc>
              <a:buFont typeface="Arial"/>
              <a:buChar char="￭"/>
            </a:pPr>
            <a:r>
              <a:rPr lang="en-US" sz="3200">
                <a:solidFill>
                  <a:srgbClr val="000000"/>
                </a:solidFill>
                <a:latin typeface="Raleway 1"/>
                <a:ea typeface="Raleway 1"/>
                <a:cs typeface="Raleway 1"/>
                <a:sym typeface="Raleway 1"/>
              </a:rPr>
              <a:t>Curiosity</a:t>
            </a:r>
          </a:p>
          <a:p>
            <a:pPr marL="2072642" lvl="3" indent="-518160" algn="l">
              <a:lnSpc>
                <a:spcPts val="4992"/>
              </a:lnSpc>
              <a:buFont typeface="Arial"/>
              <a:buChar char="￭"/>
            </a:pPr>
            <a:r>
              <a:rPr lang="en-US" sz="3200" i="1">
                <a:solidFill>
                  <a:srgbClr val="000000"/>
                </a:solidFill>
                <a:latin typeface="Raleway 1 Italics"/>
                <a:ea typeface="Raleway 1 Italics"/>
                <a:cs typeface="Raleway 1 Italics"/>
                <a:sym typeface="Raleway 1 Italics"/>
              </a:rPr>
              <a:t>Something else?</a:t>
            </a:r>
          </a:p>
          <a:p>
            <a:pPr algn="ctr">
              <a:lnSpc>
                <a:spcPts val="4992"/>
              </a:lnSpc>
            </a:pPr>
            <a:endParaRPr lang="en-US" sz="3200" i="1">
              <a:solidFill>
                <a:srgbClr val="000000"/>
              </a:solidFill>
              <a:latin typeface="Raleway 1 Italics"/>
              <a:ea typeface="Raleway 1 Italics"/>
              <a:cs typeface="Raleway 1 Italics"/>
              <a:sym typeface="Raleway 1 Itali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24289</TotalTime>
  <Words>1465</Words>
  <Application>Microsoft Macintosh PowerPoint</Application>
  <PresentationFormat>Custom</PresentationFormat>
  <Paragraphs>174</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Raleway</vt:lpstr>
      <vt:lpstr>Raleway 2 Bold</vt:lpstr>
      <vt:lpstr>Raleway 1 Bold</vt:lpstr>
      <vt:lpstr>Raleway 1 Italics</vt:lpstr>
      <vt:lpstr>Arial</vt:lpstr>
      <vt:lpstr>Raleway 1</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Humility for Students _Turnkey Group Slide Deck</dc:title>
  <cp:lastModifiedBy>Mariah Flynn</cp:lastModifiedBy>
  <cp:revision>2</cp:revision>
  <dcterms:created xsi:type="dcterms:W3CDTF">2006-08-16T00:00:00Z</dcterms:created>
  <dcterms:modified xsi:type="dcterms:W3CDTF">2025-01-06T19:59:38Z</dcterms:modified>
  <dc:identifier>DAGViaE9nRQ</dc:identifier>
</cp:coreProperties>
</file>