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Arimo" panose="020B0604020202020204" pitchFamily="34" charset="0"/>
      <p:regular r:id="rId17"/>
    </p:embeddedFont>
    <p:embeddedFont>
      <p:font typeface="Raleway" pitchFamily="2" charset="77"/>
      <p:regular r:id="rId18"/>
      <p:bold r:id="rId19"/>
      <p:italic r:id="rId20"/>
      <p:boldItalic r:id="rId21"/>
    </p:embeddedFont>
    <p:embeddedFont>
      <p:font typeface="Raleway 1" pitchFamily="2" charset="77"/>
      <p:regular r:id="rId22"/>
    </p:embeddedFont>
    <p:embeddedFont>
      <p:font typeface="Raleway 1 Bold" pitchFamily="2" charset="77"/>
      <p:regular r:id="rId23"/>
      <p:bold r:id="rId24"/>
    </p:embeddedFont>
    <p:embeddedFont>
      <p:font typeface="Raleway 1 Italics" pitchFamily="2" charset="77"/>
      <p:regular r:id="rId25"/>
      <p:italic r:id="rId26"/>
    </p:embeddedFont>
    <p:embeddedFont>
      <p:font typeface="Raleway 2 Bold" panose="020B0803030101060003" pitchFamily="34" charset="77"/>
      <p:regular r:id="rId27"/>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autoAdjust="0"/>
    <p:restoredTop sz="71376" autoAdjust="0"/>
  </p:normalViewPr>
  <p:slideViewPr>
    <p:cSldViewPr>
      <p:cViewPr varScale="1">
        <p:scale>
          <a:sx n="55" d="100"/>
          <a:sy n="55" d="100"/>
        </p:scale>
        <p:origin x="61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20.12.2024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For this lesson, you will need:</a:t>
            </a:r>
          </a:p>
          <a:p>
            <a:endParaRPr lang="en-US"/>
          </a:p>
          <a:p>
            <a:r>
              <a:rPr lang="en-US"/>
              <a:t>- A way to show the videos to your participants (links are in the presenter notes and on the screen). The videos are YouTube links, so you will need an internet connection. </a:t>
            </a:r>
          </a:p>
          <a:p>
            <a:r>
              <a:rPr lang="en-US"/>
              <a:t>- It would be helpful for participants to have writing materials (paper, notebook, and pen/pencil). </a:t>
            </a:r>
          </a:p>
          <a:p>
            <a:r>
              <a:rPr lang="en-US"/>
              <a:t>- post-it notes &amp; markers for group activity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Link:  https://</a:t>
            </a:r>
            <a:r>
              <a:rPr lang="en-US" dirty="0" err="1"/>
              <a:t>youtu.be</a:t>
            </a:r>
            <a:r>
              <a:rPr lang="en-US" dirty="0"/>
              <a:t>/</a:t>
            </a:r>
            <a:r>
              <a:rPr lang="en-US" dirty="0" err="1"/>
              <a:t>TgZJeiWmOoc</a:t>
            </a:r>
            <a:endParaRPr lang="en-US" dirty="0"/>
          </a:p>
          <a:p>
            <a:r>
              <a:rPr lang="en-US" dirty="0"/>
              <a:t>Video Running Time: 15:10</a:t>
            </a:r>
          </a:p>
          <a:p>
            <a:endParaRPr lang="en-US" dirty="0"/>
          </a:p>
          <a:p>
            <a:r>
              <a:rPr lang="en-US" dirty="0"/>
              <a:t>"This next video goes into a variety of ways and considerations for fostering hope in classrooms."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If you have mixed-grade teachers in your workshop, invite them to create small groups with teachers who teach similar age groups: Early childhood, upper elementary, middle school, high school.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Have participants share their maps and discuss the variety of pathways and solutions they identified.</a:t>
            </a:r>
          </a:p>
          <a:p>
            <a:endParaRPr lang="en-US"/>
          </a:p>
          <a:p>
            <a:r>
              <a:rPr lang="en-US"/>
              <a:t>Explore how teaching students to create multiple pathways can help them build resilience and maintain hope even when they face setbacks.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Add SEL Signature Practices (e.g., welcoming Rituals, optimistic closures, etc. to your presentation).</a:t>
            </a:r>
          </a:p>
          <a:p>
            <a:endParaRPr lang="en-US" dirty="0"/>
          </a:p>
          <a:p>
            <a:r>
              <a:rPr lang="en-US" dirty="0"/>
              <a:t>The SEL 3 Signature Practices are one tool for fostering a supportive environment and promoting SEL. They intentionally and explicitly help build a habit of practices through which students and adults enhance their SEL skills. </a:t>
            </a:r>
          </a:p>
          <a:p>
            <a:endParaRPr lang="en-US" dirty="0"/>
          </a:p>
          <a:p>
            <a:r>
              <a:rPr lang="en-US" dirty="0"/>
              <a:t>For a short presentation of what SEL 3 Signature Practices are, along with a list of practices, see the following:</a:t>
            </a:r>
          </a:p>
          <a:p>
            <a:r>
              <a:rPr lang="en-US" dirty="0"/>
              <a:t>https://</a:t>
            </a:r>
            <a:r>
              <a:rPr lang="en-US" dirty="0" err="1"/>
              <a:t>ggie.berkeley.edu</a:t>
            </a:r>
            <a:r>
              <a:rPr lang="en-US" dirty="0"/>
              <a:t>/wp-content/uploads/2023/05/</a:t>
            </a:r>
            <a:r>
              <a:rPr lang="en-US" dirty="0" err="1"/>
              <a:t>Welcoming_Closing-Activities.pptx</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 hope you feel inspired to explore hope with your students!"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Add SEL Signature Practices (e.g., welcoming rituals, optimistic closures, etc.) to your presentation.</a:t>
            </a:r>
          </a:p>
          <a:p>
            <a:endParaRPr lang="en-US" dirty="0"/>
          </a:p>
          <a:p>
            <a:r>
              <a:rPr lang="en-US" dirty="0"/>
              <a:t>The SEL 3 Signature Practices are one tool for fostering a supportive environment and promoting SEL. They intentionally and explicitly help build a habit of practices through which students and adults enhance their SEL skills. </a:t>
            </a:r>
          </a:p>
          <a:p>
            <a:endParaRPr lang="en-US" dirty="0"/>
          </a:p>
          <a:p>
            <a:r>
              <a:rPr lang="en-US" dirty="0"/>
              <a:t>For a short presentation of what SEL 3 Signature Practices are, along with a list of practices, see the following:</a:t>
            </a:r>
          </a:p>
          <a:p>
            <a:r>
              <a:rPr lang="en-US" dirty="0"/>
              <a:t>https://</a:t>
            </a:r>
            <a:r>
              <a:rPr lang="en-US" dirty="0" err="1"/>
              <a:t>ggie.berkeley.edu</a:t>
            </a:r>
            <a:r>
              <a:rPr lang="en-US" dirty="0"/>
              <a:t>/wp-content/uploads/2023/05/</a:t>
            </a:r>
            <a:r>
              <a:rPr lang="en-US" dirty="0" err="1"/>
              <a:t>Welcoming_Closing-Activities.pptx</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Suggested intro script:</a:t>
            </a:r>
          </a:p>
          <a:p>
            <a:endParaRPr lang="en-US"/>
          </a:p>
          <a:p>
            <a:r>
              <a:rPr lang="en-US"/>
              <a:t>Hope plays a significant role in students’ lives, often without them even realizing it. They hope to excel on tests, catch the attention of that cute 9th grader, make their parents proud, and secure a job after high school.</a:t>
            </a:r>
          </a:p>
          <a:p>
            <a:endParaRPr lang="en-US"/>
          </a:p>
          <a:p>
            <a:r>
              <a:rPr lang="en-US"/>
              <a:t>Hope is a vital force that drives young people forward amidst the uncertainty and planning for their futures. While the seeds of hope are often planted early in life, they require nurturing, especially when students encounter setbacks and challenges. </a:t>
            </a:r>
          </a:p>
          <a:p>
            <a:endParaRPr lang="en-US"/>
          </a:p>
          <a:p>
            <a:r>
              <a:rPr lang="en-US"/>
              <a:t>Teachers can be instrumental in fostering this hope, providing the support and encouragement students need to thrive.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**Expand objectives to California Developmental Indicators through making connections to SEL competencies in California on developmental age span.</a:t>
            </a:r>
          </a:p>
          <a:p>
            <a:endParaRPr lang="en-US"/>
          </a:p>
          <a:p>
            <a:r>
              <a:rPr lang="en-US"/>
              <a:t>Sourced from CDE (July 2023):</a:t>
            </a:r>
          </a:p>
          <a:p>
            <a:r>
              <a:rPr lang="en-US"/>
              <a:t>The California Department of Education (CDE) aims to support and advance the efforts of educators across California who are working to fully integrate systemic SEL and equity by building on the promise of T-SEL as a concept. To provide these supports, the CDE has articulated developmental indicators for CASEL’s five core competencies:</a:t>
            </a:r>
          </a:p>
          <a:p>
            <a:endParaRPr lang="en-US"/>
          </a:p>
          <a:p>
            <a:r>
              <a:rPr lang="en-US"/>
              <a:t>Self-Awareness (Intrapersonal Focus)</a:t>
            </a:r>
          </a:p>
          <a:p>
            <a:r>
              <a:rPr lang="en-US"/>
              <a:t>Self-Management (Intrapersonal Focus)</a:t>
            </a:r>
          </a:p>
          <a:p>
            <a:r>
              <a:rPr lang="en-US"/>
              <a:t>Social Awareness (Interpersonal Focus)</a:t>
            </a:r>
          </a:p>
          <a:p>
            <a:r>
              <a:rPr lang="en-US"/>
              <a:t>Relationship Skills (Interpersonal Focus)</a:t>
            </a:r>
          </a:p>
          <a:p>
            <a:r>
              <a:rPr lang="en-US"/>
              <a:t>Responsible Decision-Making (Inter and Intrapersonal)</a:t>
            </a:r>
          </a:p>
          <a:p>
            <a:endParaRPr lang="en-US"/>
          </a:p>
          <a:p>
            <a:r>
              <a:rPr lang="en-US"/>
              <a:t>Some suggested connections for this workshop are:</a:t>
            </a:r>
          </a:p>
          <a:p>
            <a:endParaRPr lang="en-US"/>
          </a:p>
          <a:p>
            <a:r>
              <a:rPr lang="en-US"/>
              <a:t>Self-awareness:</a:t>
            </a:r>
          </a:p>
          <a:p>
            <a:r>
              <a:rPr lang="en-US"/>
              <a:t>-Identifying one’s emotions</a:t>
            </a:r>
          </a:p>
          <a:p>
            <a:r>
              <a:rPr lang="en-US"/>
              <a:t>-Linking feelings, values, and thought</a:t>
            </a:r>
          </a:p>
          <a:p>
            <a:r>
              <a:rPr lang="en-US"/>
              <a:t>-Experiencing self-efficacy</a:t>
            </a:r>
          </a:p>
          <a:p>
            <a:r>
              <a:rPr lang="en-US"/>
              <a:t>-Having a growth mindset</a:t>
            </a:r>
          </a:p>
          <a:p>
            <a:endParaRPr lang="en-US"/>
          </a:p>
          <a:p>
            <a:r>
              <a:rPr lang="en-US"/>
              <a:t>Self-management:</a:t>
            </a:r>
          </a:p>
          <a:p>
            <a:r>
              <a:rPr lang="en-US"/>
              <a:t>-Managing one’s emotions</a:t>
            </a:r>
          </a:p>
          <a:p>
            <a:r>
              <a:rPr lang="en-US"/>
              <a:t>-Identifying and using stress management and self care strategies</a:t>
            </a:r>
          </a:p>
          <a:p>
            <a:r>
              <a:rPr lang="en-US"/>
              <a:t>-Cultivating resilience and overcoming adversity</a:t>
            </a:r>
          </a:p>
          <a:p>
            <a:r>
              <a:rPr lang="en-US"/>
              <a:t>-Setting personal and collective goals</a:t>
            </a:r>
          </a:p>
          <a:p>
            <a:r>
              <a:rPr lang="en-US"/>
              <a:t>-Using planning and organizational skills</a:t>
            </a:r>
          </a:p>
          <a:p>
            <a:r>
              <a:rPr lang="en-US"/>
              <a:t>-Demonstrating personal and collective agency</a:t>
            </a:r>
          </a:p>
          <a:p>
            <a:endParaRPr lang="en-US"/>
          </a:p>
          <a:p>
            <a:r>
              <a:rPr lang="en-US"/>
              <a:t>Social awareness:</a:t>
            </a:r>
          </a:p>
          <a:p>
            <a:r>
              <a:rPr lang="en-US"/>
              <a:t>-Recognizing situational demands and opportunities</a:t>
            </a:r>
          </a:p>
          <a:p>
            <a:r>
              <a:rPr lang="en-US"/>
              <a:t>Understanding the influences of biased and racist systems and structures on mindset, behavior, and actions</a:t>
            </a:r>
          </a:p>
          <a:p>
            <a:endParaRPr lang="en-US"/>
          </a:p>
          <a:p>
            <a:r>
              <a:rPr lang="en-US"/>
              <a:t>Responsible decision-making:</a:t>
            </a:r>
          </a:p>
          <a:p>
            <a:r>
              <a:rPr lang="en-US"/>
              <a:t>-Identifying solutions for personal and social problems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Link:  https://</a:t>
            </a:r>
            <a:r>
              <a:rPr lang="en-US" dirty="0" err="1"/>
              <a:t>youtu.be</a:t>
            </a:r>
            <a:r>
              <a:rPr lang="en-US" dirty="0"/>
              <a:t>/4wfl-70Qeks</a:t>
            </a:r>
          </a:p>
          <a:p>
            <a:r>
              <a:rPr lang="en-US" dirty="0"/>
              <a:t>Video Running Time: 25:48</a:t>
            </a:r>
          </a:p>
          <a:p>
            <a:endParaRPr lang="en-US" dirty="0"/>
          </a:p>
          <a:p>
            <a:r>
              <a:rPr lang="en-US" dirty="0"/>
              <a:t>Next, we are going to watch this video about hope - and its relevance for young people.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Invite your learners to discuss the following questions in their small groups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Link: https://</a:t>
            </a:r>
            <a:r>
              <a:rPr lang="en-US" dirty="0" err="1"/>
              <a:t>youtu.be</a:t>
            </a:r>
            <a:r>
              <a:rPr lang="en-US" dirty="0"/>
              <a:t>/sA9pXojIGTs</a:t>
            </a:r>
          </a:p>
          <a:p>
            <a:r>
              <a:rPr lang="en-US" dirty="0"/>
              <a:t>Video Running Time: 7:03</a:t>
            </a:r>
          </a:p>
          <a:p>
            <a:endParaRPr lang="en-US" dirty="0"/>
          </a:p>
          <a:p>
            <a:r>
              <a:rPr lang="en-US" dirty="0"/>
              <a:t> "This next video goes into the benefits of hope for young people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Invite your learners to share one of the following and discuss in their small groups.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youtu.be/y9eQdQcVH-U"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youtu.be/TgZJeiWmOoc" TargetMode="External"/><Relationship Id="rId5" Type="http://schemas.openxmlformats.org/officeDocument/2006/relationships/image" Target="../media/image14.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www.cde.ca.gov/ci/se/tselcompetencies.asp"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youtu.be/OdL0EIv8HOU"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youtu.be/4wfl-70Qeks"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www.youtube.com/watch?v=BIhehgRPPs8"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youtu.be/sA9pXojIGTs" TargetMode="External"/><Relationship Id="rId5" Type="http://schemas.openxmlformats.org/officeDocument/2006/relationships/image" Target="../media/image11.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1538000" cy="46800"/>
            <a:chOff x="0" y="0"/>
            <a:chExt cx="15384000" cy="62400"/>
          </a:xfrm>
        </p:grpSpPr>
        <p:sp>
          <p:nvSpPr>
            <p:cNvPr id="3" name="Freeform 3"/>
            <p:cNvSpPr/>
            <p:nvPr/>
          </p:nvSpPr>
          <p:spPr>
            <a:xfrm>
              <a:off x="0" y="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146161"/>
            </a:solidFill>
          </p:spPr>
          <p:txBody>
            <a:bodyPr/>
            <a:lstStyle/>
            <a:p>
              <a:endParaRPr lang="en-US"/>
            </a:p>
          </p:txBody>
        </p:sp>
      </p:grpSp>
      <p:grpSp>
        <p:nvGrpSpPr>
          <p:cNvPr id="4" name="Group 4"/>
          <p:cNvGrpSpPr/>
          <p:nvPr/>
        </p:nvGrpSpPr>
        <p:grpSpPr>
          <a:xfrm>
            <a:off x="11538000" y="0"/>
            <a:ext cx="7556400" cy="7320000"/>
            <a:chOff x="0" y="0"/>
            <a:chExt cx="10075200" cy="9760000"/>
          </a:xfrm>
        </p:grpSpPr>
        <p:sp>
          <p:nvSpPr>
            <p:cNvPr id="5" name="Freeform 5"/>
            <p:cNvSpPr/>
            <p:nvPr/>
          </p:nvSpPr>
          <p:spPr>
            <a:xfrm>
              <a:off x="0" y="0"/>
              <a:ext cx="10075164" cy="9759950"/>
            </a:xfrm>
            <a:custGeom>
              <a:avLst/>
              <a:gdLst/>
              <a:ahLst/>
              <a:cxnLst/>
              <a:rect l="l" t="t" r="r" b="b"/>
              <a:pathLst>
                <a:path w="10075164" h="9759950">
                  <a:moveTo>
                    <a:pt x="0" y="0"/>
                  </a:moveTo>
                  <a:lnTo>
                    <a:pt x="10075164" y="0"/>
                  </a:lnTo>
                  <a:lnTo>
                    <a:pt x="10075164" y="9759950"/>
                  </a:lnTo>
                  <a:lnTo>
                    <a:pt x="0" y="9759950"/>
                  </a:lnTo>
                  <a:close/>
                </a:path>
              </a:pathLst>
            </a:custGeom>
            <a:solidFill>
              <a:srgbClr val="75E1E1"/>
            </a:solidFill>
          </p:spPr>
          <p:txBody>
            <a:bodyPr/>
            <a:lstStyle/>
            <a:p>
              <a:endParaRPr lang="en-US"/>
            </a:p>
          </p:txBody>
        </p:sp>
      </p:grpSp>
      <p:sp>
        <p:nvSpPr>
          <p:cNvPr id="6" name="Freeform 6"/>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7" name="TextBox 7"/>
          <p:cNvSpPr txBox="1"/>
          <p:nvPr/>
        </p:nvSpPr>
        <p:spPr>
          <a:xfrm>
            <a:off x="905746" y="7255145"/>
            <a:ext cx="9155250" cy="596646"/>
          </a:xfrm>
          <a:prstGeom prst="rect">
            <a:avLst/>
          </a:prstGeom>
        </p:spPr>
        <p:txBody>
          <a:bodyPr lIns="0" tIns="0" rIns="0" bIns="0" rtlCol="0" anchor="t">
            <a:spAutoFit/>
          </a:bodyPr>
          <a:lstStyle/>
          <a:p>
            <a:pPr algn="l">
              <a:lnSpc>
                <a:spcPts val="4992"/>
              </a:lnSpc>
            </a:pPr>
            <a:r>
              <a:rPr lang="en-US" sz="3200">
                <a:solidFill>
                  <a:srgbClr val="050707"/>
                </a:solidFill>
                <a:latin typeface="Raleway 1"/>
                <a:ea typeface="Raleway 1"/>
                <a:cs typeface="Raleway 1"/>
                <a:sym typeface="Raleway 1"/>
              </a:rPr>
              <a:t>8.11 Hope for Students</a:t>
            </a:r>
          </a:p>
        </p:txBody>
      </p:sp>
      <p:sp>
        <p:nvSpPr>
          <p:cNvPr id="8" name="TextBox 8"/>
          <p:cNvSpPr txBox="1"/>
          <p:nvPr/>
        </p:nvSpPr>
        <p:spPr>
          <a:xfrm>
            <a:off x="905746" y="3298503"/>
            <a:ext cx="10074600" cy="3756669"/>
          </a:xfrm>
          <a:prstGeom prst="rect">
            <a:avLst/>
          </a:prstGeom>
        </p:spPr>
        <p:txBody>
          <a:bodyPr lIns="0" tIns="0" rIns="0" bIns="0" rtlCol="0" anchor="t">
            <a:spAutoFit/>
          </a:bodyPr>
          <a:lstStyle/>
          <a:p>
            <a:pPr algn="ctr">
              <a:lnSpc>
                <a:spcPts val="9720"/>
              </a:lnSpc>
            </a:pPr>
            <a:r>
              <a:rPr lang="en-US" sz="9000">
                <a:solidFill>
                  <a:srgbClr val="050707"/>
                </a:solidFill>
                <a:latin typeface="Arimo"/>
                <a:ea typeface="Arimo"/>
                <a:cs typeface="Arimo"/>
                <a:sym typeface="Arimo"/>
              </a:rPr>
              <a:t>Mindfulness and Well-Being for Students</a:t>
            </a:r>
          </a:p>
        </p:txBody>
      </p:sp>
      <p:sp>
        <p:nvSpPr>
          <p:cNvPr id="9" name="TextBox 9"/>
          <p:cNvSpPr txBox="1"/>
          <p:nvPr/>
        </p:nvSpPr>
        <p:spPr>
          <a:xfrm>
            <a:off x="1028700" y="876300"/>
            <a:ext cx="8685000" cy="1225098"/>
          </a:xfrm>
          <a:prstGeom prst="rect">
            <a:avLst/>
          </a:prstGeom>
        </p:spPr>
        <p:txBody>
          <a:bodyPr lIns="0" tIns="0" rIns="0" bIns="0" rtlCol="0" anchor="t">
            <a:spAutoFit/>
          </a:bodyPr>
          <a:lstStyle/>
          <a:p>
            <a:pPr algn="l">
              <a:lnSpc>
                <a:spcPts val="4992"/>
              </a:lnSpc>
            </a:pPr>
            <a:r>
              <a:rPr lang="en-US" sz="3200">
                <a:solidFill>
                  <a:srgbClr val="050707"/>
                </a:solidFill>
                <a:latin typeface="Raleway 1"/>
                <a:ea typeface="Raleway 1"/>
                <a:cs typeface="Raleway 1"/>
                <a:sym typeface="Raleway 1"/>
              </a:rPr>
              <a:t>California Social and Emotional Learning </a:t>
            </a:r>
          </a:p>
          <a:p>
            <a:pPr algn="l">
              <a:lnSpc>
                <a:spcPts val="4992"/>
              </a:lnSpc>
            </a:pPr>
            <a:r>
              <a:rPr lang="en-US" sz="3200">
                <a:solidFill>
                  <a:srgbClr val="050707"/>
                </a:solidFill>
                <a:latin typeface="Raleway 1"/>
                <a:ea typeface="Raleway 1"/>
                <a:cs typeface="Raleway 1"/>
                <a:sym typeface="Raleway 1"/>
              </a:rPr>
              <a:t>Topic 8</a:t>
            </a:r>
          </a:p>
        </p:txBody>
      </p:sp>
      <p:pic>
        <p:nvPicPr>
          <p:cNvPr id="11" name="Picture 10" descr="A group of girls smiling&#10;&#10;Description automatically generated">
            <a:extLst>
              <a:ext uri="{FF2B5EF4-FFF2-40B4-BE49-F238E27FC236}">
                <a16:creationId xmlns:a16="http://schemas.microsoft.com/office/drawing/2014/main" id="{3C2C14C4-B29A-1E18-1DEC-CA52F298AF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63879" y="1628347"/>
            <a:ext cx="6750000" cy="39904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1779A6"/>
            </a:solidFill>
          </p:spPr>
          <p:txBody>
            <a:bodyPr/>
            <a:lstStyle/>
            <a:p>
              <a:endParaRPr lang="en-US"/>
            </a:p>
          </p:txBody>
        </p:sp>
      </p:grpSp>
      <p:grpSp>
        <p:nvGrpSpPr>
          <p:cNvPr id="4" name="Group 4"/>
          <p:cNvGrpSpPr/>
          <p:nvPr/>
        </p:nvGrpSpPr>
        <p:grpSpPr>
          <a:xfrm>
            <a:off x="1054380" y="-35938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75E1E1"/>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4"/>
            <a:stretch>
              <a:fillRect/>
            </a:stretch>
          </a:blipFill>
        </p:spPr>
        <p:txBody>
          <a:bodyPr/>
          <a:lstStyle/>
          <a:p>
            <a:endParaRPr lang="en-US"/>
          </a:p>
        </p:txBody>
      </p:sp>
      <p:sp>
        <p:nvSpPr>
          <p:cNvPr id="8" name="Freeform 8"/>
          <p:cNvSpPr/>
          <p:nvPr/>
        </p:nvSpPr>
        <p:spPr>
          <a:xfrm>
            <a:off x="507410" y="2802298"/>
            <a:ext cx="8307139" cy="4664254"/>
          </a:xfrm>
          <a:custGeom>
            <a:avLst/>
            <a:gdLst/>
            <a:ahLst/>
            <a:cxnLst/>
            <a:rect l="l" t="t" r="r" b="b"/>
            <a:pathLst>
              <a:path w="8307139" h="4664254">
                <a:moveTo>
                  <a:pt x="0" y="0"/>
                </a:moveTo>
                <a:lnTo>
                  <a:pt x="8307140" y="0"/>
                </a:lnTo>
                <a:lnTo>
                  <a:pt x="8307140" y="4664254"/>
                </a:lnTo>
                <a:lnTo>
                  <a:pt x="0" y="4664254"/>
                </a:lnTo>
                <a:lnTo>
                  <a:pt x="0" y="0"/>
                </a:lnTo>
                <a:close/>
              </a:path>
            </a:pathLst>
          </a:custGeom>
          <a:blipFill>
            <a:blip r:embed="rId5"/>
            <a:stretch>
              <a:fillRect/>
            </a:stretch>
          </a:blipFill>
          <a:ln w="38100" cap="sq">
            <a:solidFill>
              <a:srgbClr val="000000"/>
            </a:solidFill>
            <a:prstDash val="solid"/>
            <a:miter/>
          </a:ln>
        </p:spPr>
        <p:txBody>
          <a:bodyPr/>
          <a:lstStyle/>
          <a:p>
            <a:endParaRPr lang="en-US"/>
          </a:p>
        </p:txBody>
      </p:sp>
      <p:sp>
        <p:nvSpPr>
          <p:cNvPr id="9" name="TextBox 9"/>
          <p:cNvSpPr txBox="1"/>
          <p:nvPr/>
        </p:nvSpPr>
        <p:spPr>
          <a:xfrm>
            <a:off x="12137423" y="4322705"/>
            <a:ext cx="7495876" cy="1298112"/>
          </a:xfrm>
          <a:prstGeom prst="rect">
            <a:avLst/>
          </a:prstGeom>
        </p:spPr>
        <p:txBody>
          <a:bodyPr lIns="0" tIns="0" rIns="0" bIns="0" rtlCol="0" anchor="t">
            <a:spAutoFit/>
          </a:bodyPr>
          <a:lstStyle/>
          <a:p>
            <a:pPr algn="l">
              <a:lnSpc>
                <a:spcPts val="11232"/>
              </a:lnSpc>
            </a:pPr>
            <a:r>
              <a:rPr lang="en-US" sz="7200" b="1" u="sng" dirty="0">
                <a:solidFill>
                  <a:srgbClr val="146161"/>
                </a:solidFill>
                <a:latin typeface="Raleway 1 Bold"/>
                <a:ea typeface="Raleway 1 Bold"/>
                <a:cs typeface="Raleway 1 Bold"/>
                <a:sym typeface="Raleway 1 Bold"/>
                <a:hlinkClick r:id="rId6" tooltip="https://youtu.be/y9eQdQcVH-U"/>
              </a:rPr>
              <a:t>Video</a:t>
            </a:r>
            <a:endParaRPr lang="en-US" sz="7200" b="1" u="sng" dirty="0">
              <a:solidFill>
                <a:srgbClr val="146161"/>
              </a:solidFill>
              <a:latin typeface="Raleway 1 Bold"/>
              <a:ea typeface="Raleway 1 Bold"/>
              <a:cs typeface="Raleway 1 Bold"/>
              <a:sym typeface="Raleway 1 Bold"/>
              <a:hlinkClick r:id="rId7" tooltip="https://youtu.be/y9eQdQcVH-U"/>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2398035"/>
            <a:ext cx="16230600" cy="9525"/>
          </a:xfrm>
          <a:prstGeom prst="rect">
            <a:avLst/>
          </a:prstGeom>
          <a:solidFill>
            <a:srgbClr val="050707"/>
          </a:solidFill>
        </p:spPr>
        <p:txBody>
          <a:bodyPr/>
          <a:lstStyle/>
          <a:p>
            <a:endParaRPr lang="en-US"/>
          </a:p>
        </p:txBody>
      </p:sp>
      <p:sp>
        <p:nvSpPr>
          <p:cNvPr id="3" name="Freeform 3"/>
          <p:cNvSpPr/>
          <p:nvPr/>
        </p:nvSpPr>
        <p:spPr>
          <a:xfrm>
            <a:off x="17259300" y="351310"/>
            <a:ext cx="677390" cy="677390"/>
          </a:xfrm>
          <a:custGeom>
            <a:avLst/>
            <a:gdLst/>
            <a:ahLst/>
            <a:cxnLst/>
            <a:rect l="l" t="t" r="r" b="b"/>
            <a:pathLst>
              <a:path w="677390" h="677390">
                <a:moveTo>
                  <a:pt x="0" y="0"/>
                </a:moveTo>
                <a:lnTo>
                  <a:pt x="677390" y="0"/>
                </a:lnTo>
                <a:lnTo>
                  <a:pt x="677390" y="677390"/>
                </a:lnTo>
                <a:lnTo>
                  <a:pt x="0" y="677390"/>
                </a:lnTo>
                <a:lnTo>
                  <a:pt x="0" y="0"/>
                </a:lnTo>
                <a:close/>
              </a:path>
            </a:pathLst>
          </a:custGeom>
          <a:blipFill>
            <a:blip r:embed="rId3"/>
            <a:stretch>
              <a:fillRect/>
            </a:stretch>
          </a:blipFill>
        </p:spPr>
        <p:txBody>
          <a:bodyPr/>
          <a:lstStyle/>
          <a:p>
            <a:endParaRPr lang="en-US"/>
          </a:p>
        </p:txBody>
      </p:sp>
      <p:grpSp>
        <p:nvGrpSpPr>
          <p:cNvPr id="5" name="Group 5"/>
          <p:cNvGrpSpPr/>
          <p:nvPr/>
        </p:nvGrpSpPr>
        <p:grpSpPr>
          <a:xfrm>
            <a:off x="1965509" y="690005"/>
            <a:ext cx="14356982" cy="1619663"/>
            <a:chOff x="0" y="0"/>
            <a:chExt cx="19142643" cy="2159550"/>
          </a:xfrm>
        </p:grpSpPr>
        <p:sp>
          <p:nvSpPr>
            <p:cNvPr id="6" name="TextBox 6"/>
            <p:cNvSpPr txBox="1"/>
            <p:nvPr/>
          </p:nvSpPr>
          <p:spPr>
            <a:xfrm>
              <a:off x="0" y="38100"/>
              <a:ext cx="19142643" cy="876300"/>
            </a:xfrm>
            <a:prstGeom prst="rect">
              <a:avLst/>
            </a:prstGeom>
          </p:spPr>
          <p:txBody>
            <a:bodyPr lIns="0" tIns="0" rIns="0" bIns="0" rtlCol="0" anchor="t">
              <a:spAutoFit/>
            </a:bodyPr>
            <a:lstStyle/>
            <a:p>
              <a:pPr algn="ctr">
                <a:lnSpc>
                  <a:spcPts val="4950"/>
                </a:lnSpc>
              </a:pPr>
              <a:r>
                <a:rPr lang="en-US" sz="4500" b="1">
                  <a:solidFill>
                    <a:srgbClr val="146161"/>
                  </a:solidFill>
                  <a:latin typeface="Raleway 2 Bold"/>
                  <a:ea typeface="Raleway 2 Bold"/>
                  <a:cs typeface="Raleway 2 Bold"/>
                  <a:sym typeface="Raleway 2 Bold"/>
                </a:rPr>
                <a:t>Small Group Activity: Hope Mapping</a:t>
              </a:r>
            </a:p>
          </p:txBody>
        </p:sp>
        <p:sp>
          <p:nvSpPr>
            <p:cNvPr id="7" name="TextBox 7"/>
            <p:cNvSpPr txBox="1"/>
            <p:nvPr/>
          </p:nvSpPr>
          <p:spPr>
            <a:xfrm>
              <a:off x="784180" y="1454700"/>
              <a:ext cx="17574282" cy="704850"/>
            </a:xfrm>
            <a:prstGeom prst="rect">
              <a:avLst/>
            </a:prstGeom>
          </p:spPr>
          <p:txBody>
            <a:bodyPr lIns="0" tIns="0" rIns="0" bIns="0" rtlCol="0" anchor="t">
              <a:spAutoFit/>
            </a:bodyPr>
            <a:lstStyle/>
            <a:p>
              <a:pPr algn="ctr">
                <a:lnSpc>
                  <a:spcPts val="4079"/>
                </a:lnSpc>
              </a:pPr>
              <a:endParaRPr/>
            </a:p>
          </p:txBody>
        </p:sp>
      </p:grpSp>
      <p:sp>
        <p:nvSpPr>
          <p:cNvPr id="8" name="TextBox 8"/>
          <p:cNvSpPr txBox="1"/>
          <p:nvPr/>
        </p:nvSpPr>
        <p:spPr>
          <a:xfrm>
            <a:off x="684123" y="2775204"/>
            <a:ext cx="9941108" cy="6883146"/>
          </a:xfrm>
          <a:prstGeom prst="rect">
            <a:avLst/>
          </a:prstGeom>
        </p:spPr>
        <p:txBody>
          <a:bodyPr lIns="0" tIns="0" rIns="0" bIns="0" rtlCol="0" anchor="t">
            <a:spAutoFit/>
          </a:bodyPr>
          <a:lstStyle/>
          <a:p>
            <a:pPr marL="690881" lvl="1" indent="-345440" algn="l">
              <a:lnSpc>
                <a:spcPts val="4992"/>
              </a:lnSpc>
              <a:buFont typeface="Arial"/>
              <a:buChar char="•"/>
            </a:pPr>
            <a:r>
              <a:rPr lang="en-US" sz="3200">
                <a:solidFill>
                  <a:srgbClr val="000000"/>
                </a:solidFill>
                <a:latin typeface="Raleway 1"/>
                <a:ea typeface="Raleway 1"/>
                <a:cs typeface="Raleway 1"/>
                <a:sym typeface="Raleway 1"/>
              </a:rPr>
              <a:t>Think of a </a:t>
            </a:r>
            <a:r>
              <a:rPr lang="en-US" sz="3200" b="1">
                <a:solidFill>
                  <a:srgbClr val="000000"/>
                </a:solidFill>
                <a:latin typeface="Raleway 1 Bold"/>
                <a:ea typeface="Raleway 1 Bold"/>
                <a:cs typeface="Raleway 1 Bold"/>
                <a:sym typeface="Raleway 1 Bold"/>
              </a:rPr>
              <a:t>goal</a:t>
            </a:r>
            <a:r>
              <a:rPr lang="en-US" sz="3200">
                <a:solidFill>
                  <a:srgbClr val="000000"/>
                </a:solidFill>
                <a:latin typeface="Raleway 1"/>
                <a:ea typeface="Raleway 1"/>
                <a:cs typeface="Raleway 1"/>
                <a:sym typeface="Raleway 1"/>
              </a:rPr>
              <a:t> your students might have (if time, you can repeat this activity with a few different goals).</a:t>
            </a:r>
          </a:p>
          <a:p>
            <a:pPr marL="690881" lvl="1" indent="-345440" algn="l">
              <a:lnSpc>
                <a:spcPts val="4992"/>
              </a:lnSpc>
              <a:buFont typeface="Arial"/>
              <a:buChar char="•"/>
            </a:pPr>
            <a:r>
              <a:rPr lang="en-US" sz="3200">
                <a:solidFill>
                  <a:srgbClr val="000000"/>
                </a:solidFill>
                <a:latin typeface="Raleway 1"/>
                <a:ea typeface="Raleway 1"/>
                <a:cs typeface="Raleway 1"/>
                <a:sym typeface="Raleway 1"/>
              </a:rPr>
              <a:t>Write the </a:t>
            </a:r>
            <a:r>
              <a:rPr lang="en-US" sz="3200" b="1">
                <a:solidFill>
                  <a:srgbClr val="000000"/>
                </a:solidFill>
                <a:latin typeface="Raleway 1 Bold"/>
                <a:ea typeface="Raleway 1 Bold"/>
                <a:cs typeface="Raleway 1 Bold"/>
                <a:sym typeface="Raleway 1 Bold"/>
              </a:rPr>
              <a:t>goal at the top</a:t>
            </a:r>
            <a:r>
              <a:rPr lang="en-US" sz="3200">
                <a:solidFill>
                  <a:srgbClr val="000000"/>
                </a:solidFill>
                <a:latin typeface="Raleway 1"/>
                <a:ea typeface="Raleway 1"/>
                <a:cs typeface="Raleway 1"/>
                <a:sym typeface="Raleway 1"/>
              </a:rPr>
              <a:t> of the mind map. </a:t>
            </a:r>
          </a:p>
          <a:p>
            <a:pPr marL="690881" lvl="1" indent="-345440" algn="l">
              <a:lnSpc>
                <a:spcPts val="4992"/>
              </a:lnSpc>
              <a:buFont typeface="Arial"/>
              <a:buChar char="•"/>
            </a:pPr>
            <a:r>
              <a:rPr lang="en-US" sz="3200">
                <a:solidFill>
                  <a:srgbClr val="000000"/>
                </a:solidFill>
                <a:latin typeface="Raleway 1"/>
                <a:ea typeface="Raleway 1"/>
                <a:cs typeface="Raleway 1"/>
                <a:sym typeface="Raleway 1"/>
              </a:rPr>
              <a:t>Draw </a:t>
            </a:r>
            <a:r>
              <a:rPr lang="en-US" sz="3200" b="1">
                <a:solidFill>
                  <a:srgbClr val="000000"/>
                </a:solidFill>
                <a:latin typeface="Raleway 1 Bold"/>
                <a:ea typeface="Raleway 1 Bold"/>
                <a:cs typeface="Raleway 1 Bold"/>
                <a:sym typeface="Raleway 1 Bold"/>
              </a:rPr>
              <a:t>2 - 3 pathways</a:t>
            </a:r>
            <a:r>
              <a:rPr lang="en-US" sz="3200">
                <a:solidFill>
                  <a:srgbClr val="000000"/>
                </a:solidFill>
                <a:latin typeface="Raleway 1"/>
                <a:ea typeface="Raleway 1"/>
                <a:cs typeface="Raleway 1"/>
                <a:sym typeface="Raleway 1"/>
              </a:rPr>
              <a:t> to achieving this goal (these should be different routes they could take). </a:t>
            </a:r>
          </a:p>
          <a:p>
            <a:pPr marL="690881" lvl="1" indent="-345440" algn="l">
              <a:lnSpc>
                <a:spcPts val="4992"/>
              </a:lnSpc>
              <a:buFont typeface="Arial"/>
              <a:buChar char="•"/>
            </a:pPr>
            <a:r>
              <a:rPr lang="en-US" sz="3200">
                <a:solidFill>
                  <a:srgbClr val="000000"/>
                </a:solidFill>
                <a:latin typeface="Raleway 1"/>
                <a:ea typeface="Raleway 1"/>
                <a:cs typeface="Raleway 1"/>
                <a:sym typeface="Raleway 1"/>
              </a:rPr>
              <a:t>Identify some possible </a:t>
            </a:r>
            <a:r>
              <a:rPr lang="en-US" sz="3200" b="1">
                <a:solidFill>
                  <a:srgbClr val="000000"/>
                </a:solidFill>
                <a:latin typeface="Raleway 1 Bold"/>
                <a:ea typeface="Raleway 1 Bold"/>
                <a:cs typeface="Raleway 1 Bold"/>
                <a:sym typeface="Raleway 1 Bold"/>
              </a:rPr>
              <a:t>obstacles</a:t>
            </a:r>
            <a:r>
              <a:rPr lang="en-US" sz="3200">
                <a:solidFill>
                  <a:srgbClr val="000000"/>
                </a:solidFill>
                <a:latin typeface="Raleway 1"/>
                <a:ea typeface="Raleway 1"/>
                <a:cs typeface="Raleway 1"/>
                <a:sym typeface="Raleway 1"/>
              </a:rPr>
              <a:t> along each path (write them as the “roadblocks” along the paths. </a:t>
            </a:r>
          </a:p>
          <a:p>
            <a:pPr marL="690881" lvl="1" indent="-345440" algn="l">
              <a:lnSpc>
                <a:spcPts val="4992"/>
              </a:lnSpc>
              <a:buFont typeface="Arial"/>
              <a:buChar char="•"/>
            </a:pPr>
            <a:r>
              <a:rPr lang="en-US" sz="3200">
                <a:solidFill>
                  <a:srgbClr val="000000"/>
                </a:solidFill>
                <a:latin typeface="Raleway 1"/>
                <a:ea typeface="Raleway 1"/>
                <a:cs typeface="Raleway 1"/>
                <a:sym typeface="Raleway 1"/>
              </a:rPr>
              <a:t>Write some strategies students could use to get past the obstacles. </a:t>
            </a:r>
          </a:p>
        </p:txBody>
      </p:sp>
      <p:grpSp>
        <p:nvGrpSpPr>
          <p:cNvPr id="14" name="Group 13" descr="Graphic depicting a mind-map, starting with a goal at the top, thinking through the pathways one might take to achieve the goal, considering obstacles or roadblocks and finally determining strategies to get past the obstacle. ">
            <a:extLst>
              <a:ext uri="{FF2B5EF4-FFF2-40B4-BE49-F238E27FC236}">
                <a16:creationId xmlns:a16="http://schemas.microsoft.com/office/drawing/2014/main" id="{3D58DB43-0916-D2A4-6676-67DD6AD7FADF}"/>
              </a:ext>
            </a:extLst>
          </p:cNvPr>
          <p:cNvGrpSpPr/>
          <p:nvPr/>
        </p:nvGrpSpPr>
        <p:grpSpPr>
          <a:xfrm>
            <a:off x="11047643" y="2942015"/>
            <a:ext cx="6686208" cy="6478130"/>
            <a:chOff x="11047643" y="2942015"/>
            <a:chExt cx="6686208" cy="6478130"/>
          </a:xfrm>
        </p:grpSpPr>
        <p:sp>
          <p:nvSpPr>
            <p:cNvPr id="4" name="Freeform 4"/>
            <p:cNvSpPr/>
            <p:nvPr/>
          </p:nvSpPr>
          <p:spPr>
            <a:xfrm>
              <a:off x="11047643" y="2942015"/>
              <a:ext cx="6678485" cy="6478130"/>
            </a:xfrm>
            <a:custGeom>
              <a:avLst/>
              <a:gdLst/>
              <a:ahLst/>
              <a:cxnLst/>
              <a:rect l="l" t="t" r="r" b="b"/>
              <a:pathLst>
                <a:path w="6678485" h="6478130">
                  <a:moveTo>
                    <a:pt x="0" y="0"/>
                  </a:moveTo>
                  <a:lnTo>
                    <a:pt x="6678484" y="0"/>
                  </a:lnTo>
                  <a:lnTo>
                    <a:pt x="6678484" y="6478130"/>
                  </a:lnTo>
                  <a:lnTo>
                    <a:pt x="0" y="64781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TextBox 9"/>
            <p:cNvSpPr txBox="1"/>
            <p:nvPr/>
          </p:nvSpPr>
          <p:spPr>
            <a:xfrm>
              <a:off x="13877657" y="3665463"/>
              <a:ext cx="1159353" cy="596646"/>
            </a:xfrm>
            <a:prstGeom prst="rect">
              <a:avLst/>
            </a:prstGeom>
          </p:spPr>
          <p:txBody>
            <a:bodyPr lIns="0" tIns="0" rIns="0" bIns="0" rtlCol="0" anchor="t">
              <a:spAutoFit/>
            </a:bodyPr>
            <a:lstStyle/>
            <a:p>
              <a:pPr algn="ctr">
                <a:lnSpc>
                  <a:spcPts val="4992"/>
                </a:lnSpc>
                <a:spcBef>
                  <a:spcPct val="0"/>
                </a:spcBef>
              </a:pPr>
              <a:r>
                <a:rPr lang="en-US" sz="3200" b="1" dirty="0">
                  <a:solidFill>
                    <a:srgbClr val="000000"/>
                  </a:solidFill>
                  <a:latin typeface="Raleway 1 Bold"/>
                  <a:ea typeface="Raleway 1 Bold"/>
                  <a:cs typeface="Raleway 1 Bold"/>
                  <a:sym typeface="Raleway 1 Bold"/>
                </a:rPr>
                <a:t>Goal</a:t>
              </a:r>
            </a:p>
          </p:txBody>
        </p:sp>
        <p:sp>
          <p:nvSpPr>
            <p:cNvPr id="10" name="TextBox 10"/>
            <p:cNvSpPr txBox="1"/>
            <p:nvPr/>
          </p:nvSpPr>
          <p:spPr>
            <a:xfrm>
              <a:off x="11887200" y="5575708"/>
              <a:ext cx="5181599" cy="596646"/>
            </a:xfrm>
            <a:prstGeom prst="rect">
              <a:avLst/>
            </a:prstGeom>
          </p:spPr>
          <p:txBody>
            <a:bodyPr wrap="square" lIns="0" tIns="0" rIns="0" bIns="0" rtlCol="0" anchor="t">
              <a:spAutoFit/>
            </a:bodyPr>
            <a:lstStyle/>
            <a:p>
              <a:pPr algn="ctr">
                <a:lnSpc>
                  <a:spcPts val="4992"/>
                </a:lnSpc>
                <a:spcBef>
                  <a:spcPct val="0"/>
                </a:spcBef>
              </a:pPr>
              <a:r>
                <a:rPr lang="en-US" sz="3200" dirty="0">
                  <a:solidFill>
                    <a:srgbClr val="000000"/>
                  </a:solidFill>
                  <a:latin typeface="Raleway 1"/>
                  <a:ea typeface="Raleway 1"/>
                  <a:cs typeface="Raleway 1"/>
                  <a:sym typeface="Raleway 1"/>
                </a:rPr>
                <a:t>Obstacles/Roadblocks</a:t>
              </a:r>
            </a:p>
          </p:txBody>
        </p:sp>
        <p:sp>
          <p:nvSpPr>
            <p:cNvPr id="11" name="TextBox 11"/>
            <p:cNvSpPr txBox="1"/>
            <p:nvPr/>
          </p:nvSpPr>
          <p:spPr>
            <a:xfrm rot="-2602354">
              <a:off x="11227488" y="4460373"/>
              <a:ext cx="2113166" cy="596646"/>
            </a:xfrm>
            <a:prstGeom prst="rect">
              <a:avLst/>
            </a:prstGeom>
          </p:spPr>
          <p:txBody>
            <a:bodyPr wrap="square" lIns="0" tIns="0" rIns="0" bIns="0" rtlCol="0" anchor="t">
              <a:spAutoFit/>
            </a:bodyPr>
            <a:lstStyle/>
            <a:p>
              <a:pPr algn="ctr">
                <a:lnSpc>
                  <a:spcPts val="4992"/>
                </a:lnSpc>
                <a:spcBef>
                  <a:spcPct val="0"/>
                </a:spcBef>
              </a:pPr>
              <a:r>
                <a:rPr lang="en-US" sz="3200" dirty="0">
                  <a:solidFill>
                    <a:srgbClr val="000000"/>
                  </a:solidFill>
                  <a:latin typeface="Raleway 1"/>
                  <a:ea typeface="Raleway 1"/>
                  <a:cs typeface="Raleway 1"/>
                  <a:sym typeface="Raleway 1"/>
                </a:rPr>
                <a:t>Pathways</a:t>
              </a:r>
            </a:p>
          </p:txBody>
        </p:sp>
        <p:sp>
          <p:nvSpPr>
            <p:cNvPr id="12" name="TextBox 12"/>
            <p:cNvSpPr txBox="1"/>
            <p:nvPr/>
          </p:nvSpPr>
          <p:spPr>
            <a:xfrm>
              <a:off x="12215259" y="7848754"/>
              <a:ext cx="4343251" cy="596646"/>
            </a:xfrm>
            <a:prstGeom prst="rect">
              <a:avLst/>
            </a:prstGeom>
          </p:spPr>
          <p:txBody>
            <a:bodyPr lIns="0" tIns="0" rIns="0" bIns="0" rtlCol="0" anchor="t">
              <a:spAutoFit/>
            </a:bodyPr>
            <a:lstStyle/>
            <a:p>
              <a:pPr algn="ctr">
                <a:lnSpc>
                  <a:spcPts val="4992"/>
                </a:lnSpc>
                <a:spcBef>
                  <a:spcPct val="0"/>
                </a:spcBef>
              </a:pPr>
              <a:r>
                <a:rPr lang="en-US" sz="3200" b="1" dirty="0">
                  <a:solidFill>
                    <a:srgbClr val="000000"/>
                  </a:solidFill>
                  <a:latin typeface="Raleway 1 Bold"/>
                  <a:ea typeface="Raleway 1 Bold"/>
                  <a:cs typeface="Raleway 1 Bold"/>
                  <a:sym typeface="Raleway 1 Bold"/>
                </a:rPr>
                <a:t>Strategies</a:t>
              </a:r>
            </a:p>
          </p:txBody>
        </p:sp>
        <p:sp>
          <p:nvSpPr>
            <p:cNvPr id="13" name="TextBox 13"/>
            <p:cNvSpPr txBox="1"/>
            <p:nvPr/>
          </p:nvSpPr>
          <p:spPr>
            <a:xfrm rot="2563975">
              <a:off x="15769599" y="4506106"/>
              <a:ext cx="1964252" cy="596646"/>
            </a:xfrm>
            <a:prstGeom prst="rect">
              <a:avLst/>
            </a:prstGeom>
          </p:spPr>
          <p:txBody>
            <a:bodyPr wrap="square" lIns="0" tIns="0" rIns="0" bIns="0" rtlCol="0" anchor="t">
              <a:spAutoFit/>
            </a:bodyPr>
            <a:lstStyle/>
            <a:p>
              <a:pPr algn="ctr">
                <a:lnSpc>
                  <a:spcPts val="4992"/>
                </a:lnSpc>
                <a:spcBef>
                  <a:spcPct val="0"/>
                </a:spcBef>
              </a:pPr>
              <a:r>
                <a:rPr lang="en-US" sz="3200" dirty="0">
                  <a:solidFill>
                    <a:srgbClr val="000000"/>
                  </a:solidFill>
                  <a:latin typeface="Raleway 1"/>
                  <a:ea typeface="Raleway 1"/>
                  <a:cs typeface="Raleway 1"/>
                  <a:sym typeface="Raleway 1"/>
                </a:rPr>
                <a:t>Pathways</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0023" y="0"/>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75E1E1"/>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2102514" y="1869567"/>
            <a:ext cx="14695248" cy="8393049"/>
          </a:xfrm>
          <a:prstGeom prst="rect">
            <a:avLst/>
          </a:prstGeom>
        </p:spPr>
        <p:txBody>
          <a:bodyPr lIns="0" tIns="0" rIns="0" bIns="0" rtlCol="0" anchor="t">
            <a:spAutoFit/>
          </a:bodyPr>
          <a:lstStyle/>
          <a:p>
            <a:pPr marL="712470" lvl="1" indent="-356235" algn="l">
              <a:lnSpc>
                <a:spcPts val="5148"/>
              </a:lnSpc>
              <a:buFont typeface="Arial"/>
              <a:buChar char="•"/>
            </a:pPr>
            <a:r>
              <a:rPr lang="en-US" sz="3300" b="1">
                <a:solidFill>
                  <a:srgbClr val="000000"/>
                </a:solidFill>
                <a:latin typeface="Raleway 1 Bold"/>
                <a:ea typeface="Raleway 1 Bold"/>
                <a:cs typeface="Raleway 1 Bold"/>
                <a:sym typeface="Raleway 1 Bold"/>
              </a:rPr>
              <a:t>How might you handle or speak to students about obstacles that are out of their control?</a:t>
            </a:r>
            <a:r>
              <a:rPr lang="en-US" sz="3300">
                <a:solidFill>
                  <a:srgbClr val="000000"/>
                </a:solidFill>
                <a:latin typeface="Raleway 1"/>
                <a:ea typeface="Raleway 1"/>
                <a:cs typeface="Raleway 1"/>
                <a:sym typeface="Raleway 1"/>
              </a:rPr>
              <a:t> </a:t>
            </a:r>
          </a:p>
          <a:p>
            <a:pPr marL="1424940" lvl="2" indent="-474980" algn="l">
              <a:lnSpc>
                <a:spcPts val="5148"/>
              </a:lnSpc>
              <a:buFont typeface="Arial"/>
              <a:buChar char="⚬"/>
            </a:pPr>
            <a:r>
              <a:rPr lang="en-US" sz="3300" i="1">
                <a:solidFill>
                  <a:srgbClr val="000000"/>
                </a:solidFill>
                <a:latin typeface="Raleway 1 Italics"/>
                <a:ea typeface="Raleway 1 Italics"/>
                <a:cs typeface="Raleway 1 Italics"/>
                <a:sym typeface="Raleway 1 Italics"/>
              </a:rPr>
              <a:t>What can we as educators do?</a:t>
            </a:r>
          </a:p>
          <a:p>
            <a:pPr marL="1424940" lvl="2" indent="-474980" algn="l">
              <a:lnSpc>
                <a:spcPts val="5148"/>
              </a:lnSpc>
              <a:buFont typeface="Arial"/>
              <a:buChar char="⚬"/>
            </a:pPr>
            <a:r>
              <a:rPr lang="en-US" sz="3300" i="1">
                <a:solidFill>
                  <a:srgbClr val="000000"/>
                </a:solidFill>
                <a:latin typeface="Raleway 1 Italics"/>
                <a:ea typeface="Raleway 1 Italics"/>
                <a:cs typeface="Raleway 1 Italics"/>
                <a:sym typeface="Raleway 1 Italics"/>
              </a:rPr>
              <a:t>How can we speak to students about this? </a:t>
            </a:r>
          </a:p>
          <a:p>
            <a:pPr marL="1424940" lvl="2" indent="-474980" algn="l">
              <a:lnSpc>
                <a:spcPts val="5148"/>
              </a:lnSpc>
              <a:buFont typeface="Arial"/>
              <a:buChar char="⚬"/>
            </a:pPr>
            <a:r>
              <a:rPr lang="en-US" sz="3300" i="1">
                <a:solidFill>
                  <a:srgbClr val="000000"/>
                </a:solidFill>
                <a:latin typeface="Raleway 1 Italics"/>
                <a:ea typeface="Raleway 1 Italics"/>
                <a:cs typeface="Raleway 1 Italics"/>
                <a:sym typeface="Raleway 1 Italics"/>
              </a:rPr>
              <a:t>Can we involve parents in the discussion? </a:t>
            </a:r>
          </a:p>
          <a:p>
            <a:pPr algn="l">
              <a:lnSpc>
                <a:spcPts val="5148"/>
              </a:lnSpc>
            </a:pPr>
            <a:endParaRPr lang="en-US" sz="3300" i="1">
              <a:solidFill>
                <a:srgbClr val="000000"/>
              </a:solidFill>
              <a:latin typeface="Raleway 1 Italics"/>
              <a:ea typeface="Raleway 1 Italics"/>
              <a:cs typeface="Raleway 1 Italics"/>
              <a:sym typeface="Raleway 1 Italics"/>
            </a:endParaRPr>
          </a:p>
          <a:p>
            <a:pPr marL="712470" lvl="1" indent="-356235" algn="l">
              <a:lnSpc>
                <a:spcPts val="5148"/>
              </a:lnSpc>
              <a:buFont typeface="Arial"/>
              <a:buChar char="•"/>
            </a:pPr>
            <a:r>
              <a:rPr lang="en-US" sz="3300">
                <a:solidFill>
                  <a:srgbClr val="000000"/>
                </a:solidFill>
                <a:latin typeface="Raleway 1"/>
                <a:ea typeface="Raleway 1"/>
                <a:cs typeface="Raleway 1"/>
                <a:sym typeface="Raleway 1"/>
              </a:rPr>
              <a:t>For example, if a student says they want to be a professional athlete or a rockstar or something that seems out of most people's reach, what should an educator do/say, if anything? </a:t>
            </a:r>
          </a:p>
          <a:p>
            <a:pPr marL="1424940" lvl="2" indent="-474980" algn="l">
              <a:lnSpc>
                <a:spcPts val="5148"/>
              </a:lnSpc>
              <a:buFont typeface="Arial"/>
              <a:buChar char="⚬"/>
            </a:pPr>
            <a:r>
              <a:rPr lang="en-US" sz="3300" i="1">
                <a:solidFill>
                  <a:srgbClr val="000000"/>
                </a:solidFill>
                <a:latin typeface="Raleway 1 Italics"/>
                <a:ea typeface="Raleway 1 Italics"/>
                <a:cs typeface="Raleway 1 Italics"/>
                <a:sym typeface="Raleway 1 Italics"/>
              </a:rPr>
              <a:t>Is it wrong to discourage a student from an almost impossible goal, or is there value in pursuing it to gain the skills from the process, or something else? </a:t>
            </a:r>
          </a:p>
          <a:p>
            <a:pPr algn="l">
              <a:lnSpc>
                <a:spcPts val="5148"/>
              </a:lnSpc>
            </a:pPr>
            <a:endParaRPr lang="en-US" sz="3300" i="1">
              <a:solidFill>
                <a:srgbClr val="000000"/>
              </a:solidFill>
              <a:latin typeface="Raleway 1 Italics"/>
              <a:ea typeface="Raleway 1 Italics"/>
              <a:cs typeface="Raleway 1 Italics"/>
              <a:sym typeface="Raleway 1 Italics"/>
            </a:endParaRPr>
          </a:p>
        </p:txBody>
      </p:sp>
      <p:sp>
        <p:nvSpPr>
          <p:cNvPr id="6" name="TextBox 6"/>
          <p:cNvSpPr txBox="1"/>
          <p:nvPr/>
        </p:nvSpPr>
        <p:spPr>
          <a:xfrm>
            <a:off x="1965488" y="480546"/>
            <a:ext cx="15293812" cy="1005016"/>
          </a:xfrm>
          <a:prstGeom prst="rect">
            <a:avLst/>
          </a:prstGeom>
        </p:spPr>
        <p:txBody>
          <a:bodyPr lIns="0" tIns="0" rIns="0" bIns="0" rtlCol="0" anchor="t">
            <a:spAutoFit/>
          </a:bodyPr>
          <a:lstStyle/>
          <a:p>
            <a:pPr algn="l">
              <a:lnSpc>
                <a:spcPts val="8052"/>
              </a:lnSpc>
            </a:pPr>
            <a:r>
              <a:rPr lang="en-US" sz="6100">
                <a:solidFill>
                  <a:srgbClr val="146161"/>
                </a:solidFill>
                <a:latin typeface="Raleway 1"/>
                <a:ea typeface="Raleway 1"/>
                <a:cs typeface="Raleway 1"/>
                <a:sym typeface="Raleway 1"/>
              </a:rPr>
              <a:t>Group Discussion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9258300"/>
            <a:ext cx="11538014" cy="46768"/>
          </a:xfrm>
          <a:custGeom>
            <a:avLst/>
            <a:gdLst/>
            <a:ahLst/>
            <a:cxnLst/>
            <a:rect l="l" t="t" r="r" b="b"/>
            <a:pathLst>
              <a:path w="15384018" h="62357">
                <a:moveTo>
                  <a:pt x="0" y="0"/>
                </a:moveTo>
                <a:lnTo>
                  <a:pt x="15384018" y="0"/>
                </a:lnTo>
                <a:lnTo>
                  <a:pt x="15384018" y="62357"/>
                </a:lnTo>
                <a:lnTo>
                  <a:pt x="0" y="62357"/>
                </a:lnTo>
                <a:close/>
              </a:path>
            </a:pathLst>
          </a:custGeom>
          <a:solidFill>
            <a:srgbClr val="EEECE1"/>
          </a:solidFill>
        </p:spPr>
        <p:txBody>
          <a:bodyPr/>
          <a:lstStyle/>
          <a:p>
            <a:endParaRPr lang="en-US"/>
          </a:p>
        </p:txBody>
      </p:sp>
      <p:sp>
        <p:nvSpPr>
          <p:cNvPr id="5" name="Freeform 5"/>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6" name="Freeform 6"/>
          <p:cNvSpPr/>
          <p:nvPr/>
        </p:nvSpPr>
        <p:spPr>
          <a:xfrm>
            <a:off x="10461952" y="1455512"/>
            <a:ext cx="7102144" cy="5749382"/>
          </a:xfrm>
          <a:custGeom>
            <a:avLst/>
            <a:gdLst/>
            <a:ahLst/>
            <a:cxnLst/>
            <a:rect l="l" t="t" r="r" b="b"/>
            <a:pathLst>
              <a:path w="7102144" h="5749382">
                <a:moveTo>
                  <a:pt x="0" y="0"/>
                </a:moveTo>
                <a:lnTo>
                  <a:pt x="7102144" y="0"/>
                </a:lnTo>
                <a:lnTo>
                  <a:pt x="7102144" y="5749382"/>
                </a:lnTo>
                <a:lnTo>
                  <a:pt x="0" y="57493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832324" y="2774550"/>
            <a:ext cx="8881200" cy="6130200"/>
          </a:xfrm>
          <a:prstGeom prst="rect">
            <a:avLst/>
          </a:prstGeom>
        </p:spPr>
        <p:txBody>
          <a:bodyPr lIns="0" tIns="0" rIns="0" bIns="0" rtlCol="0" anchor="t">
            <a:spAutoFit/>
          </a:bodyPr>
          <a:lstStyle/>
          <a:p>
            <a:pPr algn="l">
              <a:lnSpc>
                <a:spcPts val="11664"/>
              </a:lnSpc>
            </a:pPr>
            <a:r>
              <a:rPr lang="en-US" sz="10800">
                <a:solidFill>
                  <a:srgbClr val="050707"/>
                </a:solidFill>
                <a:latin typeface="Arimo"/>
                <a:ea typeface="Arimo"/>
                <a:cs typeface="Arimo"/>
                <a:sym typeface="Arimo"/>
              </a:rPr>
              <a:t>Add an Optimistic Closure Here</a:t>
            </a:r>
          </a:p>
        </p:txBody>
      </p:sp>
      <p:sp>
        <p:nvSpPr>
          <p:cNvPr id="8" name="TextBox 8"/>
          <p:cNvSpPr txBox="1"/>
          <p:nvPr/>
        </p:nvSpPr>
        <p:spPr>
          <a:xfrm>
            <a:off x="1028226"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1"/>
                <a:ea typeface="Raleway 1"/>
                <a:cs typeface="Raleway 1"/>
                <a:sym typeface="Raleway 1"/>
              </a:rPr>
              <a:t>California Social and Emotional Learning </a:t>
            </a:r>
          </a:p>
          <a:p>
            <a:pPr algn="l">
              <a:lnSpc>
                <a:spcPts val="4992"/>
              </a:lnSpc>
            </a:pPr>
            <a:endParaRPr lang="en-US" sz="3200">
              <a:solidFill>
                <a:srgbClr val="050707"/>
              </a:solidFill>
              <a:latin typeface="Raleway 1"/>
              <a:ea typeface="Raleway 1"/>
              <a:cs typeface="Raleway 1"/>
              <a:sym typeface="Raleway 1"/>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5E1E1"/>
        </a:solidFill>
        <a:effectLst/>
      </p:bgPr>
    </p:bg>
    <p:spTree>
      <p:nvGrpSpPr>
        <p:cNvPr id="1" name=""/>
        <p:cNvGrpSpPr/>
        <p:nvPr/>
      </p:nvGrpSpPr>
      <p:grpSpPr>
        <a:xfrm>
          <a:off x="0" y="0"/>
          <a:ext cx="0" cy="0"/>
          <a:chOff x="0" y="0"/>
          <a:chExt cx="0" cy="0"/>
        </a:xfrm>
      </p:grpSpPr>
      <p:grpSp>
        <p:nvGrpSpPr>
          <p:cNvPr id="2" name="Group 2"/>
          <p:cNvGrpSpPr/>
          <p:nvPr/>
        </p:nvGrpSpPr>
        <p:grpSpPr>
          <a:xfrm>
            <a:off x="1028700" y="8287272"/>
            <a:ext cx="874800" cy="124200"/>
            <a:chOff x="0" y="0"/>
            <a:chExt cx="1166400" cy="165600"/>
          </a:xfrm>
        </p:grpSpPr>
        <p:sp>
          <p:nvSpPr>
            <p:cNvPr id="3" name="Freeform 3"/>
            <p:cNvSpPr/>
            <p:nvPr/>
          </p:nvSpPr>
          <p:spPr>
            <a:xfrm>
              <a:off x="0" y="0"/>
              <a:ext cx="1166368" cy="165608"/>
            </a:xfrm>
            <a:custGeom>
              <a:avLst/>
              <a:gdLst/>
              <a:ahLst/>
              <a:cxnLst/>
              <a:rect l="l" t="t" r="r" b="b"/>
              <a:pathLst>
                <a:path w="1166368" h="165608">
                  <a:moveTo>
                    <a:pt x="0" y="0"/>
                  </a:moveTo>
                  <a:lnTo>
                    <a:pt x="1166368" y="0"/>
                  </a:lnTo>
                  <a:lnTo>
                    <a:pt x="1166368" y="165608"/>
                  </a:lnTo>
                  <a:lnTo>
                    <a:pt x="0" y="165608"/>
                  </a:lnTo>
                  <a:close/>
                </a:path>
              </a:pathLst>
            </a:custGeom>
            <a:solidFill>
              <a:srgbClr val="FFFFFF"/>
            </a:solidFill>
          </p:spPr>
          <p:txBody>
            <a:bodyPr/>
            <a:lstStyle/>
            <a:p>
              <a:endParaRPr lang="en-US"/>
            </a:p>
          </p:txBody>
        </p:sp>
      </p:grpSp>
      <p:sp>
        <p:nvSpPr>
          <p:cNvPr id="4" name="Freeform 4"/>
          <p:cNvSpPr/>
          <p:nvPr/>
        </p:nvSpPr>
        <p:spPr>
          <a:xfrm>
            <a:off x="17115854" y="9012814"/>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1028700" y="8638117"/>
            <a:ext cx="7275600" cy="654177"/>
          </a:xfrm>
          <a:prstGeom prst="rect">
            <a:avLst/>
          </a:prstGeom>
        </p:spPr>
        <p:txBody>
          <a:bodyPr lIns="0" tIns="0" rIns="0" bIns="0" rtlCol="0" anchor="t">
            <a:spAutoFit/>
          </a:bodyPr>
          <a:lstStyle/>
          <a:p>
            <a:pPr algn="l">
              <a:lnSpc>
                <a:spcPts val="5304"/>
              </a:lnSpc>
            </a:pPr>
            <a:r>
              <a:rPr lang="en-US" sz="3400">
                <a:solidFill>
                  <a:srgbClr val="050707"/>
                </a:solidFill>
                <a:latin typeface="Raleway 1"/>
                <a:ea typeface="Raleway 1"/>
                <a:cs typeface="Raleway 1"/>
                <a:sym typeface="Raleway 1"/>
              </a:rPr>
              <a:t>8.11 Hope for Students</a:t>
            </a:r>
          </a:p>
        </p:txBody>
      </p:sp>
      <p:sp>
        <p:nvSpPr>
          <p:cNvPr id="6" name="TextBox 6"/>
          <p:cNvSpPr txBox="1"/>
          <p:nvPr/>
        </p:nvSpPr>
        <p:spPr>
          <a:xfrm>
            <a:off x="1265752" y="2983315"/>
            <a:ext cx="16358144" cy="1828421"/>
          </a:xfrm>
          <a:prstGeom prst="rect">
            <a:avLst/>
          </a:prstGeom>
        </p:spPr>
        <p:txBody>
          <a:bodyPr lIns="0" tIns="0" rIns="0" bIns="0" rtlCol="0" anchor="t">
            <a:spAutoFit/>
          </a:bodyPr>
          <a:lstStyle/>
          <a:p>
            <a:pPr algn="ctr">
              <a:lnSpc>
                <a:spcPts val="7487"/>
              </a:lnSpc>
            </a:pPr>
            <a:r>
              <a:rPr lang="en-US" sz="4799">
                <a:solidFill>
                  <a:srgbClr val="050707"/>
                </a:solidFill>
                <a:latin typeface="Raleway 1"/>
                <a:ea typeface="Raleway 1"/>
                <a:cs typeface="Raleway 1"/>
                <a:sym typeface="Raleway 1"/>
              </a:rPr>
              <a:t>“Everything that is done in the world is done by hope. “</a:t>
            </a:r>
          </a:p>
          <a:p>
            <a:pPr algn="ctr">
              <a:lnSpc>
                <a:spcPts val="7487"/>
              </a:lnSpc>
              <a:spcBef>
                <a:spcPct val="0"/>
              </a:spcBef>
            </a:pPr>
            <a:r>
              <a:rPr lang="en-US" sz="4799">
                <a:solidFill>
                  <a:srgbClr val="050707"/>
                </a:solidFill>
                <a:latin typeface="Raleway 1"/>
                <a:ea typeface="Raleway 1"/>
                <a:cs typeface="Raleway 1"/>
                <a:sym typeface="Raleway 1"/>
              </a:rPr>
              <a:t>- Martin Luther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9258300"/>
            <a:ext cx="11538014" cy="46768"/>
          </a:xfrm>
          <a:custGeom>
            <a:avLst/>
            <a:gdLst/>
            <a:ahLst/>
            <a:cxnLst/>
            <a:rect l="l" t="t" r="r" b="b"/>
            <a:pathLst>
              <a:path w="15384018" h="62357">
                <a:moveTo>
                  <a:pt x="0" y="0"/>
                </a:moveTo>
                <a:lnTo>
                  <a:pt x="15384018" y="0"/>
                </a:lnTo>
                <a:lnTo>
                  <a:pt x="15384018" y="62357"/>
                </a:lnTo>
                <a:lnTo>
                  <a:pt x="0" y="62357"/>
                </a:lnTo>
                <a:close/>
              </a:path>
            </a:pathLst>
          </a:custGeom>
          <a:solidFill>
            <a:srgbClr val="EEECE1"/>
          </a:solidFill>
        </p:spPr>
        <p:txBody>
          <a:bodyPr/>
          <a:lstStyle/>
          <a:p>
            <a:endParaRPr lang="en-US"/>
          </a:p>
        </p:txBody>
      </p:sp>
      <p:sp>
        <p:nvSpPr>
          <p:cNvPr id="5" name="Freeform 5"/>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6" name="TextBox 6"/>
          <p:cNvSpPr txBox="1"/>
          <p:nvPr/>
        </p:nvSpPr>
        <p:spPr>
          <a:xfrm>
            <a:off x="832324" y="2774550"/>
            <a:ext cx="8881200" cy="4522800"/>
          </a:xfrm>
          <a:prstGeom prst="rect">
            <a:avLst/>
          </a:prstGeom>
        </p:spPr>
        <p:txBody>
          <a:bodyPr lIns="0" tIns="0" rIns="0" bIns="0" rtlCol="0" anchor="t">
            <a:spAutoFit/>
          </a:bodyPr>
          <a:lstStyle/>
          <a:p>
            <a:pPr algn="l">
              <a:lnSpc>
                <a:spcPts val="11664"/>
              </a:lnSpc>
            </a:pPr>
            <a:r>
              <a:rPr lang="en-US" sz="10800">
                <a:solidFill>
                  <a:srgbClr val="050707"/>
                </a:solidFill>
                <a:latin typeface="Arimo"/>
                <a:ea typeface="Arimo"/>
                <a:cs typeface="Arimo"/>
                <a:sym typeface="Arimo"/>
              </a:rPr>
              <a:t>Add a Welcoming Ritual Here</a:t>
            </a:r>
          </a:p>
        </p:txBody>
      </p:sp>
      <p:sp>
        <p:nvSpPr>
          <p:cNvPr id="7" name="TextBox 7"/>
          <p:cNvSpPr txBox="1"/>
          <p:nvPr/>
        </p:nvSpPr>
        <p:spPr>
          <a:xfrm>
            <a:off x="1028226"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1"/>
                <a:ea typeface="Raleway 1"/>
                <a:cs typeface="Raleway 1"/>
                <a:sym typeface="Raleway 1"/>
              </a:rPr>
              <a:t>California Social and Emotional Learning </a:t>
            </a:r>
          </a:p>
          <a:p>
            <a:pPr algn="l">
              <a:lnSpc>
                <a:spcPts val="4992"/>
              </a:lnSpc>
            </a:pPr>
            <a:endParaRPr lang="en-US" sz="3200">
              <a:solidFill>
                <a:srgbClr val="050707"/>
              </a:solidFill>
              <a:latin typeface="Raleway 1"/>
              <a:ea typeface="Raleway 1"/>
              <a:cs typeface="Raleway 1"/>
              <a:sym typeface="Raleway 1"/>
            </a:endParaRPr>
          </a:p>
        </p:txBody>
      </p:sp>
      <p:sp>
        <p:nvSpPr>
          <p:cNvPr id="8" name="Freeform 8"/>
          <p:cNvSpPr/>
          <p:nvPr/>
        </p:nvSpPr>
        <p:spPr>
          <a:xfrm>
            <a:off x="10461952" y="1455512"/>
            <a:ext cx="7102144" cy="5749382"/>
          </a:xfrm>
          <a:custGeom>
            <a:avLst/>
            <a:gdLst/>
            <a:ahLst/>
            <a:cxnLst/>
            <a:rect l="l" t="t" r="r" b="b"/>
            <a:pathLst>
              <a:path w="7102144" h="5749382">
                <a:moveTo>
                  <a:pt x="0" y="0"/>
                </a:moveTo>
                <a:lnTo>
                  <a:pt x="7102144" y="0"/>
                </a:lnTo>
                <a:lnTo>
                  <a:pt x="7102144" y="5749382"/>
                </a:lnTo>
                <a:lnTo>
                  <a:pt x="0" y="57493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1538000" cy="46800"/>
            <a:chOff x="0" y="0"/>
            <a:chExt cx="15384000" cy="62400"/>
          </a:xfrm>
        </p:grpSpPr>
        <p:sp>
          <p:nvSpPr>
            <p:cNvPr id="3" name="Freeform 3"/>
            <p:cNvSpPr/>
            <p:nvPr/>
          </p:nvSpPr>
          <p:spPr>
            <a:xfrm>
              <a:off x="0" y="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146161"/>
            </a:solidFill>
          </p:spPr>
          <p:txBody>
            <a:bodyPr/>
            <a:lstStyle/>
            <a:p>
              <a:endParaRPr lang="en-US"/>
            </a:p>
          </p:txBody>
        </p:sp>
      </p:grpSp>
      <p:grpSp>
        <p:nvGrpSpPr>
          <p:cNvPr id="4" name="Group 4"/>
          <p:cNvGrpSpPr/>
          <p:nvPr/>
        </p:nvGrpSpPr>
        <p:grpSpPr>
          <a:xfrm>
            <a:off x="11537850" y="0"/>
            <a:ext cx="6750000" cy="7320000"/>
            <a:chOff x="0" y="0"/>
            <a:chExt cx="9000000" cy="9760000"/>
          </a:xfrm>
        </p:grpSpPr>
        <p:sp>
          <p:nvSpPr>
            <p:cNvPr id="5" name="Freeform 5"/>
            <p:cNvSpPr/>
            <p:nvPr/>
          </p:nvSpPr>
          <p:spPr>
            <a:xfrm>
              <a:off x="0" y="0"/>
              <a:ext cx="8999982" cy="9759950"/>
            </a:xfrm>
            <a:custGeom>
              <a:avLst/>
              <a:gdLst/>
              <a:ahLst/>
              <a:cxnLst/>
              <a:rect l="l" t="t" r="r" b="b"/>
              <a:pathLst>
                <a:path w="8999982" h="9759950">
                  <a:moveTo>
                    <a:pt x="0" y="0"/>
                  </a:moveTo>
                  <a:lnTo>
                    <a:pt x="8999982" y="0"/>
                  </a:lnTo>
                  <a:lnTo>
                    <a:pt x="8999982" y="9759950"/>
                  </a:lnTo>
                  <a:lnTo>
                    <a:pt x="0" y="9759950"/>
                  </a:lnTo>
                  <a:close/>
                </a:path>
              </a:pathLst>
            </a:custGeom>
            <a:solidFill>
              <a:srgbClr val="75E1E1"/>
            </a:solidFill>
          </p:spPr>
          <p:txBody>
            <a:bodyPr/>
            <a:lstStyle/>
            <a:p>
              <a:endParaRPr lang="en-US"/>
            </a:p>
          </p:txBody>
        </p:sp>
      </p:grpSp>
      <p:sp>
        <p:nvSpPr>
          <p:cNvPr id="6" name="Freeform 6"/>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7" name="TextBox 7"/>
          <p:cNvSpPr txBox="1"/>
          <p:nvPr/>
        </p:nvSpPr>
        <p:spPr>
          <a:xfrm>
            <a:off x="679352" y="6219989"/>
            <a:ext cx="10632151" cy="596646"/>
          </a:xfrm>
          <a:prstGeom prst="rect">
            <a:avLst/>
          </a:prstGeom>
        </p:spPr>
        <p:txBody>
          <a:bodyPr lIns="0" tIns="0" rIns="0" bIns="0" rtlCol="0" anchor="t">
            <a:spAutoFit/>
          </a:bodyPr>
          <a:lstStyle/>
          <a:p>
            <a:pPr algn="l">
              <a:lnSpc>
                <a:spcPts val="4992"/>
              </a:lnSpc>
            </a:pPr>
            <a:r>
              <a:rPr lang="en-US" sz="3200" dirty="0">
                <a:solidFill>
                  <a:srgbClr val="050707"/>
                </a:solidFill>
                <a:latin typeface="Raleway 1"/>
                <a:ea typeface="Raleway 1"/>
                <a:cs typeface="Raleway 1"/>
                <a:sym typeface="Raleway 1"/>
              </a:rPr>
              <a:t>TOPIC 8: Mindfulness and Well-Being for Students</a:t>
            </a:r>
          </a:p>
        </p:txBody>
      </p:sp>
      <p:sp>
        <p:nvSpPr>
          <p:cNvPr id="8" name="TextBox 8"/>
          <p:cNvSpPr txBox="1"/>
          <p:nvPr/>
        </p:nvSpPr>
        <p:spPr>
          <a:xfrm>
            <a:off x="966355" y="3325501"/>
            <a:ext cx="11085076" cy="905645"/>
          </a:xfrm>
          <a:prstGeom prst="rect">
            <a:avLst/>
          </a:prstGeom>
        </p:spPr>
        <p:txBody>
          <a:bodyPr lIns="0" tIns="0" rIns="0" bIns="0" rtlCol="0" anchor="t">
            <a:spAutoFit/>
          </a:bodyPr>
          <a:lstStyle/>
          <a:p>
            <a:pPr algn="l">
              <a:lnSpc>
                <a:spcPts val="6804"/>
              </a:lnSpc>
            </a:pPr>
            <a:r>
              <a:rPr lang="en-US" sz="6300" dirty="0">
                <a:solidFill>
                  <a:srgbClr val="050707"/>
                </a:solidFill>
                <a:latin typeface="Raleway" pitchFamily="2" charset="77"/>
                <a:ea typeface="Arimo"/>
                <a:cs typeface="Arimo"/>
                <a:sym typeface="Arimo"/>
              </a:rPr>
              <a:t>8.11 Hope for Students</a:t>
            </a:r>
          </a:p>
        </p:txBody>
      </p:sp>
      <p:sp>
        <p:nvSpPr>
          <p:cNvPr id="9" name="TextBox 9"/>
          <p:cNvSpPr txBox="1"/>
          <p:nvPr/>
        </p:nvSpPr>
        <p:spPr>
          <a:xfrm>
            <a:off x="1028700"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1"/>
                <a:ea typeface="Raleway 1"/>
                <a:cs typeface="Raleway 1"/>
                <a:sym typeface="Raleway 1"/>
              </a:rPr>
              <a:t>California Social and Emotional Learning </a:t>
            </a:r>
          </a:p>
          <a:p>
            <a:pPr algn="l">
              <a:lnSpc>
                <a:spcPts val="4992"/>
              </a:lnSpc>
            </a:pPr>
            <a:endParaRPr lang="en-US" sz="3200">
              <a:solidFill>
                <a:srgbClr val="050707"/>
              </a:solidFill>
              <a:latin typeface="Raleway 1"/>
              <a:ea typeface="Raleway 1"/>
              <a:cs typeface="Raleway 1"/>
              <a:sym typeface="Raleway 1"/>
            </a:endParaRPr>
          </a:p>
        </p:txBody>
      </p:sp>
      <p:pic>
        <p:nvPicPr>
          <p:cNvPr id="11" name="Picture 10" descr="A child with their arms raised in the air&#10;&#10;">
            <a:extLst>
              <a:ext uri="{FF2B5EF4-FFF2-40B4-BE49-F238E27FC236}">
                <a16:creationId xmlns:a16="http://schemas.microsoft.com/office/drawing/2014/main" id="{B57398CD-699A-E42C-D162-F2AC9B24F6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7850" y="1714500"/>
            <a:ext cx="6750150" cy="361690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64404"/>
            <a:ext cx="8309408" cy="2958910"/>
          </a:xfrm>
          <a:prstGeom prst="rect">
            <a:avLst/>
          </a:prstGeom>
        </p:spPr>
        <p:txBody>
          <a:bodyPr lIns="0" tIns="0" rIns="0" bIns="0" rtlCol="0" anchor="t">
            <a:spAutoFit/>
          </a:bodyPr>
          <a:lstStyle/>
          <a:p>
            <a:pPr algn="l">
              <a:lnSpc>
                <a:spcPts val="11616"/>
              </a:lnSpc>
            </a:pPr>
            <a:r>
              <a:rPr lang="en-US" sz="8800">
                <a:solidFill>
                  <a:srgbClr val="050707"/>
                </a:solidFill>
                <a:latin typeface="Raleway 1"/>
                <a:ea typeface="Raleway 1"/>
                <a:cs typeface="Raleway 1"/>
                <a:sym typeface="Raleway 1"/>
              </a:rPr>
              <a:t>Learning Objectives</a:t>
            </a:r>
          </a:p>
        </p:txBody>
      </p:sp>
      <p:sp>
        <p:nvSpPr>
          <p:cNvPr id="3" name="TextBox 3"/>
          <p:cNvSpPr txBox="1"/>
          <p:nvPr/>
        </p:nvSpPr>
        <p:spPr>
          <a:xfrm>
            <a:off x="1028700" y="4172227"/>
            <a:ext cx="8309408" cy="626905"/>
          </a:xfrm>
          <a:prstGeom prst="rect">
            <a:avLst/>
          </a:prstGeom>
        </p:spPr>
        <p:txBody>
          <a:bodyPr lIns="0" tIns="0" rIns="0" bIns="0" rtlCol="0" anchor="t">
            <a:spAutoFit/>
          </a:bodyPr>
          <a:lstStyle/>
          <a:p>
            <a:pPr algn="l">
              <a:lnSpc>
                <a:spcPts val="5038"/>
              </a:lnSpc>
            </a:pPr>
            <a:r>
              <a:rPr lang="en-US" sz="3500">
                <a:solidFill>
                  <a:srgbClr val="146161"/>
                </a:solidFill>
                <a:latin typeface="Raleway 1"/>
                <a:ea typeface="Raleway 1"/>
                <a:cs typeface="Raleway 1"/>
                <a:sym typeface="Raleway 1"/>
              </a:rPr>
              <a:t>8.11 Hope for Students</a:t>
            </a:r>
          </a:p>
        </p:txBody>
      </p:sp>
      <p:grpSp>
        <p:nvGrpSpPr>
          <p:cNvPr id="4" name="Group 4"/>
          <p:cNvGrpSpPr/>
          <p:nvPr/>
        </p:nvGrpSpPr>
        <p:grpSpPr>
          <a:xfrm>
            <a:off x="10312700" y="0"/>
            <a:ext cx="7975200" cy="10287000"/>
            <a:chOff x="0" y="0"/>
            <a:chExt cx="10633600" cy="13716000"/>
          </a:xfrm>
        </p:grpSpPr>
        <p:sp>
          <p:nvSpPr>
            <p:cNvPr id="5" name="Freeform 5"/>
            <p:cNvSpPr/>
            <p:nvPr/>
          </p:nvSpPr>
          <p:spPr>
            <a:xfrm>
              <a:off x="0" y="0"/>
              <a:ext cx="10633583" cy="13716000"/>
            </a:xfrm>
            <a:custGeom>
              <a:avLst/>
              <a:gdLst/>
              <a:ahLst/>
              <a:cxnLst/>
              <a:rect l="l" t="t" r="r" b="b"/>
              <a:pathLst>
                <a:path w="10633583" h="13716000">
                  <a:moveTo>
                    <a:pt x="0" y="0"/>
                  </a:moveTo>
                  <a:lnTo>
                    <a:pt x="10633583" y="0"/>
                  </a:lnTo>
                  <a:lnTo>
                    <a:pt x="10633583" y="13716000"/>
                  </a:lnTo>
                  <a:lnTo>
                    <a:pt x="0" y="13716000"/>
                  </a:lnTo>
                  <a:close/>
                </a:path>
              </a:pathLst>
            </a:custGeom>
            <a:solidFill>
              <a:srgbClr val="75E1E1"/>
            </a:solidFill>
          </p:spPr>
          <p:txBody>
            <a:bodyPr/>
            <a:lstStyle/>
            <a:p>
              <a:endParaRPr lang="en-US"/>
            </a:p>
          </p:txBody>
        </p:sp>
      </p:grpSp>
      <p:sp>
        <p:nvSpPr>
          <p:cNvPr id="6" name="Freeform 6"/>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descr="Outline of the state of California"/>
          <p:cNvSpPr/>
          <p:nvPr/>
        </p:nvSpPr>
        <p:spPr>
          <a:xfrm>
            <a:off x="11891412" y="638288"/>
            <a:ext cx="4817798" cy="4817798"/>
          </a:xfrm>
          <a:custGeom>
            <a:avLst/>
            <a:gdLst/>
            <a:ahLst/>
            <a:cxnLst/>
            <a:rect l="l" t="t" r="r" b="b"/>
            <a:pathLst>
              <a:path w="4817798" h="4817798">
                <a:moveTo>
                  <a:pt x="0" y="0"/>
                </a:moveTo>
                <a:lnTo>
                  <a:pt x="4817798" y="0"/>
                </a:lnTo>
                <a:lnTo>
                  <a:pt x="4817798" y="4817798"/>
                </a:lnTo>
                <a:lnTo>
                  <a:pt x="0" y="48177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1156300" y="5452925"/>
            <a:ext cx="6597200" cy="3703775"/>
          </a:xfrm>
          <a:prstGeom prst="rect">
            <a:avLst/>
          </a:prstGeom>
        </p:spPr>
        <p:txBody>
          <a:bodyPr lIns="0" tIns="0" rIns="0" bIns="0" rtlCol="0" anchor="t">
            <a:spAutoFit/>
          </a:bodyPr>
          <a:lstStyle/>
          <a:p>
            <a:pPr algn="ctr">
              <a:lnSpc>
                <a:spcPts val="5470"/>
              </a:lnSpc>
            </a:pPr>
            <a:r>
              <a:rPr lang="en-US" sz="3800" b="1">
                <a:solidFill>
                  <a:srgbClr val="FFFFFF"/>
                </a:solidFill>
                <a:latin typeface="Raleway 1 Bold"/>
                <a:ea typeface="Raleway 1 Bold"/>
                <a:cs typeface="Raleway 1 Bold"/>
                <a:sym typeface="Raleway 1 Bold"/>
              </a:rPr>
              <a:t>Link Objectives to Developmental Indicators in</a:t>
            </a:r>
          </a:p>
          <a:p>
            <a:pPr algn="ctr">
              <a:lnSpc>
                <a:spcPts val="5470"/>
              </a:lnSpc>
            </a:pPr>
            <a:r>
              <a:rPr lang="en-US" sz="3800" b="1" u="sng">
                <a:solidFill>
                  <a:srgbClr val="FFFFFF"/>
                </a:solidFill>
                <a:latin typeface="Raleway 1 Bold"/>
                <a:ea typeface="Raleway 1 Bold"/>
                <a:cs typeface="Raleway 1 Bold"/>
                <a:sym typeface="Raleway 1 Bold"/>
                <a:hlinkClick r:id="rId5" tooltip="https://www.cde.ca.gov/ci/se/tselcompetencies.asp"/>
              </a:rPr>
              <a:t>California Transformative SEL Competencies</a:t>
            </a:r>
            <a:r>
              <a:rPr lang="en-US" sz="3800" b="1">
                <a:solidFill>
                  <a:srgbClr val="FFFFFF"/>
                </a:solidFill>
                <a:latin typeface="Raleway 1 Bold"/>
                <a:ea typeface="Raleway 1 Bold"/>
                <a:cs typeface="Raleway 1 Bold"/>
                <a:sym typeface="Raleway 1 Bold"/>
              </a:rPr>
              <a:t> </a:t>
            </a:r>
          </a:p>
        </p:txBody>
      </p:sp>
      <p:sp>
        <p:nvSpPr>
          <p:cNvPr id="9" name="TextBox 9"/>
          <p:cNvSpPr txBox="1"/>
          <p:nvPr/>
        </p:nvSpPr>
        <p:spPr>
          <a:xfrm>
            <a:off x="901623" y="5160815"/>
            <a:ext cx="8858627" cy="4091177"/>
          </a:xfrm>
          <a:prstGeom prst="rect">
            <a:avLst/>
          </a:prstGeom>
        </p:spPr>
        <p:txBody>
          <a:bodyPr lIns="0" tIns="0" rIns="0" bIns="0" rtlCol="0" anchor="t">
            <a:spAutoFit/>
          </a:bodyPr>
          <a:lstStyle/>
          <a:p>
            <a:pPr marL="561344" lvl="1" indent="-280672" algn="l">
              <a:lnSpc>
                <a:spcPts val="4056"/>
              </a:lnSpc>
              <a:buFont typeface="Arial"/>
              <a:buChar char="•"/>
            </a:pPr>
            <a:r>
              <a:rPr lang="en-US" sz="2600">
                <a:solidFill>
                  <a:srgbClr val="000000"/>
                </a:solidFill>
                <a:latin typeface="Raleway 1"/>
                <a:ea typeface="Raleway 1"/>
                <a:cs typeface="Raleway 1"/>
                <a:sym typeface="Raleway 1"/>
              </a:rPr>
              <a:t>Understand the meaning of hope, particularly as it relates to students</a:t>
            </a:r>
          </a:p>
          <a:p>
            <a:pPr marL="561344" lvl="1" indent="-280672" algn="l">
              <a:lnSpc>
                <a:spcPts val="4056"/>
              </a:lnSpc>
              <a:buFont typeface="Arial"/>
              <a:buChar char="•"/>
            </a:pPr>
            <a:r>
              <a:rPr lang="en-US" sz="2600">
                <a:solidFill>
                  <a:srgbClr val="000000"/>
                </a:solidFill>
                <a:latin typeface="Raleway 1"/>
                <a:ea typeface="Raleway 1"/>
                <a:cs typeface="Raleway 1"/>
                <a:sym typeface="Raleway 1"/>
              </a:rPr>
              <a:t>Explore how hope can support students’ well-being, resilience, and success in school</a:t>
            </a:r>
          </a:p>
          <a:p>
            <a:pPr marL="561344" lvl="1" indent="-280672" algn="l">
              <a:lnSpc>
                <a:spcPts val="4056"/>
              </a:lnSpc>
              <a:buFont typeface="Arial"/>
              <a:buChar char="•"/>
            </a:pPr>
            <a:r>
              <a:rPr lang="en-US" sz="2600">
                <a:solidFill>
                  <a:srgbClr val="000000"/>
                </a:solidFill>
                <a:latin typeface="Raleway 1"/>
                <a:ea typeface="Raleway 1"/>
                <a:cs typeface="Raleway 1"/>
                <a:sym typeface="Raleway 1"/>
              </a:rPr>
              <a:t>Investigate the various ways you can create classrooms that support hope or help students build or harness hope on a daily basis.</a:t>
            </a:r>
          </a:p>
          <a:p>
            <a:pPr algn="l">
              <a:lnSpc>
                <a:spcPts val="4056"/>
              </a:lnSpc>
            </a:pPr>
            <a:endParaRPr lang="en-US" sz="2600">
              <a:solidFill>
                <a:srgbClr val="000000"/>
              </a:solidFill>
              <a:latin typeface="Raleway 1"/>
              <a:ea typeface="Raleway 1"/>
              <a:cs typeface="Raleway 1"/>
              <a:sym typeface="Raleway 1"/>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9190898"/>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146161"/>
            </a:solidFill>
          </p:spPr>
          <p:txBody>
            <a:bodyPr/>
            <a:lstStyle/>
            <a:p>
              <a:endParaRPr lang="en-US"/>
            </a:p>
          </p:txBody>
        </p:sp>
      </p:grpSp>
      <p:grpSp>
        <p:nvGrpSpPr>
          <p:cNvPr id="4" name="Group 4"/>
          <p:cNvGrpSpPr/>
          <p:nvPr/>
        </p:nvGrpSpPr>
        <p:grpSpPr>
          <a:xfrm>
            <a:off x="88802" y="-175698"/>
            <a:ext cx="3889200" cy="10462800"/>
            <a:chOff x="0" y="0"/>
            <a:chExt cx="5185600" cy="13950400"/>
          </a:xfrm>
        </p:grpSpPr>
        <p:sp>
          <p:nvSpPr>
            <p:cNvPr id="5" name="Freeform 5"/>
            <p:cNvSpPr/>
            <p:nvPr/>
          </p:nvSpPr>
          <p:spPr>
            <a:xfrm>
              <a:off x="0" y="0"/>
              <a:ext cx="5185537" cy="13950442"/>
            </a:xfrm>
            <a:custGeom>
              <a:avLst/>
              <a:gdLst/>
              <a:ahLst/>
              <a:cxnLst/>
              <a:rect l="l" t="t" r="r" b="b"/>
              <a:pathLst>
                <a:path w="5185537" h="13950442">
                  <a:moveTo>
                    <a:pt x="0" y="0"/>
                  </a:moveTo>
                  <a:lnTo>
                    <a:pt x="5185537" y="0"/>
                  </a:lnTo>
                  <a:lnTo>
                    <a:pt x="5185537" y="13950442"/>
                  </a:lnTo>
                  <a:lnTo>
                    <a:pt x="0" y="13950442"/>
                  </a:lnTo>
                  <a:close/>
                </a:path>
              </a:pathLst>
            </a:custGeom>
            <a:solidFill>
              <a:srgbClr val="75E1E1"/>
            </a:solidFill>
          </p:spPr>
          <p:txBody>
            <a:bodyPr/>
            <a:lstStyle/>
            <a:p>
              <a:endParaRPr lang="en-US"/>
            </a:p>
          </p:txBody>
        </p:sp>
      </p:grpSp>
      <p:sp>
        <p:nvSpPr>
          <p:cNvPr id="6" name="Freeform 6"/>
          <p:cNvSpPr/>
          <p:nvPr/>
        </p:nvSpPr>
        <p:spPr>
          <a:xfrm>
            <a:off x="35131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TextBox 7"/>
          <p:cNvSpPr txBox="1"/>
          <p:nvPr/>
        </p:nvSpPr>
        <p:spPr>
          <a:xfrm>
            <a:off x="4840347" y="3182706"/>
            <a:ext cx="12250327" cy="3812668"/>
          </a:xfrm>
          <a:prstGeom prst="rect">
            <a:avLst/>
          </a:prstGeom>
        </p:spPr>
        <p:txBody>
          <a:bodyPr lIns="0" tIns="0" rIns="0" bIns="0" rtlCol="0" anchor="t">
            <a:spAutoFit/>
          </a:bodyPr>
          <a:lstStyle/>
          <a:p>
            <a:pPr algn="l">
              <a:lnSpc>
                <a:spcPts val="6083"/>
              </a:lnSpc>
            </a:pPr>
            <a:r>
              <a:rPr lang="en-US" sz="3899">
                <a:solidFill>
                  <a:srgbClr val="000000"/>
                </a:solidFill>
                <a:latin typeface="Raleway 1"/>
                <a:ea typeface="Raleway 1"/>
                <a:cs typeface="Raleway 1"/>
                <a:sym typeface="Raleway 1"/>
              </a:rPr>
              <a:t>“The capacity for hope is the most significant fact of life. It provides human beings with a sense of destination and the energy to get started.” </a:t>
            </a:r>
          </a:p>
          <a:p>
            <a:pPr algn="r">
              <a:lnSpc>
                <a:spcPts val="6083"/>
              </a:lnSpc>
            </a:pPr>
            <a:r>
              <a:rPr lang="en-US" sz="3899" b="1">
                <a:solidFill>
                  <a:srgbClr val="000000"/>
                </a:solidFill>
                <a:latin typeface="Raleway 1 Bold"/>
                <a:ea typeface="Raleway 1 Bold"/>
                <a:cs typeface="Raleway 1 Bold"/>
                <a:sym typeface="Raleway 1 Bold"/>
              </a:rPr>
              <a:t> </a:t>
            </a:r>
          </a:p>
          <a:p>
            <a:pPr algn="r">
              <a:lnSpc>
                <a:spcPts val="6083"/>
              </a:lnSpc>
              <a:spcBef>
                <a:spcPct val="0"/>
              </a:spcBef>
            </a:pPr>
            <a:r>
              <a:rPr lang="en-US" sz="3899" b="1">
                <a:solidFill>
                  <a:srgbClr val="000000"/>
                </a:solidFill>
                <a:latin typeface="Raleway 1 Bold"/>
                <a:ea typeface="Raleway 1 Bold"/>
                <a:cs typeface="Raleway 1 Bold"/>
                <a:sym typeface="Raleway 1 Bold"/>
              </a:rPr>
              <a:t>- Norman Cousins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146161"/>
            </a:solidFill>
          </p:spPr>
          <p:txBody>
            <a:bodyPr/>
            <a:lstStyle/>
            <a:p>
              <a:endParaRPr lang="en-US"/>
            </a:p>
          </p:txBody>
        </p:sp>
      </p:grpSp>
      <p:grpSp>
        <p:nvGrpSpPr>
          <p:cNvPr id="4" name="Group 4"/>
          <p:cNvGrpSpPr/>
          <p:nvPr/>
        </p:nvGrpSpPr>
        <p:grpSpPr>
          <a:xfrm>
            <a:off x="1054380" y="-35938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75E1E1"/>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4"/>
            <a:stretch>
              <a:fillRect/>
            </a:stretch>
          </a:blipFill>
        </p:spPr>
        <p:txBody>
          <a:bodyPr/>
          <a:lstStyle/>
          <a:p>
            <a:endParaRPr lang="en-US"/>
          </a:p>
        </p:txBody>
      </p:sp>
      <p:sp>
        <p:nvSpPr>
          <p:cNvPr id="8" name="Freeform 8"/>
          <p:cNvSpPr/>
          <p:nvPr/>
        </p:nvSpPr>
        <p:spPr>
          <a:xfrm>
            <a:off x="650244" y="2914470"/>
            <a:ext cx="8021472" cy="4405234"/>
          </a:xfrm>
          <a:custGeom>
            <a:avLst/>
            <a:gdLst/>
            <a:ahLst/>
            <a:cxnLst/>
            <a:rect l="l" t="t" r="r" b="b"/>
            <a:pathLst>
              <a:path w="8021472" h="4405234">
                <a:moveTo>
                  <a:pt x="0" y="0"/>
                </a:moveTo>
                <a:lnTo>
                  <a:pt x="8021472" y="0"/>
                </a:lnTo>
                <a:lnTo>
                  <a:pt x="8021472" y="4405234"/>
                </a:lnTo>
                <a:lnTo>
                  <a:pt x="0" y="4405234"/>
                </a:lnTo>
                <a:lnTo>
                  <a:pt x="0" y="0"/>
                </a:lnTo>
                <a:close/>
              </a:path>
            </a:pathLst>
          </a:custGeom>
          <a:blipFill>
            <a:blip r:embed="rId5"/>
            <a:stretch>
              <a:fillRect/>
            </a:stretch>
          </a:blipFill>
          <a:ln w="38100" cap="sq">
            <a:solidFill>
              <a:srgbClr val="000000"/>
            </a:solidFill>
            <a:prstDash val="solid"/>
            <a:miter/>
          </a:ln>
        </p:spPr>
        <p:txBody>
          <a:bodyPr/>
          <a:lstStyle/>
          <a:p>
            <a:endParaRPr lang="en-US"/>
          </a:p>
        </p:txBody>
      </p:sp>
      <p:sp>
        <p:nvSpPr>
          <p:cNvPr id="9" name="TextBox 9"/>
          <p:cNvSpPr txBox="1"/>
          <p:nvPr/>
        </p:nvSpPr>
        <p:spPr>
          <a:xfrm>
            <a:off x="12181385" y="3760346"/>
            <a:ext cx="7495876" cy="1298112"/>
          </a:xfrm>
          <a:prstGeom prst="rect">
            <a:avLst/>
          </a:prstGeom>
        </p:spPr>
        <p:txBody>
          <a:bodyPr lIns="0" tIns="0" rIns="0" bIns="0" rtlCol="0" anchor="t">
            <a:spAutoFit/>
          </a:bodyPr>
          <a:lstStyle/>
          <a:p>
            <a:pPr algn="l">
              <a:lnSpc>
                <a:spcPts val="11232"/>
              </a:lnSpc>
            </a:pPr>
            <a:r>
              <a:rPr lang="en-US" sz="7200" b="1" u="sng" dirty="0">
                <a:solidFill>
                  <a:srgbClr val="146161"/>
                </a:solidFill>
                <a:latin typeface="Raleway 1 Bold"/>
                <a:ea typeface="Raleway 1 Bold"/>
                <a:cs typeface="Raleway 1 Bold"/>
                <a:sym typeface="Raleway 1 Bold"/>
                <a:hlinkClick r:id="rId6" tooltip="https://youtu.be/OdL0EIv8HOU"/>
              </a:rPr>
              <a:t>Video</a:t>
            </a:r>
            <a:endParaRPr lang="en-US" sz="7200" b="1" u="sng" dirty="0">
              <a:solidFill>
                <a:srgbClr val="146161"/>
              </a:solidFill>
              <a:latin typeface="Raleway 1 Bold"/>
              <a:ea typeface="Raleway 1 Bold"/>
              <a:cs typeface="Raleway 1 Bold"/>
              <a:sym typeface="Raleway 1 Bold"/>
              <a:hlinkClick r:id="rId7" tooltip="https://youtu.be/OdL0EIv8HOU"/>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2792" y="-198216"/>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75E1E1"/>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Freeform 5" descr="Illustration of five diverse adults sitting in chairs in a semicircle and talking with each other."/>
          <p:cNvSpPr/>
          <p:nvPr/>
        </p:nvSpPr>
        <p:spPr>
          <a:xfrm>
            <a:off x="13535256" y="3128757"/>
            <a:ext cx="3978065" cy="2829399"/>
          </a:xfrm>
          <a:custGeom>
            <a:avLst/>
            <a:gdLst/>
            <a:ahLst/>
            <a:cxnLst/>
            <a:rect l="l" t="t" r="r" b="b"/>
            <a:pathLst>
              <a:path w="3978065" h="2829399">
                <a:moveTo>
                  <a:pt x="0" y="0"/>
                </a:moveTo>
                <a:lnTo>
                  <a:pt x="3978065" y="0"/>
                </a:lnTo>
                <a:lnTo>
                  <a:pt x="3978065" y="2829399"/>
                </a:lnTo>
                <a:lnTo>
                  <a:pt x="0" y="2829399"/>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2304825" y="571503"/>
            <a:ext cx="14357025" cy="838194"/>
          </a:xfrm>
          <a:prstGeom prst="rect">
            <a:avLst/>
          </a:prstGeom>
        </p:spPr>
        <p:txBody>
          <a:bodyPr lIns="0" tIns="0" rIns="0" bIns="0" rtlCol="0" anchor="t">
            <a:spAutoFit/>
          </a:bodyPr>
          <a:lstStyle/>
          <a:p>
            <a:pPr algn="l">
              <a:lnSpc>
                <a:spcPts val="6600"/>
              </a:lnSpc>
            </a:pPr>
            <a:r>
              <a:rPr lang="en-US" sz="5000">
                <a:solidFill>
                  <a:srgbClr val="146161"/>
                </a:solidFill>
                <a:latin typeface="Raleway 1"/>
                <a:ea typeface="Raleway 1"/>
                <a:cs typeface="Raleway 1"/>
                <a:sym typeface="Raleway 1"/>
              </a:rPr>
              <a:t>Small Group Discussion</a:t>
            </a:r>
          </a:p>
        </p:txBody>
      </p:sp>
      <p:sp>
        <p:nvSpPr>
          <p:cNvPr id="7" name="TextBox 7"/>
          <p:cNvSpPr txBox="1"/>
          <p:nvPr/>
        </p:nvSpPr>
        <p:spPr>
          <a:xfrm>
            <a:off x="2304825" y="2801408"/>
            <a:ext cx="10486016" cy="4426276"/>
          </a:xfrm>
          <a:prstGeom prst="rect">
            <a:avLst/>
          </a:prstGeom>
        </p:spPr>
        <p:txBody>
          <a:bodyPr lIns="0" tIns="0" rIns="0" bIns="0" rtlCol="0" anchor="t">
            <a:spAutoFit/>
          </a:bodyPr>
          <a:lstStyle/>
          <a:p>
            <a:pPr marL="690881" lvl="1" indent="-345440" algn="l">
              <a:lnSpc>
                <a:spcPts val="4992"/>
              </a:lnSpc>
              <a:buFont typeface="Arial"/>
              <a:buChar char="•"/>
            </a:pPr>
            <a:r>
              <a:rPr lang="en-US" sz="3200" dirty="0">
                <a:solidFill>
                  <a:srgbClr val="146161"/>
                </a:solidFill>
                <a:latin typeface="Raleway 1"/>
                <a:ea typeface="Raleway 1"/>
                <a:cs typeface="Raleway 1"/>
                <a:sym typeface="Raleway 1"/>
              </a:rPr>
              <a:t>What surprised you about the definition of hope?</a:t>
            </a:r>
          </a:p>
          <a:p>
            <a:pPr marL="690881" lvl="1" indent="-345440" algn="l">
              <a:lnSpc>
                <a:spcPts val="4992"/>
              </a:lnSpc>
              <a:buFont typeface="Arial"/>
              <a:buChar char="•"/>
            </a:pPr>
            <a:endParaRPr lang="en-US" sz="3200" dirty="0">
              <a:solidFill>
                <a:srgbClr val="146161"/>
              </a:solidFill>
              <a:latin typeface="Raleway 1"/>
              <a:ea typeface="Raleway 1"/>
              <a:cs typeface="Raleway 1"/>
              <a:sym typeface="Raleway 1"/>
            </a:endParaRPr>
          </a:p>
          <a:p>
            <a:pPr marL="690881" lvl="1" indent="-345440" algn="l">
              <a:lnSpc>
                <a:spcPts val="4992"/>
              </a:lnSpc>
              <a:buFont typeface="Arial"/>
              <a:buChar char="•"/>
            </a:pPr>
            <a:r>
              <a:rPr lang="en-US" sz="3200" dirty="0">
                <a:solidFill>
                  <a:srgbClr val="146161"/>
                </a:solidFill>
                <a:latin typeface="Raleway 1"/>
                <a:ea typeface="Raleway 1"/>
                <a:cs typeface="Raleway 1"/>
                <a:sym typeface="Raleway 1"/>
              </a:rPr>
              <a:t>Did you disagree with some of the definitions?</a:t>
            </a:r>
          </a:p>
          <a:p>
            <a:pPr marL="690881" lvl="1" indent="-345440" algn="l">
              <a:lnSpc>
                <a:spcPts val="4992"/>
              </a:lnSpc>
              <a:buFont typeface="Arial"/>
              <a:buChar char="•"/>
            </a:pPr>
            <a:endParaRPr lang="en-US" sz="3200" dirty="0">
              <a:solidFill>
                <a:srgbClr val="146161"/>
              </a:solidFill>
              <a:latin typeface="Raleway 1"/>
              <a:ea typeface="Raleway 1"/>
              <a:cs typeface="Raleway 1"/>
              <a:sym typeface="Raleway 1"/>
            </a:endParaRPr>
          </a:p>
          <a:p>
            <a:pPr marL="690881" lvl="1" indent="-345440" algn="l">
              <a:lnSpc>
                <a:spcPts val="4992"/>
              </a:lnSpc>
              <a:buFont typeface="Arial"/>
              <a:buChar char="•"/>
            </a:pPr>
            <a:r>
              <a:rPr lang="en-US" sz="3200" dirty="0">
                <a:solidFill>
                  <a:srgbClr val="146161"/>
                </a:solidFill>
                <a:latin typeface="Raleway 1"/>
                <a:ea typeface="Raleway 1"/>
                <a:cs typeface="Raleway 1"/>
                <a:sym typeface="Raleway 1"/>
              </a:rPr>
              <a:t>How might culture - whether your own or your students' -  impact how you introduce/talk about hope in the classroom?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1779A6"/>
            </a:solidFill>
          </p:spPr>
          <p:txBody>
            <a:bodyPr/>
            <a:lstStyle/>
            <a:p>
              <a:endParaRPr lang="en-US"/>
            </a:p>
          </p:txBody>
        </p:sp>
      </p:grpSp>
      <p:grpSp>
        <p:nvGrpSpPr>
          <p:cNvPr id="4" name="Group 4"/>
          <p:cNvGrpSpPr/>
          <p:nvPr/>
        </p:nvGrpSpPr>
        <p:grpSpPr>
          <a:xfrm>
            <a:off x="1028700" y="-37753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75E1E1"/>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4"/>
            <a:stretch>
              <a:fillRect/>
            </a:stretch>
          </a:blipFill>
        </p:spPr>
        <p:txBody>
          <a:bodyPr/>
          <a:lstStyle/>
          <a:p>
            <a:endParaRPr lang="en-US"/>
          </a:p>
        </p:txBody>
      </p:sp>
      <p:sp>
        <p:nvSpPr>
          <p:cNvPr id="8" name="Freeform 8"/>
          <p:cNvSpPr/>
          <p:nvPr/>
        </p:nvSpPr>
        <p:spPr>
          <a:xfrm>
            <a:off x="175029" y="2279635"/>
            <a:ext cx="9163636" cy="5057730"/>
          </a:xfrm>
          <a:custGeom>
            <a:avLst/>
            <a:gdLst/>
            <a:ahLst/>
            <a:cxnLst/>
            <a:rect l="l" t="t" r="r" b="b"/>
            <a:pathLst>
              <a:path w="9163636" h="5057730">
                <a:moveTo>
                  <a:pt x="0" y="0"/>
                </a:moveTo>
                <a:lnTo>
                  <a:pt x="9163636" y="0"/>
                </a:lnTo>
                <a:lnTo>
                  <a:pt x="9163636" y="5057730"/>
                </a:lnTo>
                <a:lnTo>
                  <a:pt x="0" y="5057730"/>
                </a:lnTo>
                <a:lnTo>
                  <a:pt x="0" y="0"/>
                </a:lnTo>
                <a:close/>
              </a:path>
            </a:pathLst>
          </a:custGeom>
          <a:blipFill>
            <a:blip r:embed="rId5"/>
            <a:stretch>
              <a:fillRect/>
            </a:stretch>
          </a:blipFill>
          <a:ln w="38100" cap="sq">
            <a:solidFill>
              <a:srgbClr val="000000"/>
            </a:solidFill>
            <a:prstDash val="solid"/>
            <a:miter/>
          </a:ln>
        </p:spPr>
        <p:txBody>
          <a:bodyPr/>
          <a:lstStyle/>
          <a:p>
            <a:endParaRPr lang="en-US"/>
          </a:p>
        </p:txBody>
      </p:sp>
      <p:sp>
        <p:nvSpPr>
          <p:cNvPr id="9" name="TextBox 9"/>
          <p:cNvSpPr txBox="1"/>
          <p:nvPr/>
        </p:nvSpPr>
        <p:spPr>
          <a:xfrm>
            <a:off x="12005538" y="4187729"/>
            <a:ext cx="7495876" cy="1298112"/>
          </a:xfrm>
          <a:prstGeom prst="rect">
            <a:avLst/>
          </a:prstGeom>
        </p:spPr>
        <p:txBody>
          <a:bodyPr lIns="0" tIns="0" rIns="0" bIns="0" rtlCol="0" anchor="t">
            <a:spAutoFit/>
          </a:bodyPr>
          <a:lstStyle/>
          <a:p>
            <a:pPr algn="l">
              <a:lnSpc>
                <a:spcPts val="11232"/>
              </a:lnSpc>
            </a:pPr>
            <a:r>
              <a:rPr lang="en-US" sz="7200" b="1" u="sng" dirty="0">
                <a:solidFill>
                  <a:srgbClr val="146161"/>
                </a:solidFill>
                <a:latin typeface="Raleway 1 Bold"/>
                <a:ea typeface="Raleway 1 Bold"/>
                <a:cs typeface="Raleway 1 Bold"/>
                <a:sym typeface="Raleway 1 Bold"/>
                <a:hlinkClick r:id="rId6" tooltip="https://www.youtube.com/watch?v=BIhehgRPPs8"/>
              </a:rPr>
              <a:t>Video</a:t>
            </a:r>
            <a:endParaRPr lang="en-US" sz="7200" b="1" u="sng" dirty="0">
              <a:solidFill>
                <a:srgbClr val="146161"/>
              </a:solidFill>
              <a:latin typeface="Raleway 1 Bold"/>
              <a:ea typeface="Raleway 1 Bold"/>
              <a:cs typeface="Raleway 1 Bold"/>
              <a:sym typeface="Raleway 1 Bold"/>
              <a:hlinkClick r:id="rId7" tooltip="https://www.youtube.com/watch?v=BIhehgRPPs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2792" y="-198216"/>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75E1E1"/>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Freeform 5" descr="Four figures sitting at a table talking with each other"/>
          <p:cNvSpPr/>
          <p:nvPr/>
        </p:nvSpPr>
        <p:spPr>
          <a:xfrm>
            <a:off x="13712399" y="3194560"/>
            <a:ext cx="3127097" cy="2376594"/>
          </a:xfrm>
          <a:custGeom>
            <a:avLst/>
            <a:gdLst/>
            <a:ahLst/>
            <a:cxnLst/>
            <a:rect l="l" t="t" r="r" b="b"/>
            <a:pathLst>
              <a:path w="3127097" h="2376594">
                <a:moveTo>
                  <a:pt x="0" y="0"/>
                </a:moveTo>
                <a:lnTo>
                  <a:pt x="3127097" y="0"/>
                </a:lnTo>
                <a:lnTo>
                  <a:pt x="3127097" y="2376594"/>
                </a:lnTo>
                <a:lnTo>
                  <a:pt x="0" y="23765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6"/>
          <p:cNvSpPr txBox="1"/>
          <p:nvPr/>
        </p:nvSpPr>
        <p:spPr>
          <a:xfrm>
            <a:off x="5212747" y="206577"/>
            <a:ext cx="15308079" cy="1002406"/>
          </a:xfrm>
          <a:prstGeom prst="rect">
            <a:avLst/>
          </a:prstGeom>
        </p:spPr>
        <p:txBody>
          <a:bodyPr lIns="0" tIns="0" rIns="0" bIns="0" rtlCol="0" anchor="t">
            <a:spAutoFit/>
          </a:bodyPr>
          <a:lstStyle/>
          <a:p>
            <a:pPr algn="l">
              <a:lnSpc>
                <a:spcPts val="8052"/>
              </a:lnSpc>
            </a:pPr>
            <a:r>
              <a:rPr lang="en-US" sz="6100">
                <a:solidFill>
                  <a:srgbClr val="146161"/>
                </a:solidFill>
                <a:latin typeface="Raleway 1"/>
                <a:ea typeface="Raleway 1"/>
                <a:cs typeface="Raleway 1"/>
                <a:sym typeface="Raleway 1"/>
              </a:rPr>
              <a:t>Small Group Discussion</a:t>
            </a:r>
          </a:p>
        </p:txBody>
      </p:sp>
      <p:sp>
        <p:nvSpPr>
          <p:cNvPr id="7" name="TextBox 7"/>
          <p:cNvSpPr txBox="1"/>
          <p:nvPr/>
        </p:nvSpPr>
        <p:spPr>
          <a:xfrm>
            <a:off x="2343966" y="2000525"/>
            <a:ext cx="9873709" cy="7511796"/>
          </a:xfrm>
          <a:prstGeom prst="rect">
            <a:avLst/>
          </a:prstGeom>
        </p:spPr>
        <p:txBody>
          <a:bodyPr lIns="0" tIns="0" rIns="0" bIns="0" rtlCol="0" anchor="t">
            <a:spAutoFit/>
          </a:bodyPr>
          <a:lstStyle/>
          <a:p>
            <a:pPr algn="l">
              <a:lnSpc>
                <a:spcPts val="4992"/>
              </a:lnSpc>
            </a:pPr>
            <a:r>
              <a:rPr lang="en-US" sz="3200" b="1">
                <a:solidFill>
                  <a:srgbClr val="146161"/>
                </a:solidFill>
                <a:latin typeface="Raleway 1 Bold"/>
                <a:ea typeface="Raleway 1 Bold"/>
                <a:cs typeface="Raleway 1 Bold"/>
                <a:sym typeface="Raleway 1 Bold"/>
              </a:rPr>
              <a:t>Share one of the following in your small groups:</a:t>
            </a:r>
          </a:p>
          <a:p>
            <a:pPr marL="690881" lvl="1" indent="-345440" algn="l">
              <a:lnSpc>
                <a:spcPts val="4992"/>
              </a:lnSpc>
              <a:buFont typeface="Arial"/>
              <a:buChar char="•"/>
            </a:pPr>
            <a:r>
              <a:rPr lang="en-US" sz="3200">
                <a:solidFill>
                  <a:srgbClr val="146161"/>
                </a:solidFill>
                <a:latin typeface="Raleway 1"/>
                <a:ea typeface="Raleway 1"/>
                <a:cs typeface="Raleway 1"/>
                <a:sym typeface="Raleway 1"/>
              </a:rPr>
              <a:t>A time you feel you instilled some hope in a student</a:t>
            </a:r>
          </a:p>
          <a:p>
            <a:pPr marL="1381761" lvl="2" indent="-460587" algn="l">
              <a:lnSpc>
                <a:spcPts val="4992"/>
              </a:lnSpc>
              <a:buFont typeface="Arial"/>
              <a:buChar char="⚬"/>
            </a:pPr>
            <a:r>
              <a:rPr lang="en-US" sz="3200" i="1">
                <a:solidFill>
                  <a:srgbClr val="146161"/>
                </a:solidFill>
                <a:latin typeface="Raleway 1 Italics"/>
                <a:ea typeface="Raleway 1 Italics"/>
                <a:cs typeface="Raleway 1 Italics"/>
                <a:sym typeface="Raleway 1 Italics"/>
              </a:rPr>
              <a:t>What happened? How did you evoke hope? How did they feel after?</a:t>
            </a:r>
          </a:p>
          <a:p>
            <a:pPr algn="l">
              <a:lnSpc>
                <a:spcPts val="4992"/>
              </a:lnSpc>
            </a:pPr>
            <a:endParaRPr lang="en-US" sz="3200" i="1">
              <a:solidFill>
                <a:srgbClr val="146161"/>
              </a:solidFill>
              <a:latin typeface="Raleway 1 Italics"/>
              <a:ea typeface="Raleway 1 Italics"/>
              <a:cs typeface="Raleway 1 Italics"/>
              <a:sym typeface="Raleway 1 Italics"/>
            </a:endParaRPr>
          </a:p>
          <a:p>
            <a:pPr marL="690881" lvl="1" indent="-345440" algn="l">
              <a:lnSpc>
                <a:spcPts val="4992"/>
              </a:lnSpc>
              <a:buFont typeface="Arial"/>
              <a:buChar char="•"/>
            </a:pPr>
            <a:r>
              <a:rPr lang="en-US" sz="3200">
                <a:solidFill>
                  <a:srgbClr val="146161"/>
                </a:solidFill>
                <a:latin typeface="Raleway 1"/>
                <a:ea typeface="Raleway 1"/>
                <a:cs typeface="Raleway 1"/>
                <a:sym typeface="Raleway 1"/>
              </a:rPr>
              <a:t>An example of a moment that required some hope in your classroom - either with an individual student or class-wide</a:t>
            </a:r>
          </a:p>
          <a:p>
            <a:pPr marL="1381761" lvl="2" indent="-460587" algn="l">
              <a:lnSpc>
                <a:spcPts val="4992"/>
              </a:lnSpc>
              <a:buFont typeface="Arial"/>
              <a:buChar char="⚬"/>
            </a:pPr>
            <a:r>
              <a:rPr lang="en-US" sz="3200" i="1">
                <a:solidFill>
                  <a:srgbClr val="146161"/>
                </a:solidFill>
                <a:latin typeface="Raleway 1 Italics"/>
                <a:ea typeface="Raleway 1 Italics"/>
                <a:cs typeface="Raleway 1 Italics"/>
                <a:sym typeface="Raleway 1 Italics"/>
              </a:rPr>
              <a:t>What was happening? Why do you think more hope would have helped?</a:t>
            </a:r>
          </a:p>
          <a:p>
            <a:pPr algn="ctr">
              <a:lnSpc>
                <a:spcPts val="4992"/>
              </a:lnSpc>
            </a:pPr>
            <a:endParaRPr lang="en-US" sz="3200" i="1">
              <a:solidFill>
                <a:srgbClr val="146161"/>
              </a:solidFill>
              <a:latin typeface="Raleway 1 Italics"/>
              <a:ea typeface="Raleway 1 Italics"/>
              <a:cs typeface="Raleway 1 Italics"/>
              <a:sym typeface="Raleway 1 Itali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24323</TotalTime>
  <Words>1345</Words>
  <Application>Microsoft Macintosh PowerPoint</Application>
  <PresentationFormat>Custom</PresentationFormat>
  <Paragraphs>164</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Raleway</vt:lpstr>
      <vt:lpstr>Raleway 2 Bold</vt:lpstr>
      <vt:lpstr>Raleway 1 Bold</vt:lpstr>
      <vt:lpstr>Raleway 1 Italics</vt:lpstr>
      <vt:lpstr>Arial</vt:lpstr>
      <vt:lpstr>Raleway 1</vt:lpstr>
      <vt:lpstr>Calibri</vt:lpstr>
      <vt:lpstr>Arimo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Hope for Students _Turnkey Group Slide Deck</dc:title>
  <cp:lastModifiedBy>Mariah Flynn</cp:lastModifiedBy>
  <cp:revision>2</cp:revision>
  <dcterms:created xsi:type="dcterms:W3CDTF">2006-08-16T00:00:00Z</dcterms:created>
  <dcterms:modified xsi:type="dcterms:W3CDTF">2025-01-06T20:34:04Z</dcterms:modified>
  <dc:identifier>DAGRmdMWZSk</dc:identifier>
</cp:coreProperties>
</file>