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mo" panose="020B0604020202020204" pitchFamily="34" charset="0"/>
      <p:regular r:id="rId18"/>
    </p:embeddedFont>
    <p:embeddedFont>
      <p:font typeface="Canva Sans" panose="020B0503030501040103" pitchFamily="34" charset="0"/>
      <p:regular r:id="rId19"/>
    </p:embeddedFont>
    <p:embeddedFont>
      <p:font typeface="Canva Sans Bold" panose="020B0803030501040103" pitchFamily="34" charset="0"/>
      <p:regular r:id="rId20"/>
      <p:bold r:id="rId21"/>
    </p:embeddedFont>
    <p:embeddedFont>
      <p:font typeface="Raleway 1" pitchFamily="2" charset="77"/>
      <p:regular r:id="rId22"/>
    </p:embeddedFont>
    <p:embeddedFont>
      <p:font typeface="Raleway 1 Bold"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81259" autoAdjust="0"/>
  </p:normalViewPr>
  <p:slideViewPr>
    <p:cSldViewPr>
      <p:cViewPr varScale="1">
        <p:scale>
          <a:sx n="62" d="100"/>
          <a:sy n="62" d="100"/>
        </p:scale>
        <p:origin x="21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For this lesson, you will need:</a:t>
            </a:r>
          </a:p>
          <a:p>
            <a:endParaRPr lang="en-US" dirty="0"/>
          </a:p>
          <a:p>
            <a:r>
              <a:rPr lang="en-US" dirty="0"/>
              <a:t>- A way to show the videos to your participants (links are in the presenter notes and on the screen). The videos are YouTube links, so you will need an internet connection. </a:t>
            </a:r>
          </a:p>
          <a:p>
            <a:endParaRPr lang="en-US" dirty="0"/>
          </a:p>
          <a:p>
            <a:r>
              <a:rPr lang="en-US" dirty="0"/>
              <a:t>- It would be helpful for participants to have writing materials (paper, notebook, and pen/pencil). </a:t>
            </a:r>
          </a:p>
          <a:p>
            <a:endParaRPr lang="en-US" dirty="0"/>
          </a:p>
          <a:p>
            <a:r>
              <a:rPr lang="en-US" dirty="0"/>
              <a:t>Optional: Poster board, </a:t>
            </a:r>
            <a:r>
              <a:rPr lang="en-US" dirty="0" err="1"/>
              <a:t>post-it</a:t>
            </a:r>
            <a:r>
              <a:rPr lang="en-US" dirty="0"/>
              <a:t> notes &amp; markers for group discussions/brainstorming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/mxbz31tAPOM</a:t>
            </a:r>
          </a:p>
          <a:p>
            <a:r>
              <a:rPr lang="en-US" dirty="0"/>
              <a:t>Video Running Time:  13:39</a:t>
            </a:r>
          </a:p>
          <a:p>
            <a:endParaRPr lang="en-US" dirty="0"/>
          </a:p>
          <a:p>
            <a:r>
              <a:rPr lang="en-US" dirty="0"/>
              <a:t>"Now that we have connected with what forgiveness is and its significance for educators and schools, we are going to shift to some practical strategies for exploring more forgiveness in our lives. </a:t>
            </a:r>
          </a:p>
          <a:p>
            <a:endParaRPr lang="en-US" dirty="0"/>
          </a:p>
          <a:p>
            <a:r>
              <a:rPr lang="en-US" dirty="0"/>
              <a:t>I invite you to make note of any practices that stand out to you and seem like something you could incorporate into your daily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 learned in the video, the REACH approach to forgiveness can be a helpful set of steps. </a:t>
            </a:r>
          </a:p>
          <a:p>
            <a:endParaRPr lang="en-US"/>
          </a:p>
          <a:p>
            <a:r>
              <a:rPr lang="en-US"/>
              <a:t>In your small groups, write out the word REACH in large letters across your poster board (or paper). Then brainstorm all of the things that you feel would support each step along this process. Things from internal resources - things inside of you - to your relationships, to even systemic supports at the school level.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examples might be:</a:t>
            </a:r>
          </a:p>
          <a:p>
            <a:endParaRPr lang="en-US"/>
          </a:p>
          <a:p>
            <a:r>
              <a:rPr lang="en-US"/>
              <a:t>- For recalling the hurt, having trusted people to talk to </a:t>
            </a:r>
          </a:p>
          <a:p>
            <a:r>
              <a:rPr lang="en-US"/>
              <a:t>- For empathizing with the offender, your own self and emotion-regulation skills can help us evoke empathy for others.  </a:t>
            </a:r>
          </a:p>
          <a:p>
            <a:r>
              <a:rPr lang="en-US"/>
              <a:t>- To make an altruistic choice to forgive, it is helpful to have a community that values and support empathy, community, and altruism...and forgiveness. </a:t>
            </a:r>
          </a:p>
          <a:p>
            <a:r>
              <a:rPr lang="en-US"/>
              <a:t>- To commit, publicly to forgiveness, having a safe space - a community that won't judge and that will support you, both in the time it takes you to forgive and your choices to forgive. </a:t>
            </a:r>
          </a:p>
          <a:p>
            <a:r>
              <a:rPr lang="en-US"/>
              <a:t>- and finally, to hold onto forgiveness, it might be helpful to have a reflective practice - like journaling - where you can reflect on things you are grateful for as well as your commitment to forgive. </a:t>
            </a:r>
          </a:p>
          <a:p>
            <a:endParaRPr lang="en-US"/>
          </a:p>
          <a:p>
            <a:endParaRPr lang="en-US"/>
          </a:p>
          <a:p>
            <a:r>
              <a:rPr lang="en-US"/>
              <a:t>I encourage you to brainstorm as many ideas as you can with your groups. We will share back 3 key ideas together afterwards.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pick 2 - 3 of your ideas to share back with the larger group.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hope we’ve given you some ideas and maybe some inspiration to strive to cultivate forgiveness in your educational communities.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Researchers have defined forgiveness as a process, beginning with the choice to let go of resentment, negative judgment, and negative behavior towards the person who has harmed you. Forgiveness does not require you to excuse, condone, forget, or reconcile with the person who has harmed you, nor does it require them to apologize. Indeed, the offender doesn’t even need to be aware that you have forgiven them.</a:t>
            </a:r>
          </a:p>
          <a:p>
            <a:endParaRPr lang="en-US"/>
          </a:p>
          <a:p>
            <a:r>
              <a:rPr lang="en-US"/>
              <a:t>Forgiveness is intended to bring you peace of mind and free you from corrosive anger. It helps you to recognize the pain you have suffered without letting that pain define you, enabling you to heal and move on with your life. With time, some experts suggest that you may even begin to cultivate positive feelings, thoughts, and behaviors toward the offender—including compassion, generosity, and love.</a:t>
            </a:r>
          </a:p>
          <a:p>
            <a:endParaRPr lang="en-US"/>
          </a:p>
          <a:p>
            <a:r>
              <a:rPr lang="en-US"/>
              <a:t>Ultimately, forgiveness is a choice one makes for oneself—one that can take time to fully be realized, but in the end it is worth it.</a:t>
            </a:r>
          </a:p>
          <a:p>
            <a:endParaRPr lang="en-US"/>
          </a:p>
          <a:p>
            <a:r>
              <a:rPr lang="en-US"/>
              <a:t>For educators, forgiveness can help restore harmony in the classroom and amongst colleagues, allowing everyone to move forward from conflicts.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endParaRPr lang="en-US"/>
          </a:p>
          <a:p>
            <a:r>
              <a:rPr lang="en-US"/>
              <a:t>Self-awareness:</a:t>
            </a:r>
          </a:p>
          <a:p>
            <a:r>
              <a:rPr lang="en-US"/>
              <a:t>-Identifying one’s emotions</a:t>
            </a:r>
          </a:p>
          <a:p>
            <a:r>
              <a:rPr lang="en-US"/>
              <a:t>-Linking feelings, values, and thought</a:t>
            </a:r>
          </a:p>
          <a:p>
            <a:r>
              <a:rPr lang="en-US"/>
              <a:t>-Having a growth mindset</a:t>
            </a:r>
          </a:p>
          <a:p>
            <a:endParaRPr lang="en-US"/>
          </a:p>
          <a:p>
            <a:r>
              <a:rPr lang="en-US"/>
              <a:t>Self-management:</a:t>
            </a:r>
          </a:p>
          <a:p>
            <a:r>
              <a:rPr lang="en-US"/>
              <a:t>-Managing one’s emotions</a:t>
            </a:r>
          </a:p>
          <a:p>
            <a:r>
              <a:rPr lang="en-US"/>
              <a:t>-Identifying and using stress management and self care strategies</a:t>
            </a:r>
          </a:p>
          <a:p>
            <a:r>
              <a:rPr lang="en-US"/>
              <a:t>-Cultivating resilience and overcoming adversity</a:t>
            </a:r>
          </a:p>
          <a:p>
            <a:endParaRPr lang="en-US"/>
          </a:p>
          <a:p>
            <a:r>
              <a:rPr lang="en-US"/>
              <a:t>Social awareness:</a:t>
            </a:r>
          </a:p>
          <a:p>
            <a:r>
              <a:rPr lang="en-US"/>
              <a:t>-Demonstrating empathy and compassion</a:t>
            </a:r>
          </a:p>
          <a:p>
            <a:r>
              <a:rPr lang="en-US"/>
              <a:t>-Leaning into others’ perspectives with curiosity</a:t>
            </a:r>
          </a:p>
          <a:p>
            <a:r>
              <a:rPr lang="en-US"/>
              <a:t>-Creating and maintaining a just and caring community.</a:t>
            </a:r>
          </a:p>
          <a:p>
            <a:endParaRPr lang="en-US"/>
          </a:p>
          <a:p>
            <a:r>
              <a:rPr lang="en-US"/>
              <a:t>Relationships skills:</a:t>
            </a:r>
          </a:p>
          <a:p>
            <a:r>
              <a:rPr lang="en-US"/>
              <a:t>-Developing mutually healthy and productive relationships</a:t>
            </a:r>
          </a:p>
          <a:p>
            <a:r>
              <a:rPr lang="en-US"/>
              <a:t>-Making and maintaining trusting, respectful friendships</a:t>
            </a:r>
          </a:p>
          <a:p>
            <a:r>
              <a:rPr lang="en-US"/>
              <a:t>-Demonstrating gratitude</a:t>
            </a:r>
          </a:p>
          <a:p>
            <a:r>
              <a:rPr lang="en-US"/>
              <a:t>-Attending to harm or conflict through restorative practices</a:t>
            </a:r>
          </a:p>
          <a:p>
            <a:endParaRPr lang="en-US"/>
          </a:p>
          <a:p>
            <a:r>
              <a:rPr lang="en-US"/>
              <a:t>Responsible decision-making:</a:t>
            </a:r>
          </a:p>
          <a:p>
            <a:r>
              <a:rPr lang="en-US"/>
              <a:t>-Demonstrating curiosity and open-mindedness</a:t>
            </a:r>
          </a:p>
          <a:p>
            <a:r>
              <a:rPr lang="en-US"/>
              <a:t>-Identifying solutions for personal and social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to Video time: https://</a:t>
            </a:r>
            <a:r>
              <a:rPr lang="en-US" dirty="0" err="1"/>
              <a:t>youtu.be</a:t>
            </a:r>
            <a:r>
              <a:rPr lang="en-US" dirty="0"/>
              <a:t>/Pepz52GSwjo</a:t>
            </a:r>
          </a:p>
          <a:p>
            <a:r>
              <a:rPr lang="en-US" dirty="0"/>
              <a:t>Video Running Time:  19:42</a:t>
            </a:r>
          </a:p>
          <a:p>
            <a:endParaRPr lang="en-US" dirty="0"/>
          </a:p>
          <a:p>
            <a:r>
              <a:rPr lang="en-US" dirty="0"/>
              <a:t>First, we are going to watch a video that answers the question "what does forgiveness really mean? And what is it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your learners to take this brief forgiveness quiz. Suggest they take it a couple times, with different people or scenarios in mind. </a:t>
            </a:r>
          </a:p>
          <a:p>
            <a:endParaRPr lang="en-US"/>
          </a:p>
          <a:p>
            <a:r>
              <a:rPr lang="en-US"/>
              <a:t>And then to take a few moments to consider the reflection questions afterwards.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/0ku9tiKNQk0</a:t>
            </a:r>
          </a:p>
          <a:p>
            <a:r>
              <a:rPr lang="en-US" dirty="0"/>
              <a:t>Video Running Time:   7:01</a:t>
            </a:r>
          </a:p>
          <a:p>
            <a:endParaRPr lang="en-US" dirty="0"/>
          </a:p>
          <a:p>
            <a:r>
              <a:rPr lang="en-US" dirty="0"/>
              <a:t>It may be helpful to encourage participants to take out a piece of paper or journal for this video. </a:t>
            </a:r>
          </a:p>
          <a:p>
            <a:endParaRPr lang="en-US" dirty="0"/>
          </a:p>
          <a:p>
            <a:r>
              <a:rPr lang="en-US" dirty="0"/>
              <a:t>Next, we are going to watch this video on the benefits of cultivating forgiveness for educators.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reflect on a recent situation when they felt wronged or when they were hard on themselves. </a:t>
            </a:r>
          </a:p>
          <a:p>
            <a:endParaRPr lang="en-US"/>
          </a:p>
          <a:p>
            <a:r>
              <a:rPr lang="en-US"/>
              <a:t>Invite them to write down the situation and how it made them feel. Then write a short letter to themselves or to the person involved (that they don't have to send) expressing forgiveness. </a:t>
            </a:r>
          </a:p>
          <a:p>
            <a:endParaRPr lang="en-US"/>
          </a:p>
          <a:p>
            <a:r>
              <a:rPr lang="en-US"/>
              <a:t>NOTE: Forgiveness is highly personal and emotionally-laden. Make sure learners have enough space to reflect privately, and allow folks to opt-out if they choose. Maybe encourage folks to reflect on a situation that isn't overly intense or that they already have some distance from, and that they will be discussing it afterwards. </a:t>
            </a:r>
          </a:p>
          <a:p>
            <a:endParaRPr lang="en-US"/>
          </a:p>
          <a:p>
            <a:r>
              <a:rPr lang="en-US"/>
              <a:t>Invite learners to discuss the following questions in small groups: </a:t>
            </a:r>
          </a:p>
          <a:p>
            <a:r>
              <a:rPr lang="en-US"/>
              <a:t>-How did that process feel? </a:t>
            </a:r>
          </a:p>
          <a:p>
            <a:r>
              <a:rPr lang="en-US"/>
              <a:t>-How do you think cultivating forgiveness can impact your teaching and personal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youtu.be/mxbz31tAPOM" TargetMode="Externa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youtu.be/Pepz52GSwjo"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greatergood.berkeley.edu/quizzes/take_quiz/forgiveness"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0ku9tiKNQk0" TargetMode="Externa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BA5212"/>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EF945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7.10 Forgiveness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r>
              <a:rPr lang="en-US" sz="3200">
                <a:solidFill>
                  <a:srgbClr val="050707"/>
                </a:solidFill>
                <a:latin typeface="Raleway 1"/>
                <a:ea typeface="Raleway 1"/>
                <a:cs typeface="Raleway 1"/>
                <a:sym typeface="Raleway 1"/>
              </a:rPr>
              <a:t>Topic 7</a:t>
            </a:r>
          </a:p>
        </p:txBody>
      </p:sp>
      <p:pic>
        <p:nvPicPr>
          <p:cNvPr id="11" name="Picture 10" descr="A biracial woman with curly hair smiling">
            <a:extLst>
              <a:ext uri="{FF2B5EF4-FFF2-40B4-BE49-F238E27FC236}">
                <a16:creationId xmlns:a16="http://schemas.microsoft.com/office/drawing/2014/main" id="{429A9980-BBA8-589B-1D84-0E04CC1F8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706985"/>
            <a:ext cx="6750148" cy="39893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BA5212"/>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EF945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319109" y="2546084"/>
            <a:ext cx="8424226" cy="4665542"/>
          </a:xfrm>
          <a:custGeom>
            <a:avLst/>
            <a:gdLst/>
            <a:ahLst/>
            <a:cxnLst/>
            <a:rect l="l" t="t" r="r" b="b"/>
            <a:pathLst>
              <a:path w="8424226" h="4665542">
                <a:moveTo>
                  <a:pt x="0" y="0"/>
                </a:moveTo>
                <a:lnTo>
                  <a:pt x="8424226" y="0"/>
                </a:lnTo>
                <a:lnTo>
                  <a:pt x="8424226" y="4665541"/>
                </a:lnTo>
                <a:lnTo>
                  <a:pt x="0" y="4665541"/>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dirty="0">
                <a:solidFill>
                  <a:srgbClr val="146161"/>
                </a:solidFill>
                <a:latin typeface="Raleway 1 Bold"/>
                <a:ea typeface="Raleway 1 Bold"/>
                <a:cs typeface="Raleway 1 Bold"/>
                <a:sym typeface="Raleway 1 Bold"/>
                <a:hlinkClick r:id="rId6"/>
              </a:rPr>
              <a:t>Video</a:t>
            </a:r>
            <a:endParaRPr lang="en-US" sz="7200" b="1" dirty="0">
              <a:solidFill>
                <a:srgbClr val="146161"/>
              </a:solidFill>
              <a:latin typeface="Raleway 1 Bold"/>
              <a:ea typeface="Raleway 1 Bold"/>
              <a:cs typeface="Raleway 1 Bold"/>
              <a:sym typeface="Raleway 1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8601" y="977381"/>
            <a:ext cx="14356982" cy="1661572"/>
            <a:chOff x="0" y="0"/>
            <a:chExt cx="19142643" cy="2215430"/>
          </a:xfrm>
        </p:grpSpPr>
        <p:sp>
          <p:nvSpPr>
            <p:cNvPr id="3" name="TextBox 3"/>
            <p:cNvSpPr txBox="1"/>
            <p:nvPr/>
          </p:nvSpPr>
          <p:spPr>
            <a:xfrm>
              <a:off x="0" y="57150"/>
              <a:ext cx="19142643" cy="913130"/>
            </a:xfrm>
            <a:prstGeom prst="rect">
              <a:avLst/>
            </a:prstGeom>
          </p:spPr>
          <p:txBody>
            <a:bodyPr lIns="0" tIns="0" rIns="0" bIns="0" rtlCol="0" anchor="t">
              <a:spAutoFit/>
            </a:bodyPr>
            <a:lstStyle/>
            <a:p>
              <a:pPr algn="ctr">
                <a:lnSpc>
                  <a:spcPts val="5280"/>
                </a:lnSpc>
              </a:pPr>
              <a:r>
                <a:rPr lang="en-US" sz="4800" b="1">
                  <a:solidFill>
                    <a:srgbClr val="D6692D"/>
                  </a:solidFill>
                  <a:latin typeface="Canva Sans Bold"/>
                  <a:ea typeface="Canva Sans Bold"/>
                  <a:cs typeface="Canva Sans Bold"/>
                  <a:sym typeface="Canva Sans Bold"/>
                </a:rPr>
                <a:t>Large Group Activity</a:t>
              </a:r>
              <a:r>
                <a:rPr lang="en-US" sz="4800">
                  <a:solidFill>
                    <a:srgbClr val="D6692D"/>
                  </a:solidFill>
                  <a:latin typeface="Canva Sans"/>
                  <a:ea typeface="Canva Sans"/>
                  <a:cs typeface="Canva Sans"/>
                  <a:sym typeface="Canva Sans"/>
                </a:rPr>
                <a:t>: REACH for Forgiveness </a:t>
              </a:r>
            </a:p>
          </p:txBody>
        </p:sp>
        <p:sp>
          <p:nvSpPr>
            <p:cNvPr id="4" name="TextBox 4"/>
            <p:cNvSpPr txBox="1"/>
            <p:nvPr/>
          </p:nvSpPr>
          <p:spPr>
            <a:xfrm>
              <a:off x="784180" y="1510580"/>
              <a:ext cx="17574282" cy="704850"/>
            </a:xfrm>
            <a:prstGeom prst="rect">
              <a:avLst/>
            </a:prstGeom>
          </p:spPr>
          <p:txBody>
            <a:bodyPr lIns="0" tIns="0" rIns="0" bIns="0" rtlCol="0" anchor="t">
              <a:spAutoFit/>
            </a:bodyPr>
            <a:lstStyle/>
            <a:p>
              <a:pPr algn="ctr">
                <a:lnSpc>
                  <a:spcPts val="4079"/>
                </a:lnSpc>
              </a:pPr>
              <a:endParaRPr/>
            </a:p>
          </p:txBody>
        </p:sp>
      </p:grpSp>
      <p:sp>
        <p:nvSpPr>
          <p:cNvPr id="5" name="AutoShape 5"/>
          <p:cNvSpPr/>
          <p:nvPr/>
        </p:nvSpPr>
        <p:spPr>
          <a:xfrm>
            <a:off x="1028700" y="2398035"/>
            <a:ext cx="16230600" cy="9525"/>
          </a:xfrm>
          <a:prstGeom prst="rect">
            <a:avLst/>
          </a:prstGeom>
          <a:solidFill>
            <a:srgbClr val="050707"/>
          </a:solidFill>
        </p:spPr>
        <p:txBody>
          <a:bodyPr/>
          <a:lstStyle/>
          <a:p>
            <a:endParaRPr lang="en-US"/>
          </a:p>
        </p:txBody>
      </p:sp>
      <p:sp>
        <p:nvSpPr>
          <p:cNvPr id="6" name="Freeform 6"/>
          <p:cNvSpPr/>
          <p:nvPr/>
        </p:nvSpPr>
        <p:spPr>
          <a:xfrm>
            <a:off x="17259300" y="351310"/>
            <a:ext cx="677390" cy="677390"/>
          </a:xfrm>
          <a:custGeom>
            <a:avLst/>
            <a:gdLst/>
            <a:ahLst/>
            <a:cxnLst/>
            <a:rect l="l" t="t" r="r" b="b"/>
            <a:pathLst>
              <a:path w="677390" h="677390">
                <a:moveTo>
                  <a:pt x="0" y="0"/>
                </a:moveTo>
                <a:lnTo>
                  <a:pt x="677390" y="0"/>
                </a:lnTo>
                <a:lnTo>
                  <a:pt x="677390" y="677390"/>
                </a:lnTo>
                <a:lnTo>
                  <a:pt x="0" y="677390"/>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1028700" y="2730539"/>
            <a:ext cx="1307849" cy="1307849"/>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945D"/>
            </a:solidFill>
          </p:spPr>
          <p:txBody>
            <a:bodyPr/>
            <a:lstStyle/>
            <a:p>
              <a:endParaRPr lang="en-US"/>
            </a:p>
          </p:txBody>
        </p:sp>
      </p:grpSp>
      <p:sp>
        <p:nvSpPr>
          <p:cNvPr id="9" name="TextBox 9"/>
          <p:cNvSpPr txBox="1"/>
          <p:nvPr/>
        </p:nvSpPr>
        <p:spPr>
          <a:xfrm>
            <a:off x="2564857" y="3111201"/>
            <a:ext cx="10746889" cy="595421"/>
          </a:xfrm>
          <a:prstGeom prst="rect">
            <a:avLst/>
          </a:prstGeom>
        </p:spPr>
        <p:txBody>
          <a:bodyPr lIns="0" tIns="0" rIns="0" bIns="0" rtlCol="0" anchor="t">
            <a:spAutoFit/>
          </a:bodyPr>
          <a:lstStyle/>
          <a:p>
            <a:pPr algn="l">
              <a:lnSpc>
                <a:spcPts val="4981"/>
              </a:lnSpc>
              <a:spcBef>
                <a:spcPct val="0"/>
              </a:spcBef>
            </a:pPr>
            <a:r>
              <a:rPr lang="en-US" sz="3558" b="1">
                <a:solidFill>
                  <a:srgbClr val="000000"/>
                </a:solidFill>
                <a:latin typeface="Canva Sans Bold"/>
                <a:ea typeface="Canva Sans Bold"/>
                <a:cs typeface="Canva Sans Bold"/>
                <a:sym typeface="Canva Sans Bold"/>
              </a:rPr>
              <a:t>R</a:t>
            </a:r>
            <a:r>
              <a:rPr lang="en-US" sz="3558">
                <a:solidFill>
                  <a:srgbClr val="000000"/>
                </a:solidFill>
                <a:latin typeface="Canva Sans"/>
                <a:ea typeface="Canva Sans"/>
                <a:cs typeface="Canva Sans"/>
                <a:sym typeface="Canva Sans"/>
              </a:rPr>
              <a:t>ecall the hurt</a:t>
            </a:r>
          </a:p>
        </p:txBody>
      </p:sp>
      <p:sp>
        <p:nvSpPr>
          <p:cNvPr id="10" name="TextBox 10"/>
          <p:cNvSpPr txBox="1"/>
          <p:nvPr/>
        </p:nvSpPr>
        <p:spPr>
          <a:xfrm>
            <a:off x="1229656" y="2952345"/>
            <a:ext cx="905938" cy="778512"/>
          </a:xfrm>
          <a:prstGeom prst="rect">
            <a:avLst/>
          </a:prstGeom>
        </p:spPr>
        <p:txBody>
          <a:bodyPr lIns="0" tIns="0" rIns="0" bIns="0" rtlCol="0" anchor="t">
            <a:spAutoFit/>
          </a:bodyPr>
          <a:lstStyle/>
          <a:p>
            <a:pPr algn="ctr">
              <a:lnSpc>
                <a:spcPts val="6439"/>
              </a:lnSpc>
              <a:spcBef>
                <a:spcPct val="0"/>
              </a:spcBef>
            </a:pPr>
            <a:r>
              <a:rPr lang="en-US" sz="4599" b="1">
                <a:solidFill>
                  <a:srgbClr val="000000"/>
                </a:solidFill>
                <a:latin typeface="Canva Sans Bold"/>
                <a:ea typeface="Canva Sans Bold"/>
                <a:cs typeface="Canva Sans Bold"/>
                <a:sym typeface="Canva Sans Bold"/>
              </a:rPr>
              <a:t>R</a:t>
            </a:r>
          </a:p>
        </p:txBody>
      </p:sp>
      <p:grpSp>
        <p:nvGrpSpPr>
          <p:cNvPr id="11" name="Group 11"/>
          <p:cNvGrpSpPr/>
          <p:nvPr/>
        </p:nvGrpSpPr>
        <p:grpSpPr>
          <a:xfrm>
            <a:off x="1028700" y="4133638"/>
            <a:ext cx="1307849" cy="130784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945D"/>
            </a:solidFill>
          </p:spPr>
          <p:txBody>
            <a:bodyPr/>
            <a:lstStyle/>
            <a:p>
              <a:endParaRPr lang="en-US"/>
            </a:p>
          </p:txBody>
        </p:sp>
      </p:grpSp>
      <p:sp>
        <p:nvSpPr>
          <p:cNvPr id="13" name="TextBox 13"/>
          <p:cNvSpPr txBox="1"/>
          <p:nvPr/>
        </p:nvSpPr>
        <p:spPr>
          <a:xfrm>
            <a:off x="2564857" y="4514300"/>
            <a:ext cx="10746889" cy="595421"/>
          </a:xfrm>
          <a:prstGeom prst="rect">
            <a:avLst/>
          </a:prstGeom>
        </p:spPr>
        <p:txBody>
          <a:bodyPr lIns="0" tIns="0" rIns="0" bIns="0" rtlCol="0" anchor="t">
            <a:spAutoFit/>
          </a:bodyPr>
          <a:lstStyle/>
          <a:p>
            <a:pPr algn="l">
              <a:lnSpc>
                <a:spcPts val="4981"/>
              </a:lnSpc>
              <a:spcBef>
                <a:spcPct val="0"/>
              </a:spcBef>
            </a:pPr>
            <a:r>
              <a:rPr lang="en-US" sz="3558" b="1">
                <a:solidFill>
                  <a:srgbClr val="000000"/>
                </a:solidFill>
                <a:latin typeface="Canva Sans Bold"/>
                <a:ea typeface="Canva Sans Bold"/>
                <a:cs typeface="Canva Sans Bold"/>
                <a:sym typeface="Canva Sans Bold"/>
              </a:rPr>
              <a:t>E</a:t>
            </a:r>
            <a:r>
              <a:rPr lang="en-US" sz="3558">
                <a:solidFill>
                  <a:srgbClr val="000000"/>
                </a:solidFill>
                <a:latin typeface="Canva Sans"/>
                <a:ea typeface="Canva Sans"/>
                <a:cs typeface="Canva Sans"/>
                <a:sym typeface="Canva Sans"/>
              </a:rPr>
              <a:t>mpathize with the offender</a:t>
            </a:r>
          </a:p>
        </p:txBody>
      </p:sp>
      <p:sp>
        <p:nvSpPr>
          <p:cNvPr id="14" name="TextBox 14"/>
          <p:cNvSpPr txBox="1"/>
          <p:nvPr/>
        </p:nvSpPr>
        <p:spPr>
          <a:xfrm>
            <a:off x="1229656" y="4355444"/>
            <a:ext cx="905938" cy="778512"/>
          </a:xfrm>
          <a:prstGeom prst="rect">
            <a:avLst/>
          </a:prstGeom>
        </p:spPr>
        <p:txBody>
          <a:bodyPr lIns="0" tIns="0" rIns="0" bIns="0" rtlCol="0" anchor="t">
            <a:spAutoFit/>
          </a:bodyPr>
          <a:lstStyle/>
          <a:p>
            <a:pPr algn="ctr">
              <a:lnSpc>
                <a:spcPts val="6439"/>
              </a:lnSpc>
              <a:spcBef>
                <a:spcPct val="0"/>
              </a:spcBef>
            </a:pPr>
            <a:r>
              <a:rPr lang="en-US" sz="4599" b="1">
                <a:solidFill>
                  <a:srgbClr val="000000"/>
                </a:solidFill>
                <a:latin typeface="Canva Sans Bold"/>
                <a:ea typeface="Canva Sans Bold"/>
                <a:cs typeface="Canva Sans Bold"/>
                <a:sym typeface="Canva Sans Bold"/>
              </a:rPr>
              <a:t>E</a:t>
            </a:r>
          </a:p>
        </p:txBody>
      </p:sp>
      <p:grpSp>
        <p:nvGrpSpPr>
          <p:cNvPr id="15" name="Group 15"/>
          <p:cNvGrpSpPr/>
          <p:nvPr/>
        </p:nvGrpSpPr>
        <p:grpSpPr>
          <a:xfrm>
            <a:off x="1028700" y="5536737"/>
            <a:ext cx="1307849" cy="1307849"/>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945D"/>
            </a:solidFill>
          </p:spPr>
          <p:txBody>
            <a:bodyPr/>
            <a:lstStyle/>
            <a:p>
              <a:endParaRPr lang="en-US"/>
            </a:p>
          </p:txBody>
        </p:sp>
      </p:grpSp>
      <p:sp>
        <p:nvSpPr>
          <p:cNvPr id="17" name="TextBox 17"/>
          <p:cNvSpPr txBox="1"/>
          <p:nvPr/>
        </p:nvSpPr>
        <p:spPr>
          <a:xfrm>
            <a:off x="2564857" y="5917399"/>
            <a:ext cx="10746889" cy="595421"/>
          </a:xfrm>
          <a:prstGeom prst="rect">
            <a:avLst/>
          </a:prstGeom>
        </p:spPr>
        <p:txBody>
          <a:bodyPr lIns="0" tIns="0" rIns="0" bIns="0" rtlCol="0" anchor="t">
            <a:spAutoFit/>
          </a:bodyPr>
          <a:lstStyle/>
          <a:p>
            <a:pPr algn="l">
              <a:lnSpc>
                <a:spcPts val="4981"/>
              </a:lnSpc>
              <a:spcBef>
                <a:spcPct val="0"/>
              </a:spcBef>
            </a:pPr>
            <a:r>
              <a:rPr lang="en-US" sz="3558">
                <a:solidFill>
                  <a:srgbClr val="000000"/>
                </a:solidFill>
                <a:latin typeface="Canva Sans"/>
                <a:ea typeface="Canva Sans"/>
                <a:cs typeface="Canva Sans"/>
                <a:sym typeface="Canva Sans"/>
              </a:rPr>
              <a:t>make an </a:t>
            </a:r>
            <a:r>
              <a:rPr lang="en-US" sz="3558" b="1">
                <a:solidFill>
                  <a:srgbClr val="000000"/>
                </a:solidFill>
                <a:latin typeface="Canva Sans Bold"/>
                <a:ea typeface="Canva Sans Bold"/>
                <a:cs typeface="Canva Sans Bold"/>
                <a:sym typeface="Canva Sans Bold"/>
              </a:rPr>
              <a:t>A</a:t>
            </a:r>
            <a:r>
              <a:rPr lang="en-US" sz="3558">
                <a:solidFill>
                  <a:srgbClr val="000000"/>
                </a:solidFill>
                <a:latin typeface="Canva Sans"/>
                <a:ea typeface="Canva Sans"/>
                <a:cs typeface="Canva Sans"/>
                <a:sym typeface="Canva Sans"/>
              </a:rPr>
              <a:t>ltruistic gift of forgiveness</a:t>
            </a:r>
          </a:p>
        </p:txBody>
      </p:sp>
      <p:sp>
        <p:nvSpPr>
          <p:cNvPr id="18" name="TextBox 18"/>
          <p:cNvSpPr txBox="1"/>
          <p:nvPr/>
        </p:nvSpPr>
        <p:spPr>
          <a:xfrm>
            <a:off x="1229656" y="5758543"/>
            <a:ext cx="905938" cy="778512"/>
          </a:xfrm>
          <a:prstGeom prst="rect">
            <a:avLst/>
          </a:prstGeom>
        </p:spPr>
        <p:txBody>
          <a:bodyPr lIns="0" tIns="0" rIns="0" bIns="0" rtlCol="0" anchor="t">
            <a:spAutoFit/>
          </a:bodyPr>
          <a:lstStyle/>
          <a:p>
            <a:pPr algn="ctr">
              <a:lnSpc>
                <a:spcPts val="6439"/>
              </a:lnSpc>
              <a:spcBef>
                <a:spcPct val="0"/>
              </a:spcBef>
            </a:pPr>
            <a:r>
              <a:rPr lang="en-US" sz="4599" b="1">
                <a:solidFill>
                  <a:srgbClr val="000000"/>
                </a:solidFill>
                <a:latin typeface="Canva Sans Bold"/>
                <a:ea typeface="Canva Sans Bold"/>
                <a:cs typeface="Canva Sans Bold"/>
                <a:sym typeface="Canva Sans Bold"/>
              </a:rPr>
              <a:t>A</a:t>
            </a:r>
          </a:p>
        </p:txBody>
      </p:sp>
      <p:grpSp>
        <p:nvGrpSpPr>
          <p:cNvPr id="19" name="Group 19"/>
          <p:cNvGrpSpPr/>
          <p:nvPr/>
        </p:nvGrpSpPr>
        <p:grpSpPr>
          <a:xfrm>
            <a:off x="1028700" y="6939836"/>
            <a:ext cx="1307849" cy="1307849"/>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945D"/>
            </a:solidFill>
          </p:spPr>
          <p:txBody>
            <a:bodyPr/>
            <a:lstStyle/>
            <a:p>
              <a:endParaRPr lang="en-US"/>
            </a:p>
          </p:txBody>
        </p:sp>
      </p:grpSp>
      <p:sp>
        <p:nvSpPr>
          <p:cNvPr id="21" name="TextBox 21"/>
          <p:cNvSpPr txBox="1"/>
          <p:nvPr/>
        </p:nvSpPr>
        <p:spPr>
          <a:xfrm>
            <a:off x="2564857" y="7320498"/>
            <a:ext cx="10746889" cy="595421"/>
          </a:xfrm>
          <a:prstGeom prst="rect">
            <a:avLst/>
          </a:prstGeom>
        </p:spPr>
        <p:txBody>
          <a:bodyPr lIns="0" tIns="0" rIns="0" bIns="0" rtlCol="0" anchor="t">
            <a:spAutoFit/>
          </a:bodyPr>
          <a:lstStyle/>
          <a:p>
            <a:pPr algn="l">
              <a:lnSpc>
                <a:spcPts val="4981"/>
              </a:lnSpc>
              <a:spcBef>
                <a:spcPct val="0"/>
              </a:spcBef>
            </a:pPr>
            <a:r>
              <a:rPr lang="en-US" sz="3558" b="1">
                <a:solidFill>
                  <a:srgbClr val="000000"/>
                </a:solidFill>
                <a:latin typeface="Canva Sans Bold"/>
                <a:ea typeface="Canva Sans Bold"/>
                <a:cs typeface="Canva Sans Bold"/>
                <a:sym typeface="Canva Sans Bold"/>
              </a:rPr>
              <a:t>C</a:t>
            </a:r>
            <a:r>
              <a:rPr lang="en-US" sz="3558">
                <a:solidFill>
                  <a:srgbClr val="000000"/>
                </a:solidFill>
                <a:latin typeface="Canva Sans"/>
                <a:ea typeface="Canva Sans"/>
                <a:cs typeface="Canva Sans"/>
                <a:sym typeface="Canva Sans"/>
              </a:rPr>
              <a:t>ommit and</a:t>
            </a:r>
          </a:p>
        </p:txBody>
      </p:sp>
      <p:sp>
        <p:nvSpPr>
          <p:cNvPr id="22" name="TextBox 22"/>
          <p:cNvSpPr txBox="1"/>
          <p:nvPr/>
        </p:nvSpPr>
        <p:spPr>
          <a:xfrm>
            <a:off x="1229656" y="7161642"/>
            <a:ext cx="905938" cy="778512"/>
          </a:xfrm>
          <a:prstGeom prst="rect">
            <a:avLst/>
          </a:prstGeom>
        </p:spPr>
        <p:txBody>
          <a:bodyPr lIns="0" tIns="0" rIns="0" bIns="0" rtlCol="0" anchor="t">
            <a:spAutoFit/>
          </a:bodyPr>
          <a:lstStyle/>
          <a:p>
            <a:pPr algn="ctr">
              <a:lnSpc>
                <a:spcPts val="6439"/>
              </a:lnSpc>
              <a:spcBef>
                <a:spcPct val="0"/>
              </a:spcBef>
            </a:pPr>
            <a:r>
              <a:rPr lang="en-US" sz="4599" b="1">
                <a:solidFill>
                  <a:srgbClr val="000000"/>
                </a:solidFill>
                <a:latin typeface="Canva Sans Bold"/>
                <a:ea typeface="Canva Sans Bold"/>
                <a:cs typeface="Canva Sans Bold"/>
                <a:sym typeface="Canva Sans Bold"/>
              </a:rPr>
              <a:t>C</a:t>
            </a:r>
          </a:p>
        </p:txBody>
      </p:sp>
      <p:grpSp>
        <p:nvGrpSpPr>
          <p:cNvPr id="23" name="Group 23"/>
          <p:cNvGrpSpPr/>
          <p:nvPr/>
        </p:nvGrpSpPr>
        <p:grpSpPr>
          <a:xfrm>
            <a:off x="1028700" y="8342935"/>
            <a:ext cx="1307849" cy="1307849"/>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945D"/>
            </a:solidFill>
          </p:spPr>
          <p:txBody>
            <a:bodyPr/>
            <a:lstStyle/>
            <a:p>
              <a:endParaRPr lang="en-US"/>
            </a:p>
          </p:txBody>
        </p:sp>
      </p:grpSp>
      <p:sp>
        <p:nvSpPr>
          <p:cNvPr id="25" name="TextBox 25"/>
          <p:cNvSpPr txBox="1"/>
          <p:nvPr/>
        </p:nvSpPr>
        <p:spPr>
          <a:xfrm>
            <a:off x="2564857" y="8723597"/>
            <a:ext cx="10746889" cy="595421"/>
          </a:xfrm>
          <a:prstGeom prst="rect">
            <a:avLst/>
          </a:prstGeom>
        </p:spPr>
        <p:txBody>
          <a:bodyPr lIns="0" tIns="0" rIns="0" bIns="0" rtlCol="0" anchor="t">
            <a:spAutoFit/>
          </a:bodyPr>
          <a:lstStyle/>
          <a:p>
            <a:pPr algn="l">
              <a:lnSpc>
                <a:spcPts val="4981"/>
              </a:lnSpc>
              <a:spcBef>
                <a:spcPct val="0"/>
              </a:spcBef>
            </a:pPr>
            <a:r>
              <a:rPr lang="en-US" sz="3558" b="1">
                <a:solidFill>
                  <a:srgbClr val="000000"/>
                </a:solidFill>
                <a:latin typeface="Canva Sans Bold"/>
                <a:ea typeface="Canva Sans Bold"/>
                <a:cs typeface="Canva Sans Bold"/>
                <a:sym typeface="Canva Sans Bold"/>
              </a:rPr>
              <a:t>H</a:t>
            </a:r>
            <a:r>
              <a:rPr lang="en-US" sz="3558">
                <a:solidFill>
                  <a:srgbClr val="000000"/>
                </a:solidFill>
                <a:latin typeface="Canva Sans"/>
                <a:ea typeface="Canva Sans"/>
                <a:cs typeface="Canva Sans"/>
                <a:sym typeface="Canva Sans"/>
              </a:rPr>
              <a:t>old on to forgiveness</a:t>
            </a:r>
          </a:p>
        </p:txBody>
      </p:sp>
      <p:sp>
        <p:nvSpPr>
          <p:cNvPr id="26" name="TextBox 26"/>
          <p:cNvSpPr txBox="1"/>
          <p:nvPr/>
        </p:nvSpPr>
        <p:spPr>
          <a:xfrm>
            <a:off x="1229656" y="8564741"/>
            <a:ext cx="905938" cy="778512"/>
          </a:xfrm>
          <a:prstGeom prst="rect">
            <a:avLst/>
          </a:prstGeom>
        </p:spPr>
        <p:txBody>
          <a:bodyPr lIns="0" tIns="0" rIns="0" bIns="0" rtlCol="0" anchor="t">
            <a:spAutoFit/>
          </a:bodyPr>
          <a:lstStyle/>
          <a:p>
            <a:pPr algn="ctr">
              <a:lnSpc>
                <a:spcPts val="6439"/>
              </a:lnSpc>
              <a:spcBef>
                <a:spcPct val="0"/>
              </a:spcBef>
            </a:pPr>
            <a:r>
              <a:rPr lang="en-US" sz="4599" b="1">
                <a:solidFill>
                  <a:srgbClr val="000000"/>
                </a:solidFill>
                <a:latin typeface="Canva Sans Bold"/>
                <a:ea typeface="Canva Sans Bold"/>
                <a:cs typeface="Canva Sans Bold"/>
                <a:sym typeface="Canva Sans Bold"/>
              </a:rPr>
              <a:t>H</a:t>
            </a:r>
          </a:p>
        </p:txBody>
      </p:sp>
      <p:sp>
        <p:nvSpPr>
          <p:cNvPr id="27" name="TextBox 27"/>
          <p:cNvSpPr txBox="1"/>
          <p:nvPr/>
        </p:nvSpPr>
        <p:spPr>
          <a:xfrm>
            <a:off x="15240254" y="9622209"/>
            <a:ext cx="2527102" cy="29718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nva Sans"/>
                <a:ea typeface="Canva Sans"/>
                <a:cs typeface="Canva Sans"/>
                <a:sym typeface="Canva Sans"/>
              </a:rPr>
              <a:t>(Worthington Jr, 2009)</a:t>
            </a:r>
          </a:p>
        </p:txBody>
      </p:sp>
      <p:sp>
        <p:nvSpPr>
          <p:cNvPr id="28" name="Freeform 28" descr="Yellow post-it note with a red tack in it."/>
          <p:cNvSpPr/>
          <p:nvPr/>
        </p:nvSpPr>
        <p:spPr>
          <a:xfrm>
            <a:off x="11079011" y="1826746"/>
            <a:ext cx="7208989" cy="6823720"/>
          </a:xfrm>
          <a:custGeom>
            <a:avLst/>
            <a:gdLst/>
            <a:ahLst/>
            <a:cxnLst/>
            <a:rect l="l" t="t" r="r" b="b"/>
            <a:pathLst>
              <a:path w="7208989" h="6823720">
                <a:moveTo>
                  <a:pt x="0" y="0"/>
                </a:moveTo>
                <a:lnTo>
                  <a:pt x="7208989" y="0"/>
                </a:lnTo>
                <a:lnTo>
                  <a:pt x="7208989" y="6823720"/>
                </a:lnTo>
                <a:lnTo>
                  <a:pt x="0" y="6823720"/>
                </a:lnTo>
                <a:lnTo>
                  <a:pt x="0" y="0"/>
                </a:lnTo>
                <a:close/>
              </a:path>
            </a:pathLst>
          </a:custGeom>
          <a:blipFill>
            <a:blip r:embed="rId4"/>
            <a:stretch>
              <a:fillRect l="-1100"/>
            </a:stretch>
          </a:blipFill>
        </p:spPr>
        <p:txBody>
          <a:bodyPr/>
          <a:lstStyle/>
          <a:p>
            <a:endParaRPr lang="en-US"/>
          </a:p>
        </p:txBody>
      </p:sp>
      <p:sp>
        <p:nvSpPr>
          <p:cNvPr id="29" name="TextBox 29"/>
          <p:cNvSpPr txBox="1"/>
          <p:nvPr/>
        </p:nvSpPr>
        <p:spPr>
          <a:xfrm>
            <a:off x="12078318" y="3073101"/>
            <a:ext cx="5519677" cy="4604932"/>
          </a:xfrm>
          <a:prstGeom prst="rect">
            <a:avLst/>
          </a:prstGeom>
        </p:spPr>
        <p:txBody>
          <a:bodyPr lIns="0" tIns="0" rIns="0" bIns="0" rtlCol="0" anchor="t">
            <a:spAutoFit/>
          </a:bodyPr>
          <a:lstStyle/>
          <a:p>
            <a:pPr algn="ctr">
              <a:lnSpc>
                <a:spcPts val="4056"/>
              </a:lnSpc>
            </a:pPr>
            <a:r>
              <a:rPr lang="en-US" sz="2600">
                <a:solidFill>
                  <a:srgbClr val="000000"/>
                </a:solidFill>
                <a:latin typeface="Raleway 1"/>
                <a:ea typeface="Raleway 1"/>
                <a:cs typeface="Raleway 1"/>
                <a:sym typeface="Raleway 1"/>
              </a:rPr>
              <a:t>Write</a:t>
            </a:r>
          </a:p>
          <a:p>
            <a:pPr algn="ctr">
              <a:lnSpc>
                <a:spcPts val="4056"/>
              </a:lnSpc>
            </a:pPr>
            <a:r>
              <a:rPr lang="en-US" sz="2600" b="1">
                <a:solidFill>
                  <a:srgbClr val="000000"/>
                </a:solidFill>
                <a:latin typeface="Raleway 1 Bold"/>
                <a:ea typeface="Raleway 1 Bold"/>
                <a:cs typeface="Raleway 1 Bold"/>
                <a:sym typeface="Raleway 1 Bold"/>
              </a:rPr>
              <a:t>REACH</a:t>
            </a:r>
          </a:p>
          <a:p>
            <a:pPr algn="ctr">
              <a:lnSpc>
                <a:spcPts val="4056"/>
              </a:lnSpc>
            </a:pPr>
            <a:r>
              <a:rPr lang="en-US" sz="2600">
                <a:solidFill>
                  <a:srgbClr val="000000"/>
                </a:solidFill>
                <a:latin typeface="Raleway 1"/>
                <a:ea typeface="Raleway 1"/>
                <a:cs typeface="Raleway 1"/>
                <a:sym typeface="Raleway 1"/>
              </a:rPr>
              <a:t>across your posterboard. </a:t>
            </a:r>
          </a:p>
          <a:p>
            <a:pPr algn="ctr">
              <a:lnSpc>
                <a:spcPts val="4056"/>
              </a:lnSpc>
            </a:pPr>
            <a:endParaRPr lang="en-US" sz="2600">
              <a:solidFill>
                <a:srgbClr val="000000"/>
              </a:solidFill>
              <a:latin typeface="Raleway 1"/>
              <a:ea typeface="Raleway 1"/>
              <a:cs typeface="Raleway 1"/>
              <a:sym typeface="Raleway 1"/>
            </a:endParaRPr>
          </a:p>
          <a:p>
            <a:pPr algn="ctr">
              <a:lnSpc>
                <a:spcPts val="4056"/>
              </a:lnSpc>
              <a:spcBef>
                <a:spcPct val="0"/>
              </a:spcBef>
            </a:pPr>
            <a:r>
              <a:rPr lang="en-US" sz="2600">
                <a:solidFill>
                  <a:srgbClr val="000000"/>
                </a:solidFill>
                <a:latin typeface="Raleway 1"/>
                <a:ea typeface="Raleway 1"/>
                <a:cs typeface="Raleway 1"/>
                <a:sym typeface="Raleway 1"/>
              </a:rPr>
              <a:t>Brainstorm all the things that would support each part of this process - from internal resources, to relationships to school-level, systemic supports.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1173423" y="3589462"/>
            <a:ext cx="16593919" cy="2960193"/>
            <a:chOff x="0" y="0"/>
            <a:chExt cx="22125225" cy="3946925"/>
          </a:xfrm>
        </p:grpSpPr>
        <p:sp>
          <p:nvSpPr>
            <p:cNvPr id="6" name="TextBox 6"/>
            <p:cNvSpPr txBox="1"/>
            <p:nvPr/>
          </p:nvSpPr>
          <p:spPr>
            <a:xfrm>
              <a:off x="0" y="123825"/>
              <a:ext cx="22125225" cy="2383945"/>
            </a:xfrm>
            <a:prstGeom prst="rect">
              <a:avLst/>
            </a:prstGeom>
          </p:spPr>
          <p:txBody>
            <a:bodyPr lIns="0" tIns="0" rIns="0" bIns="0" rtlCol="0" anchor="t">
              <a:spAutoFit/>
            </a:bodyPr>
            <a:lstStyle/>
            <a:p>
              <a:pPr algn="ctr">
                <a:lnSpc>
                  <a:spcPts val="13581"/>
                </a:lnSpc>
              </a:pPr>
              <a:r>
                <a:rPr lang="en-US" sz="12346" b="1">
                  <a:solidFill>
                    <a:srgbClr val="D6692D"/>
                  </a:solidFill>
                  <a:latin typeface="Canva Sans Bold"/>
                  <a:ea typeface="Canva Sans Bold"/>
                  <a:cs typeface="Canva Sans Bold"/>
                  <a:sym typeface="Canva Sans Bold"/>
                </a:rPr>
                <a:t>R     E     A     C     H</a:t>
              </a:r>
            </a:p>
          </p:txBody>
        </p:sp>
        <p:sp>
          <p:nvSpPr>
            <p:cNvPr id="7" name="TextBox 7"/>
            <p:cNvSpPr txBox="1"/>
            <p:nvPr/>
          </p:nvSpPr>
          <p:spPr>
            <a:xfrm>
              <a:off x="906362" y="3144746"/>
              <a:ext cx="20312500" cy="802178"/>
            </a:xfrm>
            <a:prstGeom prst="rect">
              <a:avLst/>
            </a:prstGeom>
          </p:spPr>
          <p:txBody>
            <a:bodyPr lIns="0" tIns="0" rIns="0" bIns="0" rtlCol="0" anchor="t">
              <a:spAutoFit/>
            </a:bodyPr>
            <a:lstStyle/>
            <a:p>
              <a:pPr algn="ctr">
                <a:lnSpc>
                  <a:spcPts val="4715"/>
                </a:lnSpc>
              </a:pPr>
              <a:endParaRPr/>
            </a:p>
          </p:txBody>
        </p:sp>
      </p:grpSp>
      <p:sp>
        <p:nvSpPr>
          <p:cNvPr id="8" name="TextBox 8"/>
          <p:cNvSpPr txBox="1"/>
          <p:nvPr/>
        </p:nvSpPr>
        <p:spPr>
          <a:xfrm rot="2141265">
            <a:off x="2317650" y="5804101"/>
            <a:ext cx="2549261" cy="1853946"/>
          </a:xfrm>
          <a:prstGeom prst="rect">
            <a:avLst/>
          </a:prstGeom>
        </p:spPr>
        <p:txBody>
          <a:bodyPr lIns="0" tIns="0" rIns="0" bIns="0" rtlCol="0" anchor="t">
            <a:spAutoFit/>
          </a:bodyPr>
          <a:lstStyle/>
          <a:p>
            <a:pPr algn="ctr">
              <a:lnSpc>
                <a:spcPts val="4992"/>
              </a:lnSpc>
              <a:spcBef>
                <a:spcPct val="0"/>
              </a:spcBef>
            </a:pPr>
            <a:r>
              <a:rPr lang="en-US" sz="3200">
                <a:solidFill>
                  <a:srgbClr val="000000"/>
                </a:solidFill>
                <a:latin typeface="Raleway 1"/>
                <a:ea typeface="Raleway 1"/>
                <a:cs typeface="Raleway 1"/>
                <a:sym typeface="Raleway 1"/>
              </a:rPr>
              <a:t>Trusted people to talk to </a:t>
            </a:r>
          </a:p>
        </p:txBody>
      </p:sp>
      <p:sp>
        <p:nvSpPr>
          <p:cNvPr id="9" name="TextBox 9"/>
          <p:cNvSpPr txBox="1"/>
          <p:nvPr/>
        </p:nvSpPr>
        <p:spPr>
          <a:xfrm rot="2141265">
            <a:off x="5403035" y="6083816"/>
            <a:ext cx="2549261" cy="1853946"/>
          </a:xfrm>
          <a:prstGeom prst="rect">
            <a:avLst/>
          </a:prstGeom>
        </p:spPr>
        <p:txBody>
          <a:bodyPr lIns="0" tIns="0" rIns="0" bIns="0" rtlCol="0" anchor="t">
            <a:spAutoFit/>
          </a:bodyPr>
          <a:lstStyle/>
          <a:p>
            <a:pPr algn="ctr">
              <a:lnSpc>
                <a:spcPts val="4992"/>
              </a:lnSpc>
              <a:spcBef>
                <a:spcPct val="0"/>
              </a:spcBef>
            </a:pPr>
            <a:r>
              <a:rPr lang="en-US" sz="3200">
                <a:solidFill>
                  <a:srgbClr val="000000"/>
                </a:solidFill>
                <a:latin typeface="Raleway 1"/>
                <a:ea typeface="Raleway 1"/>
                <a:cs typeface="Raleway 1"/>
                <a:sym typeface="Raleway 1"/>
              </a:rPr>
              <a:t>Emotion regulation skills</a:t>
            </a:r>
          </a:p>
        </p:txBody>
      </p:sp>
      <p:sp>
        <p:nvSpPr>
          <p:cNvPr id="10" name="TextBox 10"/>
          <p:cNvSpPr txBox="1"/>
          <p:nvPr/>
        </p:nvSpPr>
        <p:spPr>
          <a:xfrm rot="-1978341">
            <a:off x="8252936" y="6106281"/>
            <a:ext cx="2549261" cy="1225296"/>
          </a:xfrm>
          <a:prstGeom prst="rect">
            <a:avLst/>
          </a:prstGeom>
        </p:spPr>
        <p:txBody>
          <a:bodyPr lIns="0" tIns="0" rIns="0" bIns="0" rtlCol="0" anchor="t">
            <a:spAutoFit/>
          </a:bodyPr>
          <a:lstStyle/>
          <a:p>
            <a:pPr algn="ctr">
              <a:lnSpc>
                <a:spcPts val="4992"/>
              </a:lnSpc>
              <a:spcBef>
                <a:spcPct val="0"/>
              </a:spcBef>
            </a:pPr>
            <a:r>
              <a:rPr lang="en-US" sz="3200">
                <a:solidFill>
                  <a:srgbClr val="000000"/>
                </a:solidFill>
                <a:latin typeface="Raleway 1"/>
                <a:ea typeface="Raleway 1"/>
                <a:cs typeface="Raleway 1"/>
                <a:sym typeface="Raleway 1"/>
              </a:rPr>
              <a:t>Empathic community</a:t>
            </a:r>
          </a:p>
        </p:txBody>
      </p:sp>
      <p:sp>
        <p:nvSpPr>
          <p:cNvPr id="11" name="TextBox 11"/>
          <p:cNvSpPr txBox="1"/>
          <p:nvPr/>
        </p:nvSpPr>
        <p:spPr>
          <a:xfrm rot="-1978341">
            <a:off x="11105265" y="6156909"/>
            <a:ext cx="2549261" cy="596646"/>
          </a:xfrm>
          <a:prstGeom prst="rect">
            <a:avLst/>
          </a:prstGeom>
        </p:spPr>
        <p:txBody>
          <a:bodyPr lIns="0" tIns="0" rIns="0" bIns="0" rtlCol="0" anchor="t">
            <a:spAutoFit/>
          </a:bodyPr>
          <a:lstStyle/>
          <a:p>
            <a:pPr algn="ctr">
              <a:lnSpc>
                <a:spcPts val="4992"/>
              </a:lnSpc>
              <a:spcBef>
                <a:spcPct val="0"/>
              </a:spcBef>
            </a:pPr>
            <a:r>
              <a:rPr lang="en-US" sz="3200">
                <a:solidFill>
                  <a:srgbClr val="000000"/>
                </a:solidFill>
                <a:latin typeface="Raleway 1"/>
                <a:ea typeface="Raleway 1"/>
                <a:cs typeface="Raleway 1"/>
                <a:sym typeface="Raleway 1"/>
              </a:rPr>
              <a:t>Safe spaces</a:t>
            </a:r>
          </a:p>
        </p:txBody>
      </p:sp>
      <p:sp>
        <p:nvSpPr>
          <p:cNvPr id="12" name="TextBox 12"/>
          <p:cNvSpPr txBox="1"/>
          <p:nvPr/>
        </p:nvSpPr>
        <p:spPr>
          <a:xfrm rot="-1978341">
            <a:off x="14084030" y="5877202"/>
            <a:ext cx="2549261" cy="596547"/>
          </a:xfrm>
          <a:prstGeom prst="rect">
            <a:avLst/>
          </a:prstGeom>
        </p:spPr>
        <p:txBody>
          <a:bodyPr lIns="0" tIns="0" rIns="0" bIns="0" rtlCol="0" anchor="t">
            <a:spAutoFit/>
          </a:bodyPr>
          <a:lstStyle/>
          <a:p>
            <a:pPr algn="ctr">
              <a:lnSpc>
                <a:spcPts val="4992"/>
              </a:lnSpc>
              <a:spcBef>
                <a:spcPct val="0"/>
              </a:spcBef>
            </a:pPr>
            <a:r>
              <a:rPr lang="en-US" sz="3200">
                <a:solidFill>
                  <a:srgbClr val="000000"/>
                </a:solidFill>
                <a:latin typeface="Raleway 1"/>
                <a:ea typeface="Raleway 1"/>
                <a:cs typeface="Raleway 1"/>
                <a:sym typeface="Raleway 1"/>
              </a:rPr>
              <a:t>Journaling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descr="Multi-colored line drawing of hands, talking bubbles and light bulbs"/>
          <p:cNvSpPr/>
          <p:nvPr/>
        </p:nvSpPr>
        <p:spPr>
          <a:xfrm>
            <a:off x="7264907" y="2476733"/>
            <a:ext cx="4410952" cy="4114800"/>
          </a:xfrm>
          <a:custGeom>
            <a:avLst/>
            <a:gdLst/>
            <a:ahLst/>
            <a:cxnLst/>
            <a:rect l="l" t="t" r="r" b="b"/>
            <a:pathLst>
              <a:path w="4410952" h="4114800">
                <a:moveTo>
                  <a:pt x="0" y="0"/>
                </a:moveTo>
                <a:lnTo>
                  <a:pt x="4410952" y="0"/>
                </a:lnTo>
                <a:lnTo>
                  <a:pt x="441095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a:off x="1173423" y="658862"/>
            <a:ext cx="16593919" cy="1817871"/>
            <a:chOff x="0" y="0"/>
            <a:chExt cx="22125225" cy="2423828"/>
          </a:xfrm>
        </p:grpSpPr>
        <p:sp>
          <p:nvSpPr>
            <p:cNvPr id="7" name="TextBox 7"/>
            <p:cNvSpPr txBox="1"/>
            <p:nvPr/>
          </p:nvSpPr>
          <p:spPr>
            <a:xfrm>
              <a:off x="0" y="57150"/>
              <a:ext cx="22125225" cy="927523"/>
            </a:xfrm>
            <a:prstGeom prst="rect">
              <a:avLst/>
            </a:prstGeom>
          </p:spPr>
          <p:txBody>
            <a:bodyPr lIns="0" tIns="0" rIns="0" bIns="0" rtlCol="0" anchor="t">
              <a:spAutoFit/>
            </a:bodyPr>
            <a:lstStyle/>
            <a:p>
              <a:pPr algn="ctr">
                <a:lnSpc>
                  <a:spcPts val="5389"/>
                </a:lnSpc>
              </a:pPr>
              <a:r>
                <a:rPr lang="en-US" sz="4899" b="1">
                  <a:solidFill>
                    <a:srgbClr val="D6692D"/>
                  </a:solidFill>
                  <a:latin typeface="Canva Sans Bold"/>
                  <a:ea typeface="Canva Sans Bold"/>
                  <a:cs typeface="Canva Sans Bold"/>
                  <a:sym typeface="Canva Sans Bold"/>
                </a:rPr>
                <a:t>Large group: Share back </a:t>
              </a:r>
            </a:p>
          </p:txBody>
        </p:sp>
        <p:sp>
          <p:nvSpPr>
            <p:cNvPr id="8" name="TextBox 8"/>
            <p:cNvSpPr txBox="1"/>
            <p:nvPr/>
          </p:nvSpPr>
          <p:spPr>
            <a:xfrm>
              <a:off x="906362" y="1621650"/>
              <a:ext cx="20312500" cy="802178"/>
            </a:xfrm>
            <a:prstGeom prst="rect">
              <a:avLst/>
            </a:prstGeom>
          </p:spPr>
          <p:txBody>
            <a:bodyPr lIns="0" tIns="0" rIns="0" bIns="0" rtlCol="0" anchor="t">
              <a:spAutoFit/>
            </a:bodyPr>
            <a:lstStyle/>
            <a:p>
              <a:pPr algn="ctr">
                <a:lnSpc>
                  <a:spcPts val="4715"/>
                </a:lnSpc>
              </a:pPr>
              <a:endParaRPr/>
            </a:p>
          </p:txBody>
        </p:sp>
      </p:grpSp>
      <p:sp>
        <p:nvSpPr>
          <p:cNvPr id="9" name="TextBox 9"/>
          <p:cNvSpPr txBox="1"/>
          <p:nvPr/>
        </p:nvSpPr>
        <p:spPr>
          <a:xfrm>
            <a:off x="3077690" y="7641962"/>
            <a:ext cx="13651127" cy="596646"/>
          </a:xfrm>
          <a:prstGeom prst="rect">
            <a:avLst/>
          </a:prstGeom>
        </p:spPr>
        <p:txBody>
          <a:bodyPr lIns="0" tIns="0" rIns="0" bIns="0" rtlCol="0" anchor="t">
            <a:spAutoFit/>
          </a:bodyPr>
          <a:lstStyle/>
          <a:p>
            <a:pPr algn="ctr">
              <a:lnSpc>
                <a:spcPts val="4992"/>
              </a:lnSpc>
              <a:spcBef>
                <a:spcPct val="0"/>
              </a:spcBef>
            </a:pPr>
            <a:r>
              <a:rPr lang="en-US" sz="3200" b="1">
                <a:solidFill>
                  <a:srgbClr val="000000"/>
                </a:solidFill>
                <a:latin typeface="Raleway 1 Bold"/>
                <a:ea typeface="Raleway 1 Bold"/>
                <a:cs typeface="Raleway 1 Bold"/>
                <a:sym typeface="Raleway 1 Bold"/>
              </a:rPr>
              <a:t>Please pick 2 - 3 of your ideas to share back with the larger group.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945D"/>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797897" y="2733732"/>
            <a:ext cx="4078745" cy="3834021"/>
          </a:xfrm>
          <a:custGeom>
            <a:avLst/>
            <a:gdLst/>
            <a:ahLst/>
            <a:cxnLst/>
            <a:rect l="l" t="t" r="r" b="b"/>
            <a:pathLst>
              <a:path w="4078745" h="3834021">
                <a:moveTo>
                  <a:pt x="0" y="0"/>
                </a:moveTo>
                <a:lnTo>
                  <a:pt x="4078745" y="0"/>
                </a:lnTo>
                <a:lnTo>
                  <a:pt x="4078745" y="3834021"/>
                </a:lnTo>
                <a:lnTo>
                  <a:pt x="0" y="38340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0703253" y="8869939"/>
            <a:ext cx="7275600" cy="654177"/>
          </a:xfrm>
          <a:prstGeom prst="rect">
            <a:avLst/>
          </a:prstGeom>
        </p:spPr>
        <p:txBody>
          <a:bodyPr lIns="0" tIns="0" rIns="0" bIns="0" rtlCol="0" anchor="t">
            <a:spAutoFit/>
          </a:bodyPr>
          <a:lstStyle/>
          <a:p>
            <a:pPr algn="l">
              <a:lnSpc>
                <a:spcPts val="5304"/>
              </a:lnSpc>
            </a:pPr>
            <a:r>
              <a:rPr lang="en-US" sz="3400">
                <a:solidFill>
                  <a:srgbClr val="000000"/>
                </a:solidFill>
                <a:latin typeface="Raleway 1"/>
                <a:ea typeface="Raleway 1"/>
                <a:cs typeface="Raleway 1"/>
                <a:sym typeface="Raleway 1"/>
              </a:rPr>
              <a:t>7.10 Forgiveness for Educators</a:t>
            </a:r>
          </a:p>
        </p:txBody>
      </p:sp>
      <p:sp>
        <p:nvSpPr>
          <p:cNvPr id="5" name="TextBox 5"/>
          <p:cNvSpPr txBox="1"/>
          <p:nvPr/>
        </p:nvSpPr>
        <p:spPr>
          <a:xfrm>
            <a:off x="6032021" y="3009394"/>
            <a:ext cx="10744200" cy="3987927"/>
          </a:xfrm>
          <a:prstGeom prst="rect">
            <a:avLst/>
          </a:prstGeom>
        </p:spPr>
        <p:txBody>
          <a:bodyPr lIns="0" tIns="0" rIns="0" bIns="0" rtlCol="0" anchor="t">
            <a:spAutoFit/>
          </a:bodyPr>
          <a:lstStyle/>
          <a:p>
            <a:pPr algn="ctr">
              <a:lnSpc>
                <a:spcPts val="5303"/>
              </a:lnSpc>
              <a:spcBef>
                <a:spcPct val="0"/>
              </a:spcBef>
            </a:pPr>
            <a:r>
              <a:rPr lang="en-US" sz="3399">
                <a:solidFill>
                  <a:srgbClr val="000000"/>
                </a:solidFill>
                <a:latin typeface="Raleway 1"/>
                <a:ea typeface="Raleway 1"/>
                <a:cs typeface="Raleway 1"/>
                <a:sym typeface="Raleway 1"/>
              </a:rPr>
              <a:t>“Holding on to anger, resentment and hurt only gives you tense muscles, a headache and a sore jaw from clenching your teeth. Forgiveness gives you back the laughter and the lightness in your life.” </a:t>
            </a:r>
          </a:p>
          <a:p>
            <a:pPr algn="ctr">
              <a:lnSpc>
                <a:spcPts val="5303"/>
              </a:lnSpc>
              <a:spcBef>
                <a:spcPct val="0"/>
              </a:spcBef>
            </a:pPr>
            <a:endParaRPr lang="en-US" sz="3399">
              <a:solidFill>
                <a:srgbClr val="000000"/>
              </a:solidFill>
              <a:latin typeface="Raleway 1"/>
              <a:ea typeface="Raleway 1"/>
              <a:cs typeface="Raleway 1"/>
              <a:sym typeface="Raleway 1"/>
            </a:endParaRPr>
          </a:p>
          <a:p>
            <a:pPr algn="r">
              <a:lnSpc>
                <a:spcPts val="5303"/>
              </a:lnSpc>
              <a:spcBef>
                <a:spcPct val="0"/>
              </a:spcBef>
            </a:pPr>
            <a:r>
              <a:rPr lang="en-US" sz="3399" b="1">
                <a:solidFill>
                  <a:srgbClr val="000000"/>
                </a:solidFill>
                <a:latin typeface="Raleway 1 Bold"/>
                <a:ea typeface="Raleway 1 Bold"/>
                <a:cs typeface="Raleway 1 Bold"/>
                <a:sym typeface="Raleway 1 Bold"/>
              </a:rPr>
              <a:t>- Joan Lunden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258300"/>
            <a:ext cx="11538014" cy="46768"/>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
        <p:nvSpPr>
          <p:cNvPr id="8" name="Freeform 8"/>
          <p:cNvSpPr/>
          <p:nvPr/>
        </p:nvSpPr>
        <p:spPr>
          <a:xfrm>
            <a:off x="11185856" y="1178197"/>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BA5212"/>
            </a:solidFill>
          </p:spPr>
          <p:txBody>
            <a:bodyPr/>
            <a:lstStyle/>
            <a:p>
              <a:endParaRPr lang="en-US"/>
            </a:p>
          </p:txBody>
        </p:sp>
      </p:grpSp>
      <p:grpSp>
        <p:nvGrpSpPr>
          <p:cNvPr id="4" name="Group 4"/>
          <p:cNvGrpSpPr/>
          <p:nvPr/>
        </p:nvGrpSpPr>
        <p:grpSpPr>
          <a:xfrm>
            <a:off x="11537815"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EF945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TOPIC 7: Mindfulness and Well-Being for Educators</a:t>
            </a:r>
          </a:p>
        </p:txBody>
      </p:sp>
      <p:sp>
        <p:nvSpPr>
          <p:cNvPr id="8" name="TextBox 8"/>
          <p:cNvSpPr txBox="1"/>
          <p:nvPr/>
        </p:nvSpPr>
        <p:spPr>
          <a:xfrm>
            <a:off x="339583" y="3163623"/>
            <a:ext cx="11085076" cy="885071"/>
          </a:xfrm>
          <a:prstGeom prst="rect">
            <a:avLst/>
          </a:prstGeom>
        </p:spPr>
        <p:txBody>
          <a:bodyPr lIns="0" tIns="0" rIns="0" bIns="0" rtlCol="0" anchor="t">
            <a:spAutoFit/>
          </a:bodyPr>
          <a:lstStyle/>
          <a:p>
            <a:pPr algn="l">
              <a:lnSpc>
                <a:spcPts val="6696"/>
              </a:lnSpc>
            </a:pPr>
            <a:r>
              <a:rPr lang="en-US" sz="6200" dirty="0">
                <a:solidFill>
                  <a:srgbClr val="050707"/>
                </a:solidFill>
                <a:latin typeface="Arimo"/>
                <a:ea typeface="Arimo"/>
                <a:cs typeface="Arimo"/>
                <a:sym typeface="Arimo"/>
              </a:rPr>
              <a:t>7.10 Forgiveness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pic>
        <p:nvPicPr>
          <p:cNvPr id="11" name="Picture 10" descr="A white woman in pink shirt with her hands on her chest&#10;&#10;">
            <a:extLst>
              <a:ext uri="{FF2B5EF4-FFF2-40B4-BE49-F238E27FC236}">
                <a16:creationId xmlns:a16="http://schemas.microsoft.com/office/drawing/2014/main" id="{5598386B-1E1C-FC67-AC9D-4F8585B4D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51529"/>
            <a:ext cx="6750150" cy="36169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1"/>
                <a:ea typeface="Raleway 1"/>
                <a:cs typeface="Raleway 1"/>
                <a:sym typeface="Raleway 1"/>
              </a:rPr>
              <a:t>Learning Objectives</a:t>
            </a:r>
          </a:p>
        </p:txBody>
      </p:sp>
      <p:sp>
        <p:nvSpPr>
          <p:cNvPr id="3" name="TextBox 3"/>
          <p:cNvSpPr txBox="1"/>
          <p:nvPr/>
        </p:nvSpPr>
        <p:spPr>
          <a:xfrm>
            <a:off x="1028700" y="4477674"/>
            <a:ext cx="8990739" cy="668443"/>
          </a:xfrm>
          <a:prstGeom prst="rect">
            <a:avLst/>
          </a:prstGeom>
        </p:spPr>
        <p:txBody>
          <a:bodyPr lIns="0" tIns="0" rIns="0" bIns="0" rtlCol="0" anchor="t">
            <a:spAutoFit/>
          </a:bodyPr>
          <a:lstStyle/>
          <a:p>
            <a:pPr algn="l">
              <a:lnSpc>
                <a:spcPts val="5326"/>
              </a:lnSpc>
            </a:pPr>
            <a:r>
              <a:rPr lang="en-US" sz="3699">
                <a:solidFill>
                  <a:srgbClr val="BA5212"/>
                </a:solidFill>
                <a:latin typeface="Raleway 1"/>
                <a:ea typeface="Raleway 1"/>
                <a:cs typeface="Raleway 1"/>
                <a:sym typeface="Raleway 1"/>
              </a:rPr>
              <a:t>7.10 Forgiveness for Educators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EF945D"/>
            </a:solidFill>
          </p:spPr>
          <p:txBody>
            <a:bodyPr/>
            <a:lstStyle/>
            <a:p>
              <a:endParaRPr lang="en-US"/>
            </a:p>
          </p:txBody>
        </p:sp>
      </p:grpSp>
      <p:grpSp>
        <p:nvGrpSpPr>
          <p:cNvPr id="6" name="Group 6"/>
          <p:cNvGrpSpPr/>
          <p:nvPr/>
        </p:nvGrpSpPr>
        <p:grpSpPr>
          <a:xfrm>
            <a:off x="1028700" y="9478721"/>
            <a:ext cx="16230600" cy="33600"/>
            <a:chOff x="0" y="0"/>
            <a:chExt cx="21640800" cy="44800"/>
          </a:xfrm>
        </p:grpSpPr>
        <p:sp>
          <p:nvSpPr>
            <p:cNvPr id="7" name="Freeform 7"/>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BA5212"/>
            </a:solidFill>
          </p:spPr>
          <p:txBody>
            <a:bodyPr/>
            <a:lstStyle/>
            <a:p>
              <a:endParaRPr lang="en-US"/>
            </a:p>
          </p:txBody>
        </p:sp>
      </p:grpSp>
      <p:sp>
        <p:nvSpPr>
          <p:cNvPr id="8" name="Freeform 8"/>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9" name="Freeform 9" descr="Outline of the state of California"/>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1 Bold"/>
                <a:ea typeface="Raleway 1 Bold"/>
                <a:cs typeface="Raleway 1 Bold"/>
                <a:sym typeface="Raleway 1 Bold"/>
              </a:rPr>
              <a:t>Link Objectives to Developmental Indicators in</a:t>
            </a:r>
          </a:p>
          <a:p>
            <a:pPr algn="ctr">
              <a:lnSpc>
                <a:spcPts val="5470"/>
              </a:lnSpc>
            </a:pPr>
            <a:r>
              <a:rPr lang="en-US" sz="3800" b="1" u="sng">
                <a:solidFill>
                  <a:srgbClr val="FFFFFF"/>
                </a:solidFill>
                <a:latin typeface="Raleway 1 Bold"/>
                <a:ea typeface="Raleway 1 Bold"/>
                <a:cs typeface="Raleway 1 Bold"/>
                <a:sym typeface="Raleway 1 Bold"/>
                <a:hlinkClick r:id="rId5" tooltip="https://www.cde.ca.gov/ci/se/tselcompetencies.asp"/>
              </a:rPr>
              <a:t>California Transformative SEL Competencies</a:t>
            </a:r>
            <a:r>
              <a:rPr lang="en-US" sz="3800" b="1">
                <a:solidFill>
                  <a:srgbClr val="FFFFFF"/>
                </a:solidFill>
                <a:latin typeface="Raleway 1 Bold"/>
                <a:ea typeface="Raleway 1 Bold"/>
                <a:cs typeface="Raleway 1 Bold"/>
                <a:sym typeface="Raleway 1 Bold"/>
              </a:rPr>
              <a:t> </a:t>
            </a:r>
          </a:p>
        </p:txBody>
      </p:sp>
      <p:sp>
        <p:nvSpPr>
          <p:cNvPr id="11" name="TextBox 11"/>
          <p:cNvSpPr txBox="1"/>
          <p:nvPr/>
        </p:nvSpPr>
        <p:spPr>
          <a:xfrm>
            <a:off x="1028700" y="5462450"/>
            <a:ext cx="8309408" cy="4091177"/>
          </a:xfrm>
          <a:prstGeom prst="rect">
            <a:avLst/>
          </a:prstGeom>
        </p:spPr>
        <p:txBody>
          <a:bodyPr lIns="0" tIns="0" rIns="0" bIns="0" rtlCol="0" anchor="t">
            <a:spAutoFit/>
          </a:bodyPr>
          <a:lstStyle/>
          <a:p>
            <a:pPr marL="561344" lvl="1" indent="-280672" algn="l">
              <a:lnSpc>
                <a:spcPts val="4056"/>
              </a:lnSpc>
              <a:buFont typeface="Arial"/>
              <a:buChar char="•"/>
            </a:pPr>
            <a:r>
              <a:rPr lang="en-US" sz="2600">
                <a:solidFill>
                  <a:srgbClr val="000000"/>
                </a:solidFill>
                <a:latin typeface="Raleway 1"/>
                <a:ea typeface="Raleway 1"/>
                <a:cs typeface="Raleway 1"/>
                <a:sym typeface="Raleway 1"/>
              </a:rPr>
              <a:t>Understand what forgiveness is and is not</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Explore the importance of self-forgiveness</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Recognize the benefits of forgiveness for well-being and teaching</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Explore ways to overcome barriers to forgiveness and ways to more easily and authentically express and feel forgiveness towards oneself and others</a:t>
            </a:r>
          </a:p>
          <a:p>
            <a:pPr algn="l">
              <a:lnSpc>
                <a:spcPts val="4056"/>
              </a:lnSpc>
            </a:pPr>
            <a:endParaRPr lang="en-US" sz="2600">
              <a:solidFill>
                <a:srgbClr val="000000"/>
              </a:solidFill>
              <a:latin typeface="Raleway 1"/>
              <a:ea typeface="Raleway 1"/>
              <a:cs typeface="Raleway 1"/>
              <a:sym typeface="Raleway 1"/>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0" y="-175800"/>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EF945D"/>
            </a:solidFill>
          </p:spPr>
          <p:txBody>
            <a:bodyPr/>
            <a:lstStyle/>
            <a:p>
              <a:endParaRPr lang="en-US"/>
            </a:p>
          </p:txBody>
        </p:sp>
      </p:grpSp>
      <p:sp>
        <p:nvSpPr>
          <p:cNvPr id="6" name="Freeform 6"/>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4840347" y="3182706"/>
            <a:ext cx="12250327" cy="2269618"/>
          </a:xfrm>
          <a:prstGeom prst="rect">
            <a:avLst/>
          </a:prstGeom>
        </p:spPr>
        <p:txBody>
          <a:bodyPr lIns="0" tIns="0" rIns="0" bIns="0" rtlCol="0" anchor="t">
            <a:spAutoFit/>
          </a:bodyPr>
          <a:lstStyle/>
          <a:p>
            <a:pPr algn="l">
              <a:lnSpc>
                <a:spcPts val="6083"/>
              </a:lnSpc>
            </a:pPr>
            <a:r>
              <a:rPr lang="en-US" sz="3899">
                <a:solidFill>
                  <a:srgbClr val="000000"/>
                </a:solidFill>
                <a:latin typeface="Raleway 1"/>
                <a:ea typeface="Raleway 1"/>
                <a:cs typeface="Raleway 1"/>
                <a:sym typeface="Raleway 1"/>
              </a:rPr>
              <a:t>“To forgive is to set a prisoner free and discover that the prisoner was you.”</a:t>
            </a:r>
          </a:p>
          <a:p>
            <a:pPr algn="r">
              <a:lnSpc>
                <a:spcPts val="6083"/>
              </a:lnSpc>
              <a:spcBef>
                <a:spcPct val="0"/>
              </a:spcBef>
            </a:pPr>
            <a:r>
              <a:rPr lang="en-US" sz="3899" b="1">
                <a:solidFill>
                  <a:srgbClr val="000000"/>
                </a:solidFill>
                <a:latin typeface="Raleway 1 Bold"/>
                <a:ea typeface="Raleway 1 Bold"/>
                <a:cs typeface="Raleway 1 Bold"/>
                <a:sym typeface="Raleway 1 Bold"/>
              </a:rPr>
              <a:t>–Lewis B. Smede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BA5212"/>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EF945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454144" y="2604636"/>
            <a:ext cx="8407214" cy="4689094"/>
          </a:xfrm>
          <a:custGeom>
            <a:avLst/>
            <a:gdLst/>
            <a:ahLst/>
            <a:cxnLst/>
            <a:rect l="l" t="t" r="r" b="b"/>
            <a:pathLst>
              <a:path w="8407214" h="4689094">
                <a:moveTo>
                  <a:pt x="0" y="0"/>
                </a:moveTo>
                <a:lnTo>
                  <a:pt x="8407214" y="0"/>
                </a:lnTo>
                <a:lnTo>
                  <a:pt x="8407214" y="4689095"/>
                </a:lnTo>
                <a:lnTo>
                  <a:pt x="0" y="4689095"/>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1689219" y="3786759"/>
            <a:ext cx="7495876" cy="1298112"/>
          </a:xfrm>
          <a:prstGeom prst="rect">
            <a:avLst/>
          </a:prstGeom>
        </p:spPr>
        <p:txBody>
          <a:bodyPr lIns="0" tIns="0" rIns="0" bIns="0" rtlCol="0" anchor="t">
            <a:spAutoFit/>
          </a:bodyPr>
          <a:lstStyle/>
          <a:p>
            <a:pPr algn="l">
              <a:lnSpc>
                <a:spcPts val="11232"/>
              </a:lnSpc>
            </a:pPr>
            <a:r>
              <a:rPr lang="en-US" sz="7200" b="1" dirty="0">
                <a:solidFill>
                  <a:srgbClr val="146161"/>
                </a:solidFill>
                <a:latin typeface="Raleway 1 Bold"/>
                <a:ea typeface="Raleway 1 Bold"/>
                <a:cs typeface="Raleway 1 Bold"/>
                <a:sym typeface="Raleway 1 Bold"/>
                <a:hlinkClick r:id="rId6"/>
              </a:rPr>
              <a:t>Videos</a:t>
            </a:r>
            <a:endParaRPr lang="en-US" sz="7200" b="1" dirty="0">
              <a:solidFill>
                <a:srgbClr val="146161"/>
              </a:solidFill>
              <a:latin typeface="Raleway 1 Bold"/>
              <a:ea typeface="Raleway 1 Bold"/>
              <a:cs typeface="Raleway 1 Bold"/>
              <a:sym typeface="Raleway 1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965488" y="7399942"/>
            <a:ext cx="14961575" cy="3291458"/>
          </a:xfrm>
          <a:prstGeom prst="rect">
            <a:avLst/>
          </a:prstGeom>
        </p:spPr>
        <p:txBody>
          <a:bodyPr lIns="0" tIns="0" rIns="0" bIns="0" rtlCol="0" anchor="t">
            <a:spAutoFit/>
          </a:bodyPr>
          <a:lstStyle/>
          <a:p>
            <a:pPr algn="l">
              <a:lnSpc>
                <a:spcPts val="4368"/>
              </a:lnSpc>
              <a:spcBef>
                <a:spcPct val="0"/>
              </a:spcBef>
            </a:pPr>
            <a:endParaRPr/>
          </a:p>
          <a:p>
            <a:pPr algn="l">
              <a:lnSpc>
                <a:spcPts val="4368"/>
              </a:lnSpc>
              <a:spcBef>
                <a:spcPct val="0"/>
              </a:spcBef>
            </a:pPr>
            <a:r>
              <a:rPr lang="en-US" sz="2800" b="1">
                <a:solidFill>
                  <a:srgbClr val="000000"/>
                </a:solidFill>
                <a:latin typeface="Raleway 1 Bold"/>
                <a:ea typeface="Raleway 1 Bold"/>
                <a:cs typeface="Raleway 1 Bold"/>
                <a:sym typeface="Raleway 1 Bold"/>
              </a:rPr>
              <a:t>Reflection: </a:t>
            </a:r>
            <a:r>
              <a:rPr lang="en-US" sz="2800">
                <a:solidFill>
                  <a:srgbClr val="000000"/>
                </a:solidFill>
                <a:latin typeface="Raleway 1"/>
                <a:ea typeface="Raleway 1"/>
                <a:cs typeface="Raleway 1"/>
                <a:sym typeface="Raleway 1"/>
              </a:rPr>
              <a:t>Did your answers differ depending on who you were thinking about? Who did you find it easier to forgive? Did they share common characteristics or behaviors? What situations do you find it more difficult to foster forgiveness for? Have you thought about why that might be? </a:t>
            </a:r>
          </a:p>
          <a:p>
            <a:pPr algn="l">
              <a:lnSpc>
                <a:spcPts val="4368"/>
              </a:lnSpc>
              <a:spcBef>
                <a:spcPct val="0"/>
              </a:spcBef>
            </a:pPr>
            <a:endParaRPr lang="en-US" sz="2800">
              <a:solidFill>
                <a:srgbClr val="000000"/>
              </a:solidFill>
              <a:latin typeface="Raleway 1"/>
              <a:ea typeface="Raleway 1"/>
              <a:cs typeface="Raleway 1"/>
              <a:sym typeface="Raleway 1"/>
            </a:endParaRPr>
          </a:p>
        </p:txBody>
      </p:sp>
      <p:sp>
        <p:nvSpPr>
          <p:cNvPr id="6" name="TextBox 6"/>
          <p:cNvSpPr txBox="1"/>
          <p:nvPr/>
        </p:nvSpPr>
        <p:spPr>
          <a:xfrm>
            <a:off x="2297725" y="1650309"/>
            <a:ext cx="15990275" cy="6254496"/>
          </a:xfrm>
          <a:prstGeom prst="rect">
            <a:avLst/>
          </a:prstGeom>
        </p:spPr>
        <p:txBody>
          <a:bodyPr lIns="0" tIns="0" rIns="0" bIns="0" rtlCol="0" anchor="t">
            <a:spAutoFit/>
          </a:bodyPr>
          <a:lstStyle/>
          <a:p>
            <a:pPr algn="ctr">
              <a:lnSpc>
                <a:spcPts val="4992"/>
              </a:lnSpc>
              <a:spcBef>
                <a:spcPct val="0"/>
              </a:spcBef>
            </a:pPr>
            <a:r>
              <a:rPr lang="en-US" sz="3200">
                <a:solidFill>
                  <a:srgbClr val="000000"/>
                </a:solidFill>
                <a:latin typeface="Raleway 1"/>
                <a:ea typeface="Raleway 1"/>
                <a:cs typeface="Raleway 1"/>
                <a:sym typeface="Raleway 1"/>
              </a:rPr>
              <a:t>Take this Forgiveness Quiz to learn about your forgiveness tendencies. </a:t>
            </a: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a:p>
            <a:pPr algn="l">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r>
              <a:rPr lang="en-US" sz="3200">
                <a:solidFill>
                  <a:srgbClr val="000000"/>
                </a:solidFill>
                <a:latin typeface="Raleway 1"/>
                <a:ea typeface="Raleway 1"/>
                <a:cs typeface="Raleway 1"/>
                <a:sym typeface="Raleway 1"/>
              </a:rPr>
              <a:t> </a:t>
            </a:r>
          </a:p>
          <a:p>
            <a:pPr algn="ctr">
              <a:lnSpc>
                <a:spcPts val="4992"/>
              </a:lnSpc>
              <a:spcBef>
                <a:spcPct val="0"/>
              </a:spcBef>
            </a:pPr>
            <a:r>
              <a:rPr lang="en-US" sz="3200">
                <a:solidFill>
                  <a:srgbClr val="000000"/>
                </a:solidFill>
                <a:latin typeface="Raleway 1"/>
                <a:ea typeface="Raleway 1"/>
                <a:cs typeface="Raleway 1"/>
                <a:sym typeface="Raleway 1"/>
              </a:rPr>
              <a:t>Consider taking it a few times, thinking about different people or different transgressions each time.</a:t>
            </a:r>
          </a:p>
          <a:p>
            <a:pPr algn="l">
              <a:lnSpc>
                <a:spcPts val="4992"/>
              </a:lnSpc>
              <a:spcBef>
                <a:spcPct val="0"/>
              </a:spcBef>
            </a:pPr>
            <a:endParaRPr lang="en-US" sz="3200">
              <a:solidFill>
                <a:srgbClr val="000000"/>
              </a:solidFill>
              <a:latin typeface="Raleway 1"/>
              <a:ea typeface="Raleway 1"/>
              <a:cs typeface="Raleway 1"/>
              <a:sym typeface="Raleway 1"/>
            </a:endParaRPr>
          </a:p>
        </p:txBody>
      </p:sp>
      <p:sp>
        <p:nvSpPr>
          <p:cNvPr id="7" name="Freeform 7"/>
          <p:cNvSpPr/>
          <p:nvPr/>
        </p:nvSpPr>
        <p:spPr>
          <a:xfrm>
            <a:off x="4626333" y="2546771"/>
            <a:ext cx="3497643" cy="3497643"/>
          </a:xfrm>
          <a:custGeom>
            <a:avLst/>
            <a:gdLst/>
            <a:ahLst/>
            <a:cxnLst/>
            <a:rect l="l" t="t" r="r" b="b"/>
            <a:pathLst>
              <a:path w="3497643" h="3497643">
                <a:moveTo>
                  <a:pt x="0" y="0"/>
                </a:moveTo>
                <a:lnTo>
                  <a:pt x="3497643" y="0"/>
                </a:lnTo>
                <a:lnTo>
                  <a:pt x="3497643" y="3497643"/>
                </a:lnTo>
                <a:lnTo>
                  <a:pt x="0" y="3497643"/>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965488" y="480546"/>
            <a:ext cx="15293812" cy="1066621"/>
          </a:xfrm>
          <a:prstGeom prst="rect">
            <a:avLst/>
          </a:prstGeom>
        </p:spPr>
        <p:txBody>
          <a:bodyPr lIns="0" tIns="0" rIns="0" bIns="0" rtlCol="0" anchor="t">
            <a:spAutoFit/>
          </a:bodyPr>
          <a:lstStyle/>
          <a:p>
            <a:pPr algn="l">
              <a:lnSpc>
                <a:spcPts val="8052"/>
              </a:lnSpc>
            </a:pPr>
            <a:r>
              <a:rPr lang="en-US" sz="6100">
                <a:solidFill>
                  <a:srgbClr val="BA5212"/>
                </a:solidFill>
                <a:latin typeface="Raleway 1"/>
                <a:ea typeface="Raleway 1"/>
                <a:cs typeface="Raleway 1"/>
                <a:sym typeface="Raleway 1"/>
              </a:rPr>
              <a:t>Individual Activity:</a:t>
            </a:r>
          </a:p>
          <a:p>
            <a:pPr algn="l">
              <a:lnSpc>
                <a:spcPts val="132"/>
              </a:lnSpc>
            </a:pPr>
            <a:endParaRPr lang="en-US" sz="6100">
              <a:solidFill>
                <a:srgbClr val="BA5212"/>
              </a:solidFill>
              <a:latin typeface="Raleway 1"/>
              <a:ea typeface="Raleway 1"/>
              <a:cs typeface="Raleway 1"/>
              <a:sym typeface="Raleway 1"/>
            </a:endParaRPr>
          </a:p>
        </p:txBody>
      </p:sp>
      <p:sp>
        <p:nvSpPr>
          <p:cNvPr id="9" name="TextBox 9"/>
          <p:cNvSpPr txBox="1"/>
          <p:nvPr/>
        </p:nvSpPr>
        <p:spPr>
          <a:xfrm>
            <a:off x="8642135" y="3508450"/>
            <a:ext cx="7733355" cy="1173479"/>
          </a:xfrm>
          <a:prstGeom prst="rect">
            <a:avLst/>
          </a:prstGeom>
        </p:spPr>
        <p:txBody>
          <a:bodyPr lIns="0" tIns="0" rIns="0" bIns="0" rtlCol="0" anchor="t">
            <a:spAutoFit/>
          </a:bodyPr>
          <a:lstStyle/>
          <a:p>
            <a:pPr algn="l">
              <a:lnSpc>
                <a:spcPts val="4620"/>
              </a:lnSpc>
            </a:pPr>
            <a:r>
              <a:rPr lang="en-US" sz="3300" u="sng">
                <a:solidFill>
                  <a:srgbClr val="000000"/>
                </a:solidFill>
                <a:latin typeface="Arimo"/>
                <a:ea typeface="Arimo"/>
                <a:cs typeface="Arimo"/>
                <a:sym typeface="Arimo"/>
                <a:hlinkClick r:id="rId5" tooltip="https://greatergood.berkeley.edu/quizzes/take_quiz/forgiveness"/>
              </a:rPr>
              <a:t>https://greatergood.berkeley.edu/quizzes/take_quiz/forgiveness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BA5212"/>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EF945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599368" y="2860654"/>
            <a:ext cx="8123224" cy="4565692"/>
          </a:xfrm>
          <a:custGeom>
            <a:avLst/>
            <a:gdLst/>
            <a:ahLst/>
            <a:cxnLst/>
            <a:rect l="l" t="t" r="r" b="b"/>
            <a:pathLst>
              <a:path w="8123224" h="4565692">
                <a:moveTo>
                  <a:pt x="0" y="0"/>
                </a:moveTo>
                <a:lnTo>
                  <a:pt x="8123224" y="0"/>
                </a:lnTo>
                <a:lnTo>
                  <a:pt x="8123224" y="4565692"/>
                </a:lnTo>
                <a:lnTo>
                  <a:pt x="0" y="4565692"/>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dirty="0">
                <a:solidFill>
                  <a:srgbClr val="146161"/>
                </a:solidFill>
                <a:latin typeface="Raleway 1 Bold"/>
                <a:ea typeface="Raleway 1 Bold"/>
                <a:cs typeface="Raleway 1 Bold"/>
                <a:sym typeface="Raleway 1 Bold"/>
                <a:hlinkClick r:id="rId6"/>
              </a:rPr>
              <a:t>Video</a:t>
            </a:r>
            <a:endParaRPr lang="en-US" sz="7200" b="1" dirty="0">
              <a:solidFill>
                <a:srgbClr val="146161"/>
              </a:solidFill>
              <a:latin typeface="Raleway 1 Bold"/>
              <a:ea typeface="Raleway 1 Bold"/>
              <a:cs typeface="Raleway 1 Bold"/>
              <a:sym typeface="Raleway 1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27886" y="1520571"/>
            <a:ext cx="14310821" cy="5154549"/>
          </a:xfrm>
          <a:prstGeom prst="rect">
            <a:avLst/>
          </a:prstGeom>
        </p:spPr>
        <p:txBody>
          <a:bodyPr lIns="0" tIns="0" rIns="0" bIns="0" rtlCol="0" anchor="t">
            <a:spAutoFit/>
          </a:bodyPr>
          <a:lstStyle/>
          <a:p>
            <a:pPr algn="l">
              <a:lnSpc>
                <a:spcPts val="5148"/>
              </a:lnSpc>
            </a:pPr>
            <a:endParaRPr/>
          </a:p>
          <a:p>
            <a:pPr marL="712470" lvl="1" indent="-356235" algn="l">
              <a:lnSpc>
                <a:spcPts val="5148"/>
              </a:lnSpc>
              <a:buFont typeface="Arial"/>
              <a:buChar char="•"/>
            </a:pPr>
            <a:r>
              <a:rPr lang="en-US" sz="3300">
                <a:solidFill>
                  <a:srgbClr val="000000"/>
                </a:solidFill>
                <a:latin typeface="Raleway 1"/>
                <a:ea typeface="Raleway 1"/>
                <a:cs typeface="Raleway 1"/>
                <a:sym typeface="Raleway 1"/>
              </a:rPr>
              <a:t>Reflect on a recent situation where you felt wronged or where you were hard on yourself.</a:t>
            </a:r>
          </a:p>
          <a:p>
            <a:pPr marL="712470" lvl="1" indent="-356235" algn="l">
              <a:lnSpc>
                <a:spcPts val="5148"/>
              </a:lnSpc>
              <a:buFont typeface="Arial"/>
              <a:buChar char="•"/>
            </a:pPr>
            <a:r>
              <a:rPr lang="en-US" sz="3300">
                <a:solidFill>
                  <a:srgbClr val="000000"/>
                </a:solidFill>
                <a:latin typeface="Raleway 1"/>
                <a:ea typeface="Raleway 1"/>
                <a:cs typeface="Raleway 1"/>
                <a:sym typeface="Raleway 1"/>
              </a:rPr>
              <a:t>Write down the situation and how it made you feel.</a:t>
            </a:r>
          </a:p>
          <a:p>
            <a:pPr marL="712470" lvl="1" indent="-356235" algn="l">
              <a:lnSpc>
                <a:spcPts val="5148"/>
              </a:lnSpc>
              <a:buFont typeface="Arial"/>
              <a:buChar char="•"/>
            </a:pPr>
            <a:r>
              <a:rPr lang="en-US" sz="3300">
                <a:solidFill>
                  <a:srgbClr val="000000"/>
                </a:solidFill>
                <a:latin typeface="Raleway 1"/>
                <a:ea typeface="Raleway 1"/>
                <a:cs typeface="Raleway 1"/>
                <a:sym typeface="Raleway 1"/>
              </a:rPr>
              <a:t>Write a letter (which you don’t need to send) either to yourself or to the person involved, expressing forgiveness and understanding.</a:t>
            </a:r>
          </a:p>
          <a:p>
            <a:pPr algn="l">
              <a:lnSpc>
                <a:spcPts val="5148"/>
              </a:lnSpc>
            </a:pPr>
            <a:endParaRPr lang="en-US" sz="3300">
              <a:solidFill>
                <a:srgbClr val="000000"/>
              </a:solidFill>
              <a:latin typeface="Raleway 1"/>
              <a:ea typeface="Raleway 1"/>
              <a:cs typeface="Raleway 1"/>
              <a:sym typeface="Raleway 1"/>
            </a:endParaRPr>
          </a:p>
          <a:p>
            <a:pPr algn="l">
              <a:lnSpc>
                <a:spcPts val="5148"/>
              </a:lnSpc>
            </a:pPr>
            <a:endParaRPr lang="en-US" sz="3300">
              <a:solidFill>
                <a:srgbClr val="000000"/>
              </a:solidFill>
              <a:latin typeface="Raleway 1"/>
              <a:ea typeface="Raleway 1"/>
              <a:cs typeface="Raleway 1"/>
              <a:sym typeface="Raleway 1"/>
            </a:endParaRPr>
          </a:p>
        </p:txBody>
      </p:sp>
      <p:sp>
        <p:nvSpPr>
          <p:cNvPr id="6" name="Freeform 6"/>
          <p:cNvSpPr/>
          <p:nvPr/>
        </p:nvSpPr>
        <p:spPr>
          <a:xfrm>
            <a:off x="16538707" y="2475207"/>
            <a:ext cx="1441186" cy="1441186"/>
          </a:xfrm>
          <a:custGeom>
            <a:avLst/>
            <a:gdLst/>
            <a:ahLst/>
            <a:cxnLst/>
            <a:rect l="l" t="t" r="r" b="b"/>
            <a:pathLst>
              <a:path w="1441186" h="1441186">
                <a:moveTo>
                  <a:pt x="0" y="0"/>
                </a:moveTo>
                <a:lnTo>
                  <a:pt x="1441186" y="0"/>
                </a:lnTo>
                <a:lnTo>
                  <a:pt x="1441186" y="1441185"/>
                </a:lnTo>
                <a:lnTo>
                  <a:pt x="0" y="14411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459263" y="559501"/>
            <a:ext cx="15308079" cy="871723"/>
          </a:xfrm>
          <a:prstGeom prst="rect">
            <a:avLst/>
          </a:prstGeom>
        </p:spPr>
        <p:txBody>
          <a:bodyPr lIns="0" tIns="0" rIns="0" bIns="0" rtlCol="0" anchor="t">
            <a:spAutoFit/>
          </a:bodyPr>
          <a:lstStyle/>
          <a:p>
            <a:pPr algn="l">
              <a:lnSpc>
                <a:spcPts val="6996"/>
              </a:lnSpc>
            </a:pPr>
            <a:r>
              <a:rPr lang="en-US" sz="5300">
                <a:solidFill>
                  <a:srgbClr val="BA5212"/>
                </a:solidFill>
                <a:latin typeface="Raleway 1"/>
                <a:ea typeface="Raleway 1"/>
                <a:cs typeface="Raleway 1"/>
                <a:sym typeface="Raleway 1"/>
              </a:rPr>
              <a:t>Individual Reflection &amp; Small Group Discussion </a:t>
            </a:r>
          </a:p>
        </p:txBody>
      </p:sp>
      <p:sp>
        <p:nvSpPr>
          <p:cNvPr id="8" name="TextBox 8"/>
          <p:cNvSpPr txBox="1"/>
          <p:nvPr/>
        </p:nvSpPr>
        <p:spPr>
          <a:xfrm>
            <a:off x="2459263" y="6532245"/>
            <a:ext cx="14800037" cy="2654427"/>
          </a:xfrm>
          <a:prstGeom prst="rect">
            <a:avLst/>
          </a:prstGeom>
        </p:spPr>
        <p:txBody>
          <a:bodyPr lIns="0" tIns="0" rIns="0" bIns="0" rtlCol="0" anchor="t">
            <a:spAutoFit/>
          </a:bodyPr>
          <a:lstStyle/>
          <a:p>
            <a:pPr algn="l">
              <a:lnSpc>
                <a:spcPts val="5303"/>
              </a:lnSpc>
              <a:spcBef>
                <a:spcPct val="0"/>
              </a:spcBef>
            </a:pPr>
            <a:r>
              <a:rPr lang="en-US" sz="3399" b="1">
                <a:solidFill>
                  <a:srgbClr val="000000"/>
                </a:solidFill>
                <a:latin typeface="Raleway 1 Bold"/>
                <a:ea typeface="Raleway 1 Bold"/>
                <a:cs typeface="Raleway 1 Bold"/>
                <a:sym typeface="Raleway 1 Bold"/>
              </a:rPr>
              <a:t>Small group discussion: </a:t>
            </a:r>
          </a:p>
          <a:p>
            <a:pPr marL="734059" lvl="1" indent="-367030" algn="l">
              <a:lnSpc>
                <a:spcPts val="5303"/>
              </a:lnSpc>
              <a:buFont typeface="Arial"/>
              <a:buChar char="•"/>
            </a:pPr>
            <a:r>
              <a:rPr lang="en-US" sz="3399">
                <a:solidFill>
                  <a:srgbClr val="000000"/>
                </a:solidFill>
                <a:latin typeface="Raleway 1"/>
                <a:ea typeface="Raleway 1"/>
                <a:cs typeface="Raleway 1"/>
                <a:sym typeface="Raleway 1"/>
              </a:rPr>
              <a:t>How did that process feel? </a:t>
            </a:r>
          </a:p>
          <a:p>
            <a:pPr marL="734059" lvl="1" indent="-367030" algn="l">
              <a:lnSpc>
                <a:spcPts val="5303"/>
              </a:lnSpc>
              <a:buFont typeface="Arial"/>
              <a:buChar char="•"/>
            </a:pPr>
            <a:r>
              <a:rPr lang="en-US" sz="3399">
                <a:solidFill>
                  <a:srgbClr val="000000"/>
                </a:solidFill>
                <a:latin typeface="Raleway 1"/>
                <a:ea typeface="Raleway 1"/>
                <a:cs typeface="Raleway 1"/>
                <a:sym typeface="Raleway 1"/>
              </a:rPr>
              <a:t>How do you think cultivating forgiveness can impact your teaching and personal life?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20057</TotalTime>
  <Words>1870</Words>
  <Application>Microsoft Macintosh PowerPoint</Application>
  <PresentationFormat>Custom</PresentationFormat>
  <Paragraphs>210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Raleway 1 Bold</vt:lpstr>
      <vt:lpstr>Canva Sans</vt:lpstr>
      <vt:lpstr>Arial</vt:lpstr>
      <vt:lpstr>Raleway 1</vt:lpstr>
      <vt:lpstr>Calibri</vt:lpstr>
      <vt:lpstr>Arimo</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 for Educators _Turnkey Group Slide Deck</dc:title>
  <cp:lastModifiedBy>Mariah Flynn</cp:lastModifiedBy>
  <cp:revision>3</cp:revision>
  <dcterms:created xsi:type="dcterms:W3CDTF">2006-08-16T00:00:00Z</dcterms:created>
  <dcterms:modified xsi:type="dcterms:W3CDTF">2025-01-06T20:51:54Z</dcterms:modified>
  <dc:identifier>DAGOTw_0dNQ</dc:identifier>
</cp:coreProperties>
</file>