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8288000" cy="10287000"/>
  <p:notesSz cx="6858000" cy="9144000"/>
  <p:embeddedFontLst>
    <p:embeddedFont>
      <p:font typeface="Arimo" panose="020B0604020202020204" pitchFamily="34" charset="0"/>
      <p:regular r:id="rId18"/>
    </p:embeddedFont>
    <p:embeddedFont>
      <p:font typeface="Raleway" pitchFamily="2" charset="77"/>
      <p:regular r:id="rId19"/>
      <p:bold r:id="rId20"/>
      <p:italic r:id="rId21"/>
      <p:boldItalic r:id="rId22"/>
    </p:embeddedFont>
    <p:embeddedFont>
      <p:font typeface="Raleway Bold" pitchFamily="2" charset="77"/>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1" autoAdjust="0"/>
    <p:restoredTop sz="63755" autoAdjust="0"/>
  </p:normalViewPr>
  <p:slideViewPr>
    <p:cSldViewPr>
      <p:cViewPr varScale="1">
        <p:scale>
          <a:sx n="49" d="100"/>
          <a:sy n="49" d="100"/>
        </p:scale>
        <p:origin x="2144"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04.11.2024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For this lesson, you will need:</a:t>
            </a:r>
          </a:p>
          <a:p>
            <a:endParaRPr lang="en-US"/>
          </a:p>
          <a:p>
            <a:r>
              <a:rPr lang="en-US"/>
              <a:t>- It would be helpful for participants to have writing materials (paper, notebook, and pen/pencil). </a:t>
            </a:r>
          </a:p>
          <a:p>
            <a:r>
              <a:rPr lang="en-US"/>
              <a:t>- post-it notes &amp; markers for group activity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/HB1JY_nfs2o</a:t>
            </a:r>
          </a:p>
          <a:p>
            <a:r>
              <a:rPr lang="en-US" dirty="0"/>
              <a:t>Video Running Time: 9:25</a:t>
            </a:r>
          </a:p>
          <a:p>
            <a:endParaRPr lang="en-US" dirty="0"/>
          </a:p>
          <a:p>
            <a:r>
              <a:rPr lang="en-US" dirty="0"/>
              <a:t>"This next video goes into a variety of ways and considerations for helping students nurture their empathy"</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One powerful way to increase empathy in the classroom is to facilitate students getting to know each other better and finding commonalities. </a:t>
            </a:r>
          </a:p>
          <a:p>
            <a:r>
              <a:rPr lang="en-US"/>
              <a:t>We are going to try out an activity to do this  - that you can then bring to your students as well. </a:t>
            </a:r>
          </a:p>
          <a:p>
            <a:r>
              <a:rPr lang="en-US"/>
              <a:t>It is called Superstar. </a:t>
            </a:r>
          </a:p>
          <a:p>
            <a:endParaRPr lang="en-US"/>
          </a:p>
          <a:p>
            <a:r>
              <a:rPr lang="en-US"/>
              <a:t>- Form pairs of 2. </a:t>
            </a:r>
          </a:p>
          <a:p>
            <a:r>
              <a:rPr lang="en-US"/>
              <a:t>- Each pair will have 1–2 minutes to find out things they have in common. It can’t be something visible or that you already know (like your hair colour or the school you are from). </a:t>
            </a:r>
          </a:p>
          <a:p>
            <a:endParaRPr lang="en-US"/>
          </a:p>
          <a:p>
            <a:r>
              <a:rPr lang="en-US"/>
              <a:t>[Give participants a few minutes to set up in a space for a discussion. Then set the timer for 2 minutes. After 2 minutes, invite participants to come back together in the larger group in a circle facing inwards, beside their partner]</a:t>
            </a:r>
          </a:p>
          <a:p>
            <a:endParaRPr lang="en-US"/>
          </a:p>
          <a:p>
            <a:r>
              <a:rPr lang="en-US"/>
              <a:t>Superstar: https://ggie.berkeley.edu/practice/superstar/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will go around the circle, and each pair will take turns sharing their commonality. </a:t>
            </a:r>
          </a:p>
          <a:p>
            <a:endParaRPr lang="en-US"/>
          </a:p>
          <a:p>
            <a:r>
              <a:rPr lang="en-US"/>
              <a:t>After sharing their commonality, if others in the group also share that commonality, everyone should put their hands up and yell, “SUPERSTAR!”</a:t>
            </a:r>
          </a:p>
          <a:p>
            <a:endParaRPr lang="en-US"/>
          </a:p>
          <a:p>
            <a:r>
              <a:rPr lang="en-US"/>
              <a:t>Depending how much time you have, you have do another round with variations such as:</a:t>
            </a:r>
          </a:p>
          <a:p>
            <a:endParaRPr lang="en-US"/>
          </a:p>
          <a:p>
            <a:r>
              <a:rPr lang="en-US"/>
              <a:t>- Have players switch partners and do a round where they have to find something they have in common about a specific topic — for example, sports, school, or hobbies.</a:t>
            </a:r>
          </a:p>
          <a:p>
            <a:r>
              <a:rPr lang="en-US"/>
              <a:t>- Have players do a round where they can’t speak and can only act out ideas.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 hope you feel inspired to explore courage with your students!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Add SEL Signature Practices (e.g., welcoming rituals, optimistic closures, etc.) to your presentation.</a:t>
            </a:r>
          </a:p>
          <a:p>
            <a:endParaRPr lang="en-US" dirty="0"/>
          </a:p>
          <a:p>
            <a:r>
              <a:rPr lang="en-US" dirty="0"/>
              <a:t>The SEL 3 Signature Practices are one tool for fostering a supportive environment and promoting SEL. They intentionally and explicitly help build a habit of practices through which students and adults enhance their SEL skills. </a:t>
            </a:r>
          </a:p>
          <a:p>
            <a:endParaRPr lang="en-US" dirty="0"/>
          </a:p>
          <a:p>
            <a:r>
              <a:rPr lang="en-US" dirty="0"/>
              <a:t>For a short presentation of what SEL 3 Signature Practices are, along with a list of practices, see the following:</a:t>
            </a:r>
          </a:p>
          <a:p>
            <a:r>
              <a:rPr lang="en-US" dirty="0"/>
              <a:t>https://</a:t>
            </a:r>
            <a:r>
              <a:rPr lang="en-US" dirty="0" err="1"/>
              <a:t>ggie.berkeley.edu</a:t>
            </a:r>
            <a:r>
              <a:rPr lang="en-US" dirty="0"/>
              <a:t>/wp-content/uploads/2023/05/</a:t>
            </a:r>
            <a:r>
              <a:rPr lang="en-US" dirty="0" err="1"/>
              <a:t>Welcoming_Closing-Activities.pptx</a:t>
            </a:r>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Suggested introduction script:</a:t>
            </a:r>
          </a:p>
          <a:p>
            <a:endParaRPr lang="en-US"/>
          </a:p>
          <a:p>
            <a:r>
              <a:rPr lang="en-US"/>
              <a:t>Empathy is the quality of being in tune with the emotions of others. Sometimes the term empathy refers to the ability to imagine and understand how other people might be thinking or feeling (what researchers call cognitive empathy or perspective-taking); other times it indicates the capacity to sense others’ emotions and experience feelings that mirror theirs (referred to as emotional or affective empathy).</a:t>
            </a:r>
          </a:p>
          <a:p>
            <a:endParaRPr lang="en-US"/>
          </a:p>
          <a:p>
            <a:r>
              <a:rPr lang="en-US"/>
              <a:t>Empathy is what enables us to extend beyond our own point of view and truly care for each other. Though empathy alone does not guarantee positive behavior—in fact, if other social-emotional skills are lacking, empathy can be overwhelming and counterproductive. At the same time, it is often considered a vital foundation of morality and prosocial (kind and helpful) action. </a:t>
            </a:r>
          </a:p>
          <a:p>
            <a:endParaRPr lang="en-US"/>
          </a:p>
          <a:p>
            <a:r>
              <a:rPr lang="en-US"/>
              <a:t>Empathy is more than just a virtue; it's a crucial skill for students in today's world. It helps them navigate diverse social landscapes with understanding, forge deeper connections with others, and ultimately become compassionate leaders who can positively impact their communities and the future of our world.</a:t>
            </a:r>
          </a:p>
          <a:p>
            <a:endParaRPr lang="en-US"/>
          </a:p>
          <a:p>
            <a:r>
              <a:rPr lang="en-US"/>
              <a:t>And classrooms can serve as the fertile ground from which empathy can be nurtured and flourish.</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**Expand objectives to California Developmental Indicators through making connections to SEL competencies in California on developmental age span.</a:t>
            </a:r>
          </a:p>
          <a:p>
            <a:endParaRPr lang="en-US"/>
          </a:p>
          <a:p>
            <a:r>
              <a:rPr lang="en-US"/>
              <a:t>Sourced from CDE (July 2023):</a:t>
            </a:r>
          </a:p>
          <a:p>
            <a:r>
              <a:rPr lang="en-US"/>
              <a:t>The California Department of Education (CDE) aims to support and advance the efforts of educators across California who are working to fully integrate systemic SEL and equity by building on the promise of T-SEL as a concept. To provide these supports, the CDE has articulated developmental indicators for CASEL’s five core competencies:</a:t>
            </a:r>
          </a:p>
          <a:p>
            <a:endParaRPr lang="en-US"/>
          </a:p>
          <a:p>
            <a:r>
              <a:rPr lang="en-US"/>
              <a:t>Self-Awareness (Intrapersonal Focus)</a:t>
            </a:r>
          </a:p>
          <a:p>
            <a:r>
              <a:rPr lang="en-US"/>
              <a:t>Self-Management (Intrapersonal Focus)</a:t>
            </a:r>
          </a:p>
          <a:p>
            <a:r>
              <a:rPr lang="en-US"/>
              <a:t>Social Awareness (Interpersonal Focus)</a:t>
            </a:r>
          </a:p>
          <a:p>
            <a:r>
              <a:rPr lang="en-US"/>
              <a:t>Relationship Skills (Interpersonal Focus)</a:t>
            </a:r>
          </a:p>
          <a:p>
            <a:r>
              <a:rPr lang="en-US"/>
              <a:t>Responsible Decision-Making (Inter and Intrapersonal)</a:t>
            </a:r>
          </a:p>
          <a:p>
            <a:endParaRPr lang="en-US"/>
          </a:p>
          <a:p>
            <a:r>
              <a:rPr lang="en-US"/>
              <a:t>Some suggested connections for this workshop are:</a:t>
            </a:r>
          </a:p>
          <a:p>
            <a:endParaRPr lang="en-US"/>
          </a:p>
          <a:p>
            <a:r>
              <a:rPr lang="en-US"/>
              <a:t>Self-awareness:</a:t>
            </a:r>
          </a:p>
          <a:p>
            <a:r>
              <a:rPr lang="en-US"/>
              <a:t>-Identifying one’s emotions</a:t>
            </a:r>
          </a:p>
          <a:p>
            <a:endParaRPr lang="en-US"/>
          </a:p>
          <a:p>
            <a:r>
              <a:rPr lang="en-US"/>
              <a:t>Social awareness:</a:t>
            </a:r>
          </a:p>
          <a:p>
            <a:r>
              <a:rPr lang="en-US"/>
              <a:t>-Demonstrating empathy and compassion</a:t>
            </a:r>
          </a:p>
          <a:p>
            <a:r>
              <a:rPr lang="en-US"/>
              <a:t>-Showing concern for the feelings of others</a:t>
            </a:r>
          </a:p>
          <a:p>
            <a:r>
              <a:rPr lang="en-US"/>
              <a:t>-Understanding the influences of biased and racist systems and structures on mindset, behavior, and actions</a:t>
            </a:r>
          </a:p>
          <a:p>
            <a:r>
              <a:rPr lang="en-US"/>
              <a:t>-Creating and maintaining a just and caring community.</a:t>
            </a:r>
          </a:p>
          <a:p>
            <a:endParaRPr lang="en-US"/>
          </a:p>
          <a:p>
            <a:r>
              <a:rPr lang="en-US"/>
              <a:t>Relationships skills:</a:t>
            </a:r>
          </a:p>
          <a:p>
            <a:r>
              <a:rPr lang="en-US"/>
              <a:t>-Developing mutually healthy and productive relationships</a:t>
            </a:r>
          </a:p>
          <a:p>
            <a:r>
              <a:rPr lang="en-US"/>
              <a:t>-Making and maintaining trusting, respectful friendships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/UXyUEX6PjVg</a:t>
            </a:r>
          </a:p>
          <a:p>
            <a:r>
              <a:rPr lang="en-US" dirty="0"/>
              <a:t>Video Running Time: 18:02</a:t>
            </a:r>
          </a:p>
          <a:p>
            <a:endParaRPr lang="en-US" dirty="0"/>
          </a:p>
          <a:p>
            <a:r>
              <a:rPr lang="en-US" dirty="0"/>
              <a:t>Next, we are going to watch this video about empathy - and its relevance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Invite participants to reflect on the following questions in their small groups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dirty="0"/>
              <a:t>Link: https://</a:t>
            </a:r>
            <a:r>
              <a:rPr lang="en-US" dirty="0" err="1"/>
              <a:t>youtu.be</a:t>
            </a:r>
            <a:r>
              <a:rPr lang="en-US" dirty="0"/>
              <a:t>/GaIk7Xx3LvI</a:t>
            </a:r>
          </a:p>
          <a:p>
            <a:r>
              <a:rPr lang="en-US" dirty="0"/>
              <a:t>Video Running Time: 2:53</a:t>
            </a:r>
          </a:p>
          <a:p>
            <a:endParaRPr lang="en-US" dirty="0"/>
          </a:p>
          <a:p>
            <a:r>
              <a:rPr lang="en-US" dirty="0"/>
              <a:t> "This next video goes into the benefits of empathy for young people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11/4/24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11/4/24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11/4/24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11/4/24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11/4/24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11/4/24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y9eQdQcVH-U"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youtu.be/HB1JY_nfs2o" TargetMode="External"/><Relationship Id="rId5" Type="http://schemas.openxmlformats.org/officeDocument/2006/relationships/image" Target="../media/image12.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s://www.cde.ca.gov/ci/se/tselcompetencies.asp" TargetMode="Externa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youtu.be/OdL0EIv8HOU"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https://youtu.be/UXyUEX6PjVg"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youtube.com/watch?v=BIhehgRPPs8"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youtu.be/GaIk7Xx3LvI" TargetMode="External"/><Relationship Id="rId5" Type="http://schemas.openxmlformats.org/officeDocument/2006/relationships/image" Target="../media/image10.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8000" y="0"/>
            <a:ext cx="7556400" cy="7320000"/>
            <a:chOff x="0" y="0"/>
            <a:chExt cx="10075200" cy="9760000"/>
          </a:xfrm>
        </p:grpSpPr>
        <p:sp>
          <p:nvSpPr>
            <p:cNvPr id="5" name="Freeform 5"/>
            <p:cNvSpPr/>
            <p:nvPr/>
          </p:nvSpPr>
          <p:spPr>
            <a:xfrm>
              <a:off x="0" y="0"/>
              <a:ext cx="10075164" cy="9759950"/>
            </a:xfrm>
            <a:custGeom>
              <a:avLst/>
              <a:gdLst/>
              <a:ahLst/>
              <a:cxnLst/>
              <a:rect l="l" t="t" r="r" b="b"/>
              <a:pathLst>
                <a:path w="10075164" h="9759950">
                  <a:moveTo>
                    <a:pt x="0" y="0"/>
                  </a:moveTo>
                  <a:lnTo>
                    <a:pt x="10075164" y="0"/>
                  </a:lnTo>
                  <a:lnTo>
                    <a:pt x="10075164"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905746" y="7255145"/>
            <a:ext cx="9155250"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8.7 Empathy for Students</a:t>
            </a:r>
          </a:p>
        </p:txBody>
      </p:sp>
      <p:sp>
        <p:nvSpPr>
          <p:cNvPr id="8" name="TextBox 8"/>
          <p:cNvSpPr txBox="1"/>
          <p:nvPr/>
        </p:nvSpPr>
        <p:spPr>
          <a:xfrm>
            <a:off x="905746" y="3298503"/>
            <a:ext cx="10074600" cy="3756669"/>
          </a:xfrm>
          <a:prstGeom prst="rect">
            <a:avLst/>
          </a:prstGeom>
        </p:spPr>
        <p:txBody>
          <a:bodyPr lIns="0" tIns="0" rIns="0" bIns="0" rtlCol="0" anchor="t">
            <a:spAutoFit/>
          </a:bodyPr>
          <a:lstStyle/>
          <a:p>
            <a:pPr algn="ctr">
              <a:lnSpc>
                <a:spcPts val="9720"/>
              </a:lnSpc>
            </a:pPr>
            <a:r>
              <a:rPr lang="en-US" sz="9000">
                <a:solidFill>
                  <a:srgbClr val="050707"/>
                </a:solidFill>
                <a:latin typeface="Arimo"/>
                <a:ea typeface="Arimo"/>
                <a:cs typeface="Arimo"/>
                <a:sym typeface="Arimo"/>
              </a:rPr>
              <a:t>Mindfulness and Well-Being for Students</a:t>
            </a:r>
          </a:p>
        </p:txBody>
      </p:sp>
      <p:sp>
        <p:nvSpPr>
          <p:cNvPr id="9" name="TextBox 9"/>
          <p:cNvSpPr txBox="1"/>
          <p:nvPr/>
        </p:nvSpPr>
        <p:spPr>
          <a:xfrm>
            <a:off x="1028700" y="876300"/>
            <a:ext cx="8685000" cy="1225098"/>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r>
              <a:rPr lang="en-US" sz="3200">
                <a:solidFill>
                  <a:srgbClr val="050707"/>
                </a:solidFill>
                <a:latin typeface="Raleway"/>
                <a:ea typeface="Raleway"/>
                <a:cs typeface="Raleway"/>
                <a:sym typeface="Raleway"/>
              </a:rPr>
              <a:t>Topic 8</a:t>
            </a:r>
          </a:p>
        </p:txBody>
      </p:sp>
      <p:pic>
        <p:nvPicPr>
          <p:cNvPr id="11" name="Picture 10" descr="A group of girls smiling&#10;&#10;Description automatically generated">
            <a:extLst>
              <a:ext uri="{FF2B5EF4-FFF2-40B4-BE49-F238E27FC236}">
                <a16:creationId xmlns:a16="http://schemas.microsoft.com/office/drawing/2014/main" id="{73C2A25F-0329-DC7D-8046-0087B17D4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8000" y="1638300"/>
            <a:ext cx="6750000" cy="39904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304812" y="2320957"/>
            <a:ext cx="9416482" cy="5162704"/>
          </a:xfrm>
          <a:custGeom>
            <a:avLst/>
            <a:gdLst/>
            <a:ahLst/>
            <a:cxnLst/>
            <a:rect l="l" t="t" r="r" b="b"/>
            <a:pathLst>
              <a:path w="9416482" h="5162704">
                <a:moveTo>
                  <a:pt x="0" y="0"/>
                </a:moveTo>
                <a:lnTo>
                  <a:pt x="9416482" y="0"/>
                </a:lnTo>
                <a:lnTo>
                  <a:pt x="9416482" y="5162704"/>
                </a:lnTo>
                <a:lnTo>
                  <a:pt x="0" y="5162704"/>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37423" y="4322705"/>
            <a:ext cx="7495876" cy="1298112"/>
          </a:xfrm>
          <a:prstGeom prst="rect">
            <a:avLst/>
          </a:prstGeom>
        </p:spPr>
        <p:txBody>
          <a:bodyPr lIns="0" tIns="0" rIns="0" bIns="0" rtlCol="0" anchor="t">
            <a:spAutoFit/>
          </a:bodyPr>
          <a:lstStyle/>
          <a:p>
            <a:pPr algn="l">
              <a:lnSpc>
                <a:spcPts val="11232"/>
              </a:lnSpc>
            </a:pPr>
            <a:r>
              <a:rPr lang="en-US" sz="7200" b="1" u="sng" dirty="0">
                <a:solidFill>
                  <a:srgbClr val="F25663"/>
                </a:solidFill>
                <a:latin typeface="Raleway Bold"/>
                <a:ea typeface="Raleway Bold"/>
                <a:cs typeface="Raleway Bold"/>
                <a:sym typeface="Raleway Bold"/>
                <a:hlinkClick r:id="rId6" tooltip="https://youtu.be/y9eQdQcVH-U"/>
              </a:rPr>
              <a:t>Video</a:t>
            </a:r>
            <a:endParaRPr lang="en-US" sz="7200" b="1" u="sng" dirty="0">
              <a:solidFill>
                <a:srgbClr val="F25663"/>
              </a:solidFill>
              <a:latin typeface="Raleway Bold"/>
              <a:ea typeface="Raleway Bold"/>
              <a:cs typeface="Raleway Bold"/>
              <a:sym typeface="Raleway Bold"/>
              <a:hlinkClick r:id="rId7" tooltip="https://youtu.be/y9eQdQcVH-U"/>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65488" y="2263521"/>
            <a:ext cx="14938733" cy="5617083"/>
          </a:xfrm>
          <a:prstGeom prst="rect">
            <a:avLst/>
          </a:prstGeom>
        </p:spPr>
        <p:txBody>
          <a:bodyPr lIns="0" tIns="0" rIns="0" bIns="0" rtlCol="0" anchor="t">
            <a:spAutoFit/>
          </a:bodyPr>
          <a:lstStyle/>
          <a:p>
            <a:pPr marL="777238" lvl="1" indent="-388619" algn="l">
              <a:lnSpc>
                <a:spcPts val="5615"/>
              </a:lnSpc>
              <a:buFont typeface="Arial"/>
              <a:buChar char="•"/>
            </a:pPr>
            <a:r>
              <a:rPr lang="en-US" sz="3599">
                <a:solidFill>
                  <a:srgbClr val="000000"/>
                </a:solidFill>
                <a:latin typeface="Raleway"/>
                <a:ea typeface="Raleway"/>
                <a:cs typeface="Raleway"/>
                <a:sym typeface="Raleway"/>
              </a:rPr>
              <a:t>One powerful way to increase empathy in the classroom is to facilitate students getting to know each other better and finding commonalities. </a:t>
            </a:r>
          </a:p>
          <a:p>
            <a:pPr marL="777238" lvl="1" indent="-388619" algn="l">
              <a:lnSpc>
                <a:spcPts val="5615"/>
              </a:lnSpc>
              <a:buFont typeface="Arial"/>
              <a:buChar char="•"/>
            </a:pPr>
            <a:r>
              <a:rPr lang="en-US" sz="3599">
                <a:solidFill>
                  <a:srgbClr val="000000"/>
                </a:solidFill>
                <a:latin typeface="Raleway"/>
                <a:ea typeface="Raleway"/>
                <a:cs typeface="Raleway"/>
                <a:sym typeface="Raleway"/>
              </a:rPr>
              <a:t>Form pairs of 2. </a:t>
            </a:r>
          </a:p>
          <a:p>
            <a:pPr marL="777238" lvl="1" indent="-388619" algn="l">
              <a:lnSpc>
                <a:spcPts val="5615"/>
              </a:lnSpc>
              <a:buFont typeface="Arial"/>
              <a:buChar char="•"/>
            </a:pPr>
            <a:r>
              <a:rPr lang="en-US" sz="3599">
                <a:solidFill>
                  <a:srgbClr val="000000"/>
                </a:solidFill>
                <a:latin typeface="Raleway"/>
                <a:ea typeface="Raleway"/>
                <a:cs typeface="Raleway"/>
                <a:sym typeface="Raleway"/>
              </a:rPr>
              <a:t>Each pair will have 1–2 minutes to find out things they have in common. It can’t be something visible or that you already know (like your hair colour or the school you are from). </a:t>
            </a:r>
          </a:p>
          <a:p>
            <a:pPr algn="l">
              <a:lnSpc>
                <a:spcPts val="5615"/>
              </a:lnSpc>
            </a:pPr>
            <a:endParaRPr lang="en-US" sz="3599">
              <a:solidFill>
                <a:srgbClr val="000000"/>
              </a:solidFill>
              <a:latin typeface="Raleway"/>
              <a:ea typeface="Raleway"/>
              <a:cs typeface="Raleway"/>
              <a:sym typeface="Raleway"/>
            </a:endParaRPr>
          </a:p>
        </p:txBody>
      </p:sp>
      <p:sp>
        <p:nvSpPr>
          <p:cNvPr id="6" name="Freeform 6"/>
          <p:cNvSpPr/>
          <p:nvPr/>
        </p:nvSpPr>
        <p:spPr>
          <a:xfrm>
            <a:off x="12373216" y="7454921"/>
            <a:ext cx="3298437" cy="2057400"/>
          </a:xfrm>
          <a:custGeom>
            <a:avLst/>
            <a:gdLst/>
            <a:ahLst/>
            <a:cxnLst/>
            <a:rect l="l" t="t" r="r" b="b"/>
            <a:pathLst>
              <a:path w="3298437" h="2057400">
                <a:moveTo>
                  <a:pt x="0" y="0"/>
                </a:moveTo>
                <a:lnTo>
                  <a:pt x="3298436" y="0"/>
                </a:lnTo>
                <a:lnTo>
                  <a:pt x="3298436" y="2057400"/>
                </a:lnTo>
                <a:lnTo>
                  <a:pt x="0" y="20574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965488" y="480546"/>
            <a:ext cx="15293812" cy="1082503"/>
          </a:xfrm>
          <a:prstGeom prst="rect">
            <a:avLst/>
          </a:prstGeom>
        </p:spPr>
        <p:txBody>
          <a:bodyPr lIns="0" tIns="0" rIns="0" bIns="0" rtlCol="0" anchor="t">
            <a:spAutoFit/>
          </a:bodyPr>
          <a:lstStyle/>
          <a:p>
            <a:pPr algn="l">
              <a:lnSpc>
                <a:spcPts val="8052"/>
              </a:lnSpc>
            </a:pPr>
            <a:r>
              <a:rPr lang="en-US" sz="6100">
                <a:solidFill>
                  <a:srgbClr val="F25663"/>
                </a:solidFill>
                <a:latin typeface="Raleway"/>
                <a:ea typeface="Raleway"/>
                <a:cs typeface="Raleway"/>
                <a:sym typeface="Raleway"/>
              </a:rPr>
              <a:t>Large Group Activity: Superstar - Part 1</a:t>
            </a:r>
          </a:p>
          <a:p>
            <a:pPr algn="l">
              <a:lnSpc>
                <a:spcPts val="132"/>
              </a:lnSpc>
            </a:pPr>
            <a:endParaRPr lang="en-US" sz="6100">
              <a:solidFill>
                <a:srgbClr val="F25663"/>
              </a:solidFill>
              <a:latin typeface="Raleway"/>
              <a:ea typeface="Raleway"/>
              <a:cs typeface="Raleway"/>
              <a:sym typeface="Raleway"/>
            </a:endParaRPr>
          </a:p>
          <a:p>
            <a:pPr algn="l">
              <a:lnSpc>
                <a:spcPts val="132"/>
              </a:lnSpc>
            </a:pPr>
            <a:endParaRPr lang="en-US" sz="6100">
              <a:solidFill>
                <a:srgbClr val="F25663"/>
              </a:solidFill>
              <a:latin typeface="Raleway"/>
              <a:ea typeface="Raleway"/>
              <a:cs typeface="Raleway"/>
              <a:sym typeface="Raleway"/>
            </a:endParaRPr>
          </a:p>
        </p:txBody>
      </p:sp>
      <p:sp>
        <p:nvSpPr>
          <p:cNvPr id="8" name="TextBox 8"/>
          <p:cNvSpPr txBox="1"/>
          <p:nvPr/>
        </p:nvSpPr>
        <p:spPr>
          <a:xfrm>
            <a:off x="1965488" y="9303417"/>
            <a:ext cx="14938733" cy="1387983"/>
          </a:xfrm>
          <a:prstGeom prst="rect">
            <a:avLst/>
          </a:prstGeom>
        </p:spPr>
        <p:txBody>
          <a:bodyPr lIns="0" tIns="0" rIns="0" bIns="0" rtlCol="0" anchor="t">
            <a:spAutoFit/>
          </a:bodyPr>
          <a:lstStyle/>
          <a:p>
            <a:pPr algn="l">
              <a:lnSpc>
                <a:spcPts val="5615"/>
              </a:lnSpc>
            </a:pPr>
            <a:r>
              <a:rPr lang="en-US" sz="3599">
                <a:solidFill>
                  <a:srgbClr val="000000"/>
                </a:solidFill>
                <a:latin typeface="Raleway"/>
                <a:ea typeface="Raleway"/>
                <a:cs typeface="Raleway"/>
                <a:sym typeface="Raleway"/>
              </a:rPr>
              <a:t>Adapted from the GGIE practice SUPERSTAR</a:t>
            </a:r>
          </a:p>
          <a:p>
            <a:pPr algn="l">
              <a:lnSpc>
                <a:spcPts val="5615"/>
              </a:lnSpc>
            </a:pPr>
            <a:endParaRPr lang="en-US" sz="3599">
              <a:solidFill>
                <a:srgbClr val="000000"/>
              </a:solidFill>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65488" y="2231517"/>
            <a:ext cx="14938733" cy="7026783"/>
          </a:xfrm>
          <a:prstGeom prst="rect">
            <a:avLst/>
          </a:prstGeom>
        </p:spPr>
        <p:txBody>
          <a:bodyPr lIns="0" tIns="0" rIns="0" bIns="0" rtlCol="0" anchor="t">
            <a:spAutoFit/>
          </a:bodyPr>
          <a:lstStyle/>
          <a:p>
            <a:pPr marL="777238" lvl="1" indent="-388619" algn="l">
              <a:lnSpc>
                <a:spcPts val="5615"/>
              </a:lnSpc>
              <a:buFont typeface="Arial"/>
              <a:buChar char="•"/>
            </a:pPr>
            <a:r>
              <a:rPr lang="en-US" sz="3599">
                <a:solidFill>
                  <a:srgbClr val="000000"/>
                </a:solidFill>
                <a:latin typeface="Raleway"/>
                <a:ea typeface="Raleway"/>
                <a:cs typeface="Raleway"/>
                <a:sym typeface="Raleway"/>
              </a:rPr>
              <a:t>Return to the larger group and form a circle, standing beside your partner. </a:t>
            </a:r>
          </a:p>
          <a:p>
            <a:pPr algn="l">
              <a:lnSpc>
                <a:spcPts val="5615"/>
              </a:lnSpc>
            </a:pPr>
            <a:endParaRPr lang="en-US" sz="3599">
              <a:solidFill>
                <a:srgbClr val="000000"/>
              </a:solidFill>
              <a:latin typeface="Raleway"/>
              <a:ea typeface="Raleway"/>
              <a:cs typeface="Raleway"/>
              <a:sym typeface="Raleway"/>
            </a:endParaRPr>
          </a:p>
          <a:p>
            <a:pPr marL="777238" lvl="1" indent="-388619" algn="l">
              <a:lnSpc>
                <a:spcPts val="5615"/>
              </a:lnSpc>
              <a:buFont typeface="Arial"/>
              <a:buChar char="•"/>
            </a:pPr>
            <a:r>
              <a:rPr lang="en-US" sz="3599">
                <a:solidFill>
                  <a:srgbClr val="000000"/>
                </a:solidFill>
                <a:latin typeface="Raleway"/>
                <a:ea typeface="Raleway"/>
                <a:cs typeface="Raleway"/>
                <a:sym typeface="Raleway"/>
              </a:rPr>
              <a:t>We will go around the circle, and each pair will take turns sharing their commonality. </a:t>
            </a:r>
          </a:p>
          <a:p>
            <a:pPr algn="l">
              <a:lnSpc>
                <a:spcPts val="5615"/>
              </a:lnSpc>
            </a:pPr>
            <a:endParaRPr lang="en-US" sz="3599">
              <a:solidFill>
                <a:srgbClr val="000000"/>
              </a:solidFill>
              <a:latin typeface="Raleway"/>
              <a:ea typeface="Raleway"/>
              <a:cs typeface="Raleway"/>
              <a:sym typeface="Raleway"/>
            </a:endParaRPr>
          </a:p>
          <a:p>
            <a:pPr marL="777238" lvl="1" indent="-388619" algn="l">
              <a:lnSpc>
                <a:spcPts val="5615"/>
              </a:lnSpc>
              <a:buFont typeface="Arial"/>
              <a:buChar char="•"/>
            </a:pPr>
            <a:r>
              <a:rPr lang="en-US" sz="3599">
                <a:solidFill>
                  <a:srgbClr val="000000"/>
                </a:solidFill>
                <a:latin typeface="Raleway"/>
                <a:ea typeface="Raleway"/>
                <a:cs typeface="Raleway"/>
                <a:sym typeface="Raleway"/>
              </a:rPr>
              <a:t>After sharing their commonality, if others in the group also share that commonality, everyone should put their hands up and yell, “SUPERSTAR!”</a:t>
            </a:r>
          </a:p>
          <a:p>
            <a:pPr algn="l">
              <a:lnSpc>
                <a:spcPts val="5615"/>
              </a:lnSpc>
            </a:pPr>
            <a:endParaRPr lang="en-US" sz="3599">
              <a:solidFill>
                <a:srgbClr val="000000"/>
              </a:solidFill>
              <a:latin typeface="Raleway"/>
              <a:ea typeface="Raleway"/>
              <a:cs typeface="Raleway"/>
              <a:sym typeface="Raleway"/>
            </a:endParaRPr>
          </a:p>
        </p:txBody>
      </p:sp>
      <p:sp>
        <p:nvSpPr>
          <p:cNvPr id="6" name="Freeform 6"/>
          <p:cNvSpPr/>
          <p:nvPr/>
        </p:nvSpPr>
        <p:spPr>
          <a:xfrm>
            <a:off x="13773392" y="8140034"/>
            <a:ext cx="1743045" cy="1904967"/>
          </a:xfrm>
          <a:custGeom>
            <a:avLst/>
            <a:gdLst/>
            <a:ahLst/>
            <a:cxnLst/>
            <a:rect l="l" t="t" r="r" b="b"/>
            <a:pathLst>
              <a:path w="1743045" h="1904967">
                <a:moveTo>
                  <a:pt x="0" y="0"/>
                </a:moveTo>
                <a:lnTo>
                  <a:pt x="1743044" y="0"/>
                </a:lnTo>
                <a:lnTo>
                  <a:pt x="1743044" y="1904967"/>
                </a:lnTo>
                <a:lnTo>
                  <a:pt x="0" y="190496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965488" y="480546"/>
            <a:ext cx="15293812" cy="1082503"/>
          </a:xfrm>
          <a:prstGeom prst="rect">
            <a:avLst/>
          </a:prstGeom>
        </p:spPr>
        <p:txBody>
          <a:bodyPr lIns="0" tIns="0" rIns="0" bIns="0" rtlCol="0" anchor="t">
            <a:spAutoFit/>
          </a:bodyPr>
          <a:lstStyle/>
          <a:p>
            <a:pPr algn="l">
              <a:lnSpc>
                <a:spcPts val="8052"/>
              </a:lnSpc>
            </a:pPr>
            <a:r>
              <a:rPr lang="en-US" sz="6100">
                <a:solidFill>
                  <a:srgbClr val="F25663"/>
                </a:solidFill>
                <a:latin typeface="Raleway"/>
                <a:ea typeface="Raleway"/>
                <a:cs typeface="Raleway"/>
                <a:sym typeface="Raleway"/>
              </a:rPr>
              <a:t>Large Group Activity: Superstar - Part 2</a:t>
            </a:r>
          </a:p>
          <a:p>
            <a:pPr algn="l">
              <a:lnSpc>
                <a:spcPts val="132"/>
              </a:lnSpc>
            </a:pPr>
            <a:endParaRPr lang="en-US" sz="6100">
              <a:solidFill>
                <a:srgbClr val="F25663"/>
              </a:solidFill>
              <a:latin typeface="Raleway"/>
              <a:ea typeface="Raleway"/>
              <a:cs typeface="Raleway"/>
              <a:sym typeface="Raleway"/>
            </a:endParaRPr>
          </a:p>
          <a:p>
            <a:pPr algn="l">
              <a:lnSpc>
                <a:spcPts val="132"/>
              </a:lnSpc>
            </a:pPr>
            <a:endParaRPr lang="en-US" sz="6100">
              <a:solidFill>
                <a:srgbClr val="F25663"/>
              </a:solidFill>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023" y="0"/>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965488" y="2231517"/>
            <a:ext cx="14938733" cy="5617083"/>
          </a:xfrm>
          <a:prstGeom prst="rect">
            <a:avLst/>
          </a:prstGeom>
        </p:spPr>
        <p:txBody>
          <a:bodyPr lIns="0" tIns="0" rIns="0" bIns="0" rtlCol="0" anchor="t">
            <a:spAutoFit/>
          </a:bodyPr>
          <a:lstStyle/>
          <a:p>
            <a:pPr marL="777238" lvl="1" indent="-388619" algn="l">
              <a:lnSpc>
                <a:spcPts val="5615"/>
              </a:lnSpc>
              <a:buFont typeface="Arial"/>
              <a:buChar char="•"/>
            </a:pPr>
            <a:r>
              <a:rPr lang="en-US" sz="3599">
                <a:solidFill>
                  <a:srgbClr val="000000"/>
                </a:solidFill>
                <a:latin typeface="Raleway"/>
                <a:ea typeface="Raleway"/>
                <a:cs typeface="Raleway"/>
                <a:sym typeface="Raleway"/>
              </a:rPr>
              <a:t>Can you imagine how doing an activity like this might help students feel closer to one another? Have you ever tried a “getting to know you” activity like this in the classroom? Did you notice any shifts in behaviors afterwards?</a:t>
            </a:r>
          </a:p>
          <a:p>
            <a:pPr algn="l">
              <a:lnSpc>
                <a:spcPts val="5615"/>
              </a:lnSpc>
            </a:pPr>
            <a:endParaRPr lang="en-US" sz="3599">
              <a:solidFill>
                <a:srgbClr val="000000"/>
              </a:solidFill>
              <a:latin typeface="Raleway"/>
              <a:ea typeface="Raleway"/>
              <a:cs typeface="Raleway"/>
              <a:sym typeface="Raleway"/>
            </a:endParaRPr>
          </a:p>
          <a:p>
            <a:pPr marL="777238" lvl="1" indent="-388619" algn="l">
              <a:lnSpc>
                <a:spcPts val="5615"/>
              </a:lnSpc>
              <a:buFont typeface="Arial"/>
              <a:buChar char="•"/>
            </a:pPr>
            <a:r>
              <a:rPr lang="en-US" sz="3599">
                <a:solidFill>
                  <a:srgbClr val="000000"/>
                </a:solidFill>
                <a:latin typeface="Raleway"/>
                <a:ea typeface="Raleway"/>
                <a:cs typeface="Raleway"/>
                <a:sym typeface="Raleway"/>
              </a:rPr>
              <a:t>Can you see this having an impact on students’ desire to help one another? Why or why not?</a:t>
            </a:r>
          </a:p>
          <a:p>
            <a:pPr algn="l">
              <a:lnSpc>
                <a:spcPts val="5615"/>
              </a:lnSpc>
            </a:pPr>
            <a:endParaRPr lang="en-US" sz="3599">
              <a:solidFill>
                <a:srgbClr val="000000"/>
              </a:solidFill>
              <a:latin typeface="Raleway"/>
              <a:ea typeface="Raleway"/>
              <a:cs typeface="Raleway"/>
              <a:sym typeface="Raleway"/>
            </a:endParaRPr>
          </a:p>
        </p:txBody>
      </p:sp>
      <p:sp>
        <p:nvSpPr>
          <p:cNvPr id="6" name="TextBox 6"/>
          <p:cNvSpPr txBox="1"/>
          <p:nvPr/>
        </p:nvSpPr>
        <p:spPr>
          <a:xfrm>
            <a:off x="1965488" y="480546"/>
            <a:ext cx="15293812" cy="1005016"/>
          </a:xfrm>
          <a:prstGeom prst="rect">
            <a:avLst/>
          </a:prstGeom>
        </p:spPr>
        <p:txBody>
          <a:bodyPr lIns="0" tIns="0" rIns="0" bIns="0" rtlCol="0" anchor="t">
            <a:spAutoFit/>
          </a:bodyPr>
          <a:lstStyle/>
          <a:p>
            <a:pPr algn="l">
              <a:lnSpc>
                <a:spcPts val="8052"/>
              </a:lnSpc>
            </a:pPr>
            <a:r>
              <a:rPr lang="en-US" sz="6100">
                <a:solidFill>
                  <a:srgbClr val="F25663"/>
                </a:solidFill>
                <a:latin typeface="Raleway"/>
                <a:ea typeface="Raleway"/>
                <a:cs typeface="Raleway"/>
                <a:sym typeface="Raleway"/>
              </a:rPr>
              <a:t>Small Group Discussion</a:t>
            </a:r>
          </a:p>
        </p:txBody>
      </p:sp>
      <p:sp>
        <p:nvSpPr>
          <p:cNvPr id="7" name="Freeform 7"/>
          <p:cNvSpPr/>
          <p:nvPr/>
        </p:nvSpPr>
        <p:spPr>
          <a:xfrm>
            <a:off x="12623881" y="7012552"/>
            <a:ext cx="2762176" cy="2499769"/>
          </a:xfrm>
          <a:custGeom>
            <a:avLst/>
            <a:gdLst/>
            <a:ahLst/>
            <a:cxnLst/>
            <a:rect l="l" t="t" r="r" b="b"/>
            <a:pathLst>
              <a:path w="2762176" h="2499769">
                <a:moveTo>
                  <a:pt x="0" y="0"/>
                </a:moveTo>
                <a:lnTo>
                  <a:pt x="2762176" y="0"/>
                </a:lnTo>
                <a:lnTo>
                  <a:pt x="2762176" y="2499769"/>
                </a:lnTo>
                <a:lnTo>
                  <a:pt x="0" y="249976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Freeform 6"/>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832324" y="2774550"/>
            <a:ext cx="8881200" cy="61302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an Optimistic Closure Here</a:t>
            </a:r>
          </a:p>
        </p:txBody>
      </p:sp>
      <p:sp>
        <p:nvSpPr>
          <p:cNvPr id="8" name="TextBox 8"/>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47B8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87272"/>
            <a:ext cx="874800" cy="124200"/>
            <a:chOff x="0" y="0"/>
            <a:chExt cx="1166400" cy="165600"/>
          </a:xfrm>
        </p:grpSpPr>
        <p:sp>
          <p:nvSpPr>
            <p:cNvPr id="3" name="Freeform 3"/>
            <p:cNvSpPr/>
            <p:nvPr/>
          </p:nvSpPr>
          <p:spPr>
            <a:xfrm>
              <a:off x="0" y="0"/>
              <a:ext cx="1166368" cy="165608"/>
            </a:xfrm>
            <a:custGeom>
              <a:avLst/>
              <a:gdLst/>
              <a:ahLst/>
              <a:cxnLst/>
              <a:rect l="l" t="t" r="r" b="b"/>
              <a:pathLst>
                <a:path w="1166368" h="165608">
                  <a:moveTo>
                    <a:pt x="0" y="0"/>
                  </a:moveTo>
                  <a:lnTo>
                    <a:pt x="1166368" y="0"/>
                  </a:lnTo>
                  <a:lnTo>
                    <a:pt x="1166368" y="165608"/>
                  </a:lnTo>
                  <a:lnTo>
                    <a:pt x="0" y="165608"/>
                  </a:lnTo>
                  <a:close/>
                </a:path>
              </a:pathLst>
            </a:custGeom>
            <a:solidFill>
              <a:srgbClr val="FFFFFF"/>
            </a:solidFill>
          </p:spPr>
          <p:txBody>
            <a:bodyPr/>
            <a:lstStyle/>
            <a:p>
              <a:endParaRPr lang="en-US"/>
            </a:p>
          </p:txBody>
        </p:sp>
      </p:grpSp>
      <p:sp>
        <p:nvSpPr>
          <p:cNvPr id="4" name="Freeform 4"/>
          <p:cNvSpPr/>
          <p:nvPr/>
        </p:nvSpPr>
        <p:spPr>
          <a:xfrm>
            <a:off x="17115854" y="9012814"/>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1028700" y="8638117"/>
            <a:ext cx="7275600" cy="654177"/>
          </a:xfrm>
          <a:prstGeom prst="rect">
            <a:avLst/>
          </a:prstGeom>
        </p:spPr>
        <p:txBody>
          <a:bodyPr lIns="0" tIns="0" rIns="0" bIns="0" rtlCol="0" anchor="t">
            <a:spAutoFit/>
          </a:bodyPr>
          <a:lstStyle/>
          <a:p>
            <a:pPr algn="l">
              <a:lnSpc>
                <a:spcPts val="5304"/>
              </a:lnSpc>
            </a:pPr>
            <a:r>
              <a:rPr lang="en-US" sz="3400">
                <a:solidFill>
                  <a:srgbClr val="050707"/>
                </a:solidFill>
                <a:latin typeface="Raleway"/>
                <a:ea typeface="Raleway"/>
                <a:cs typeface="Raleway"/>
                <a:sym typeface="Raleway"/>
              </a:rPr>
              <a:t>8.7 Empathy for Students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6200" y="9182100"/>
            <a:ext cx="11690400" cy="199200"/>
            <a:chOff x="0" y="0"/>
            <a:chExt cx="15587200" cy="265600"/>
          </a:xfrm>
        </p:grpSpPr>
        <p:sp>
          <p:nvSpPr>
            <p:cNvPr id="3" name="Freeform 3"/>
            <p:cNvSpPr/>
            <p:nvPr/>
          </p:nvSpPr>
          <p:spPr>
            <a:xfrm>
              <a:off x="101600" y="10160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EEECE1"/>
            </a:solidFill>
          </p:spPr>
          <p:txBody>
            <a:bodyPr/>
            <a:lstStyle/>
            <a:p>
              <a:endParaRPr lang="en-US"/>
            </a:p>
          </p:txBody>
        </p:sp>
        <p:sp>
          <p:nvSpPr>
            <p:cNvPr id="4" name="Freeform 4"/>
            <p:cNvSpPr/>
            <p:nvPr/>
          </p:nvSpPr>
          <p:spPr>
            <a:xfrm>
              <a:off x="0" y="0"/>
              <a:ext cx="15587218" cy="265557"/>
            </a:xfrm>
            <a:custGeom>
              <a:avLst/>
              <a:gdLst/>
              <a:ahLst/>
              <a:cxnLst/>
              <a:rect l="l" t="t" r="r" b="b"/>
              <a:pathLst>
                <a:path w="15587218" h="265557">
                  <a:moveTo>
                    <a:pt x="101600" y="0"/>
                  </a:moveTo>
                  <a:lnTo>
                    <a:pt x="15485618" y="0"/>
                  </a:lnTo>
                  <a:cubicBezTo>
                    <a:pt x="15541752" y="0"/>
                    <a:pt x="15587218" y="45466"/>
                    <a:pt x="15587218" y="101600"/>
                  </a:cubicBezTo>
                  <a:lnTo>
                    <a:pt x="15587218" y="163957"/>
                  </a:lnTo>
                  <a:cubicBezTo>
                    <a:pt x="15587218" y="220091"/>
                    <a:pt x="15541752" y="265557"/>
                    <a:pt x="15485618" y="265557"/>
                  </a:cubicBezTo>
                  <a:lnTo>
                    <a:pt x="101600" y="265557"/>
                  </a:lnTo>
                  <a:cubicBezTo>
                    <a:pt x="45466" y="265557"/>
                    <a:pt x="0" y="220091"/>
                    <a:pt x="0" y="163957"/>
                  </a:cubicBezTo>
                  <a:lnTo>
                    <a:pt x="0" y="101600"/>
                  </a:lnTo>
                  <a:cubicBezTo>
                    <a:pt x="0" y="45466"/>
                    <a:pt x="45466" y="0"/>
                    <a:pt x="101600" y="0"/>
                  </a:cubicBezTo>
                  <a:moveTo>
                    <a:pt x="101600" y="203200"/>
                  </a:moveTo>
                  <a:lnTo>
                    <a:pt x="101600" y="101600"/>
                  </a:lnTo>
                  <a:lnTo>
                    <a:pt x="203200" y="101600"/>
                  </a:lnTo>
                  <a:lnTo>
                    <a:pt x="203200" y="163957"/>
                  </a:lnTo>
                  <a:lnTo>
                    <a:pt x="101600" y="163957"/>
                  </a:lnTo>
                  <a:lnTo>
                    <a:pt x="101600" y="62357"/>
                  </a:lnTo>
                  <a:lnTo>
                    <a:pt x="15485618" y="62357"/>
                  </a:lnTo>
                  <a:lnTo>
                    <a:pt x="15485618" y="163957"/>
                  </a:lnTo>
                  <a:lnTo>
                    <a:pt x="15384018" y="163957"/>
                  </a:lnTo>
                  <a:lnTo>
                    <a:pt x="15384018" y="101600"/>
                  </a:lnTo>
                  <a:lnTo>
                    <a:pt x="15485618" y="101600"/>
                  </a:lnTo>
                  <a:lnTo>
                    <a:pt x="15485618" y="203200"/>
                  </a:lnTo>
                  <a:lnTo>
                    <a:pt x="101600" y="203200"/>
                  </a:lnTo>
                  <a:close/>
                </a:path>
              </a:pathLst>
            </a:custGeom>
            <a:solidFill>
              <a:srgbClr val="EEECE1"/>
            </a:solidFill>
          </p:spPr>
          <p:txBody>
            <a:bodyPr/>
            <a:lstStyle/>
            <a:p>
              <a:endParaRPr lang="en-US"/>
            </a:p>
          </p:txBody>
        </p:sp>
      </p:grpSp>
      <p:sp>
        <p:nvSpPr>
          <p:cNvPr id="5" name="Freeform 5"/>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6" name="TextBox 6"/>
          <p:cNvSpPr txBox="1"/>
          <p:nvPr/>
        </p:nvSpPr>
        <p:spPr>
          <a:xfrm>
            <a:off x="832324" y="2774550"/>
            <a:ext cx="8881200" cy="4522800"/>
          </a:xfrm>
          <a:prstGeom prst="rect">
            <a:avLst/>
          </a:prstGeom>
        </p:spPr>
        <p:txBody>
          <a:bodyPr lIns="0" tIns="0" rIns="0" bIns="0" rtlCol="0" anchor="t">
            <a:spAutoFit/>
          </a:bodyPr>
          <a:lstStyle/>
          <a:p>
            <a:pPr algn="l">
              <a:lnSpc>
                <a:spcPts val="11664"/>
              </a:lnSpc>
            </a:pPr>
            <a:r>
              <a:rPr lang="en-US" sz="10800">
                <a:solidFill>
                  <a:srgbClr val="050707"/>
                </a:solidFill>
                <a:latin typeface="Arimo"/>
                <a:ea typeface="Arimo"/>
                <a:cs typeface="Arimo"/>
                <a:sym typeface="Arimo"/>
              </a:rPr>
              <a:t>Add a Welcoming Ritual Here</a:t>
            </a:r>
          </a:p>
        </p:txBody>
      </p:sp>
      <p:sp>
        <p:nvSpPr>
          <p:cNvPr id="7" name="TextBox 7"/>
          <p:cNvSpPr txBox="1"/>
          <p:nvPr/>
        </p:nvSpPr>
        <p:spPr>
          <a:xfrm>
            <a:off x="1028226"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sp>
        <p:nvSpPr>
          <p:cNvPr id="8" name="Freeform 8"/>
          <p:cNvSpPr/>
          <p:nvPr/>
        </p:nvSpPr>
        <p:spPr>
          <a:xfrm>
            <a:off x="10461952" y="1455512"/>
            <a:ext cx="7102144" cy="5749382"/>
          </a:xfrm>
          <a:custGeom>
            <a:avLst/>
            <a:gdLst/>
            <a:ahLst/>
            <a:cxnLst/>
            <a:rect l="l" t="t" r="r" b="b"/>
            <a:pathLst>
              <a:path w="7102144" h="5749382">
                <a:moveTo>
                  <a:pt x="0" y="0"/>
                </a:moveTo>
                <a:lnTo>
                  <a:pt x="7102144" y="0"/>
                </a:lnTo>
                <a:lnTo>
                  <a:pt x="7102144" y="5749382"/>
                </a:lnTo>
                <a:lnTo>
                  <a:pt x="0" y="574938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9258300"/>
            <a:ext cx="11538000" cy="46800"/>
            <a:chOff x="0" y="0"/>
            <a:chExt cx="15384000" cy="62400"/>
          </a:xfrm>
        </p:grpSpPr>
        <p:sp>
          <p:nvSpPr>
            <p:cNvPr id="3" name="Freeform 3"/>
            <p:cNvSpPr/>
            <p:nvPr/>
          </p:nvSpPr>
          <p:spPr>
            <a:xfrm>
              <a:off x="0" y="0"/>
              <a:ext cx="15384018" cy="62357"/>
            </a:xfrm>
            <a:custGeom>
              <a:avLst/>
              <a:gdLst/>
              <a:ahLst/>
              <a:cxnLst/>
              <a:rect l="l" t="t" r="r" b="b"/>
              <a:pathLst>
                <a:path w="15384018" h="62357">
                  <a:moveTo>
                    <a:pt x="0" y="0"/>
                  </a:moveTo>
                  <a:lnTo>
                    <a:pt x="15384018" y="0"/>
                  </a:lnTo>
                  <a:lnTo>
                    <a:pt x="15384018" y="62357"/>
                  </a:lnTo>
                  <a:lnTo>
                    <a:pt x="0" y="62357"/>
                  </a:lnTo>
                  <a:close/>
                </a:path>
              </a:pathLst>
            </a:custGeom>
            <a:solidFill>
              <a:srgbClr val="9C182C"/>
            </a:solidFill>
          </p:spPr>
          <p:txBody>
            <a:bodyPr/>
            <a:lstStyle/>
            <a:p>
              <a:endParaRPr lang="en-US"/>
            </a:p>
          </p:txBody>
        </p:sp>
      </p:grpSp>
      <p:grpSp>
        <p:nvGrpSpPr>
          <p:cNvPr id="4" name="Group 4"/>
          <p:cNvGrpSpPr/>
          <p:nvPr/>
        </p:nvGrpSpPr>
        <p:grpSpPr>
          <a:xfrm>
            <a:off x="11537850" y="0"/>
            <a:ext cx="6750000" cy="7320000"/>
            <a:chOff x="0" y="0"/>
            <a:chExt cx="9000000" cy="9760000"/>
          </a:xfrm>
        </p:grpSpPr>
        <p:sp>
          <p:nvSpPr>
            <p:cNvPr id="5" name="Freeform 5"/>
            <p:cNvSpPr/>
            <p:nvPr/>
          </p:nvSpPr>
          <p:spPr>
            <a:xfrm>
              <a:off x="0" y="0"/>
              <a:ext cx="8999982" cy="9759950"/>
            </a:xfrm>
            <a:custGeom>
              <a:avLst/>
              <a:gdLst/>
              <a:ahLst/>
              <a:cxnLst/>
              <a:rect l="l" t="t" r="r" b="b"/>
              <a:pathLst>
                <a:path w="8999982" h="9759950">
                  <a:moveTo>
                    <a:pt x="0" y="0"/>
                  </a:moveTo>
                  <a:lnTo>
                    <a:pt x="8999982" y="0"/>
                  </a:lnTo>
                  <a:lnTo>
                    <a:pt x="8999982" y="9759950"/>
                  </a:lnTo>
                  <a:lnTo>
                    <a:pt x="0" y="9759950"/>
                  </a:lnTo>
                  <a:close/>
                </a:path>
              </a:pathLst>
            </a:custGeom>
            <a:solidFill>
              <a:srgbClr val="F47B8D"/>
            </a:solidFill>
          </p:spPr>
          <p:txBody>
            <a:bodyPr/>
            <a:lstStyle/>
            <a:p>
              <a:endParaRPr lang="en-US"/>
            </a:p>
          </p:txBody>
        </p:sp>
      </p:grpSp>
      <p:sp>
        <p:nvSpPr>
          <p:cNvPr id="6" name="Freeform 6"/>
          <p:cNvSpPr/>
          <p:nvPr/>
        </p:nvSpPr>
        <p:spPr>
          <a:xfrm>
            <a:off x="12135554" y="7908054"/>
            <a:ext cx="4198978" cy="1264942"/>
          </a:xfrm>
          <a:custGeom>
            <a:avLst/>
            <a:gdLst/>
            <a:ahLst/>
            <a:cxnLst/>
            <a:rect l="l" t="t" r="r" b="b"/>
            <a:pathLst>
              <a:path w="4198978" h="1264942">
                <a:moveTo>
                  <a:pt x="0" y="0"/>
                </a:moveTo>
                <a:lnTo>
                  <a:pt x="4198978" y="0"/>
                </a:lnTo>
                <a:lnTo>
                  <a:pt x="4198978" y="1264942"/>
                </a:lnTo>
                <a:lnTo>
                  <a:pt x="0" y="1264942"/>
                </a:lnTo>
                <a:lnTo>
                  <a:pt x="0" y="0"/>
                </a:lnTo>
                <a:close/>
              </a:path>
            </a:pathLst>
          </a:custGeom>
          <a:blipFill>
            <a:blip r:embed="rId3"/>
            <a:stretch>
              <a:fillRect r="-211"/>
            </a:stretch>
          </a:blipFill>
        </p:spPr>
        <p:txBody>
          <a:bodyPr/>
          <a:lstStyle/>
          <a:p>
            <a:endParaRPr lang="en-US"/>
          </a:p>
        </p:txBody>
      </p:sp>
      <p:sp>
        <p:nvSpPr>
          <p:cNvPr id="7" name="TextBox 7"/>
          <p:cNvSpPr txBox="1"/>
          <p:nvPr/>
        </p:nvSpPr>
        <p:spPr>
          <a:xfrm>
            <a:off x="679352" y="6219989"/>
            <a:ext cx="10632151" cy="596646"/>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TOPIC 8: Mindfulness and Well-Being for Students</a:t>
            </a:r>
          </a:p>
        </p:txBody>
      </p:sp>
      <p:sp>
        <p:nvSpPr>
          <p:cNvPr id="8" name="TextBox 8"/>
          <p:cNvSpPr txBox="1"/>
          <p:nvPr/>
        </p:nvSpPr>
        <p:spPr>
          <a:xfrm>
            <a:off x="452774" y="3146408"/>
            <a:ext cx="11085076" cy="1074809"/>
          </a:xfrm>
          <a:prstGeom prst="rect">
            <a:avLst/>
          </a:prstGeom>
        </p:spPr>
        <p:txBody>
          <a:bodyPr lIns="0" tIns="0" rIns="0" bIns="0" rtlCol="0" anchor="t">
            <a:spAutoFit/>
          </a:bodyPr>
          <a:lstStyle/>
          <a:p>
            <a:pPr algn="l">
              <a:lnSpc>
                <a:spcPts val="7992"/>
              </a:lnSpc>
            </a:pPr>
            <a:r>
              <a:rPr lang="en-US" sz="7400">
                <a:solidFill>
                  <a:srgbClr val="050707"/>
                </a:solidFill>
                <a:latin typeface="Arimo"/>
                <a:ea typeface="Arimo"/>
                <a:cs typeface="Arimo"/>
                <a:sym typeface="Arimo"/>
              </a:rPr>
              <a:t>8.7 Empathy for Students</a:t>
            </a:r>
          </a:p>
        </p:txBody>
      </p:sp>
      <p:sp>
        <p:nvSpPr>
          <p:cNvPr id="9" name="TextBox 9"/>
          <p:cNvSpPr txBox="1"/>
          <p:nvPr/>
        </p:nvSpPr>
        <p:spPr>
          <a:xfrm>
            <a:off x="1028700" y="876300"/>
            <a:ext cx="8685000" cy="1001100"/>
          </a:xfrm>
          <a:prstGeom prst="rect">
            <a:avLst/>
          </a:prstGeom>
        </p:spPr>
        <p:txBody>
          <a:bodyPr lIns="0" tIns="0" rIns="0" bIns="0" rtlCol="0" anchor="t">
            <a:spAutoFit/>
          </a:bodyPr>
          <a:lstStyle/>
          <a:p>
            <a:pPr algn="l">
              <a:lnSpc>
                <a:spcPts val="4992"/>
              </a:lnSpc>
            </a:pPr>
            <a:r>
              <a:rPr lang="en-US" sz="3200">
                <a:solidFill>
                  <a:srgbClr val="050707"/>
                </a:solidFill>
                <a:latin typeface="Raleway"/>
                <a:ea typeface="Raleway"/>
                <a:cs typeface="Raleway"/>
                <a:sym typeface="Raleway"/>
              </a:rPr>
              <a:t>California Social and Emotional Learning </a:t>
            </a:r>
          </a:p>
          <a:p>
            <a:pPr algn="l">
              <a:lnSpc>
                <a:spcPts val="4992"/>
              </a:lnSpc>
            </a:pPr>
            <a:endParaRPr lang="en-US" sz="3200">
              <a:solidFill>
                <a:srgbClr val="050707"/>
              </a:solidFill>
              <a:latin typeface="Raleway"/>
              <a:ea typeface="Raleway"/>
              <a:cs typeface="Raleway"/>
              <a:sym typeface="Raleway"/>
            </a:endParaRPr>
          </a:p>
        </p:txBody>
      </p:sp>
      <p:pic>
        <p:nvPicPr>
          <p:cNvPr id="11" name="Picture 10" descr="A child making a heart with her hands&#10;&#10;Description automatically generated">
            <a:extLst>
              <a:ext uri="{FF2B5EF4-FFF2-40B4-BE49-F238E27FC236}">
                <a16:creationId xmlns:a16="http://schemas.microsoft.com/office/drawing/2014/main" id="{D8E83225-ECEF-86BA-0E4C-23041C5787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7850" y="1877400"/>
            <a:ext cx="6750150" cy="361690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964404"/>
            <a:ext cx="8309408" cy="2958910"/>
          </a:xfrm>
          <a:prstGeom prst="rect">
            <a:avLst/>
          </a:prstGeom>
        </p:spPr>
        <p:txBody>
          <a:bodyPr lIns="0" tIns="0" rIns="0" bIns="0" rtlCol="0" anchor="t">
            <a:spAutoFit/>
          </a:bodyPr>
          <a:lstStyle/>
          <a:p>
            <a:pPr algn="l">
              <a:lnSpc>
                <a:spcPts val="11616"/>
              </a:lnSpc>
            </a:pPr>
            <a:r>
              <a:rPr lang="en-US" sz="8800">
                <a:solidFill>
                  <a:srgbClr val="050707"/>
                </a:solidFill>
                <a:latin typeface="Raleway"/>
                <a:ea typeface="Raleway"/>
                <a:cs typeface="Raleway"/>
                <a:sym typeface="Raleway"/>
              </a:rPr>
              <a:t>Learning Objectives</a:t>
            </a:r>
          </a:p>
        </p:txBody>
      </p:sp>
      <p:sp>
        <p:nvSpPr>
          <p:cNvPr id="3" name="TextBox 3"/>
          <p:cNvSpPr txBox="1"/>
          <p:nvPr/>
        </p:nvSpPr>
        <p:spPr>
          <a:xfrm>
            <a:off x="1028700" y="4172227"/>
            <a:ext cx="8309408" cy="626905"/>
          </a:xfrm>
          <a:prstGeom prst="rect">
            <a:avLst/>
          </a:prstGeom>
        </p:spPr>
        <p:txBody>
          <a:bodyPr lIns="0" tIns="0" rIns="0" bIns="0" rtlCol="0" anchor="t">
            <a:spAutoFit/>
          </a:bodyPr>
          <a:lstStyle/>
          <a:p>
            <a:pPr algn="l">
              <a:lnSpc>
                <a:spcPts val="5038"/>
              </a:lnSpc>
            </a:pPr>
            <a:r>
              <a:rPr lang="en-US" sz="3500">
                <a:solidFill>
                  <a:srgbClr val="F25663"/>
                </a:solidFill>
                <a:latin typeface="Raleway"/>
                <a:ea typeface="Raleway"/>
                <a:cs typeface="Raleway"/>
                <a:sym typeface="Raleway"/>
              </a:rPr>
              <a:t>8.7 Empathy for Students</a:t>
            </a:r>
          </a:p>
        </p:txBody>
      </p:sp>
      <p:grpSp>
        <p:nvGrpSpPr>
          <p:cNvPr id="4" name="Group 4"/>
          <p:cNvGrpSpPr/>
          <p:nvPr/>
        </p:nvGrpSpPr>
        <p:grpSpPr>
          <a:xfrm>
            <a:off x="10312700" y="0"/>
            <a:ext cx="7975200" cy="10287000"/>
            <a:chOff x="0" y="0"/>
            <a:chExt cx="10633600" cy="13716000"/>
          </a:xfrm>
        </p:grpSpPr>
        <p:sp>
          <p:nvSpPr>
            <p:cNvPr id="5" name="Freeform 5"/>
            <p:cNvSpPr/>
            <p:nvPr/>
          </p:nvSpPr>
          <p:spPr>
            <a:xfrm>
              <a:off x="0" y="0"/>
              <a:ext cx="10633583" cy="13716000"/>
            </a:xfrm>
            <a:custGeom>
              <a:avLst/>
              <a:gdLst/>
              <a:ahLst/>
              <a:cxnLst/>
              <a:rect l="l" t="t" r="r" b="b"/>
              <a:pathLst>
                <a:path w="10633583" h="13716000">
                  <a:moveTo>
                    <a:pt x="0" y="0"/>
                  </a:moveTo>
                  <a:lnTo>
                    <a:pt x="10633583" y="0"/>
                  </a:lnTo>
                  <a:lnTo>
                    <a:pt x="10633583" y="13716000"/>
                  </a:lnTo>
                  <a:lnTo>
                    <a:pt x="0" y="13716000"/>
                  </a:lnTo>
                  <a:close/>
                </a:path>
              </a:pathLst>
            </a:custGeom>
            <a:solidFill>
              <a:srgbClr val="F47B8D"/>
            </a:solidFill>
          </p:spPr>
          <p:txBody>
            <a:bodyPr/>
            <a:lstStyle/>
            <a:p>
              <a:endParaRPr lang="en-US"/>
            </a:p>
          </p:txBody>
        </p:sp>
      </p:grpSp>
      <p:sp>
        <p:nvSpPr>
          <p:cNvPr id="6" name="Freeform 6"/>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1891412" y="638288"/>
            <a:ext cx="4817798" cy="4817798"/>
          </a:xfrm>
          <a:custGeom>
            <a:avLst/>
            <a:gdLst/>
            <a:ahLst/>
            <a:cxnLst/>
            <a:rect l="l" t="t" r="r" b="b"/>
            <a:pathLst>
              <a:path w="4817798" h="4817798">
                <a:moveTo>
                  <a:pt x="0" y="0"/>
                </a:moveTo>
                <a:lnTo>
                  <a:pt x="4817798" y="0"/>
                </a:lnTo>
                <a:lnTo>
                  <a:pt x="4817798" y="4817798"/>
                </a:lnTo>
                <a:lnTo>
                  <a:pt x="0" y="48177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1156300" y="5452925"/>
            <a:ext cx="6597200" cy="3703775"/>
          </a:xfrm>
          <a:prstGeom prst="rect">
            <a:avLst/>
          </a:prstGeom>
        </p:spPr>
        <p:txBody>
          <a:bodyPr lIns="0" tIns="0" rIns="0" bIns="0" rtlCol="0" anchor="t">
            <a:spAutoFit/>
          </a:bodyPr>
          <a:lstStyle/>
          <a:p>
            <a:pPr algn="ctr">
              <a:lnSpc>
                <a:spcPts val="5470"/>
              </a:lnSpc>
            </a:pPr>
            <a:r>
              <a:rPr lang="en-US" sz="3800" b="1">
                <a:solidFill>
                  <a:srgbClr val="FFFFFF"/>
                </a:solidFill>
                <a:latin typeface="Raleway Bold"/>
                <a:ea typeface="Raleway Bold"/>
                <a:cs typeface="Raleway Bold"/>
                <a:sym typeface="Raleway Bold"/>
              </a:rPr>
              <a:t>Link Objectives to Developmental Indicators in</a:t>
            </a:r>
          </a:p>
          <a:p>
            <a:pPr algn="ctr">
              <a:lnSpc>
                <a:spcPts val="5470"/>
              </a:lnSpc>
            </a:pPr>
            <a:r>
              <a:rPr lang="en-US" sz="3800" b="1" u="sng">
                <a:solidFill>
                  <a:srgbClr val="FFFFFF"/>
                </a:solidFill>
                <a:latin typeface="Raleway Bold"/>
                <a:ea typeface="Raleway Bold"/>
                <a:cs typeface="Raleway Bold"/>
                <a:sym typeface="Raleway Bold"/>
                <a:hlinkClick r:id="rId5" tooltip="https://www.cde.ca.gov/ci/se/tselcompetencies.asp"/>
              </a:rPr>
              <a:t>California Transformative SEL Competencies</a:t>
            </a:r>
            <a:r>
              <a:rPr lang="en-US" sz="3800" b="1">
                <a:solidFill>
                  <a:srgbClr val="FFFFFF"/>
                </a:solidFill>
                <a:latin typeface="Raleway Bold"/>
                <a:ea typeface="Raleway Bold"/>
                <a:cs typeface="Raleway Bold"/>
                <a:sym typeface="Raleway Bold"/>
              </a:rPr>
              <a:t> </a:t>
            </a:r>
          </a:p>
        </p:txBody>
      </p:sp>
      <p:sp>
        <p:nvSpPr>
          <p:cNvPr id="9" name="TextBox 9"/>
          <p:cNvSpPr txBox="1"/>
          <p:nvPr/>
        </p:nvSpPr>
        <p:spPr>
          <a:xfrm>
            <a:off x="1001092" y="5113641"/>
            <a:ext cx="8142908" cy="4652039"/>
          </a:xfrm>
          <a:prstGeom prst="rect">
            <a:avLst/>
          </a:prstGeom>
        </p:spPr>
        <p:txBody>
          <a:bodyPr lIns="0" tIns="0" rIns="0" bIns="0" rtlCol="0" anchor="t">
            <a:spAutoFit/>
          </a:bodyPr>
          <a:lstStyle/>
          <a:p>
            <a:pPr marL="518497" lvl="1" indent="-259248" algn="l">
              <a:lnSpc>
                <a:spcPts val="3746"/>
              </a:lnSpc>
              <a:buFont typeface="Arial"/>
              <a:buChar char="•"/>
            </a:pPr>
            <a:r>
              <a:rPr lang="en-US" sz="2401">
                <a:solidFill>
                  <a:srgbClr val="000000"/>
                </a:solidFill>
                <a:latin typeface="Raleway"/>
                <a:ea typeface="Raleway"/>
                <a:cs typeface="Raleway"/>
                <a:sym typeface="Raleway"/>
              </a:rPr>
              <a:t>Understand the definition and components of empathy and how it differs from sympathy and compassion</a:t>
            </a:r>
          </a:p>
          <a:p>
            <a:pPr marL="518497" lvl="1" indent="-259248" algn="l">
              <a:lnSpc>
                <a:spcPts val="3746"/>
              </a:lnSpc>
              <a:buFont typeface="Arial"/>
              <a:buChar char="•"/>
            </a:pPr>
            <a:r>
              <a:rPr lang="en-US" sz="2401">
                <a:solidFill>
                  <a:srgbClr val="000000"/>
                </a:solidFill>
                <a:latin typeface="Raleway"/>
                <a:ea typeface="Raleway"/>
                <a:cs typeface="Raleway"/>
                <a:sym typeface="Raleway"/>
              </a:rPr>
              <a:t>Explore the development of empathy in young people and the factors that contribute to it</a:t>
            </a:r>
          </a:p>
          <a:p>
            <a:pPr marL="518497" lvl="1" indent="-259248" algn="l">
              <a:lnSpc>
                <a:spcPts val="3746"/>
              </a:lnSpc>
              <a:buFont typeface="Arial"/>
              <a:buChar char="•"/>
            </a:pPr>
            <a:r>
              <a:rPr lang="en-US" sz="2401">
                <a:solidFill>
                  <a:srgbClr val="000000"/>
                </a:solidFill>
                <a:latin typeface="Raleway"/>
                <a:ea typeface="Raleway"/>
                <a:cs typeface="Raleway"/>
                <a:sym typeface="Raleway"/>
              </a:rPr>
              <a:t>Recognize the impact of empathy on student learning, well-being, and academic performance</a:t>
            </a:r>
          </a:p>
          <a:p>
            <a:pPr marL="518497" lvl="1" indent="-259248" algn="l">
              <a:lnSpc>
                <a:spcPts val="3746"/>
              </a:lnSpc>
              <a:buFont typeface="Arial"/>
              <a:buChar char="•"/>
            </a:pPr>
            <a:r>
              <a:rPr lang="en-US" sz="2401">
                <a:solidFill>
                  <a:srgbClr val="000000"/>
                </a:solidFill>
                <a:latin typeface="Raleway"/>
                <a:ea typeface="Raleway"/>
                <a:cs typeface="Raleway"/>
                <a:sym typeface="Raleway"/>
              </a:rPr>
              <a:t>Explore practical strategies and techniques for cultivating empathy in the classroom</a:t>
            </a:r>
          </a:p>
          <a:p>
            <a:pPr algn="l">
              <a:lnSpc>
                <a:spcPts val="3746"/>
              </a:lnSpc>
            </a:pPr>
            <a:endParaRPr lang="en-US" sz="2401">
              <a:solidFill>
                <a:srgbClr val="000000"/>
              </a:solidFill>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54380" y="-35938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300792" y="2709105"/>
            <a:ext cx="10304359" cy="5707030"/>
          </a:xfrm>
          <a:custGeom>
            <a:avLst/>
            <a:gdLst/>
            <a:ahLst/>
            <a:cxnLst/>
            <a:rect l="l" t="t" r="r" b="b"/>
            <a:pathLst>
              <a:path w="10304359" h="5707030">
                <a:moveTo>
                  <a:pt x="0" y="0"/>
                </a:moveTo>
                <a:lnTo>
                  <a:pt x="10304359" y="0"/>
                </a:lnTo>
                <a:lnTo>
                  <a:pt x="10304359" y="5707030"/>
                </a:lnTo>
                <a:lnTo>
                  <a:pt x="0" y="5707030"/>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181385" y="3760346"/>
            <a:ext cx="7495876" cy="1298112"/>
          </a:xfrm>
          <a:prstGeom prst="rect">
            <a:avLst/>
          </a:prstGeom>
        </p:spPr>
        <p:txBody>
          <a:bodyPr lIns="0" tIns="0" rIns="0" bIns="0" rtlCol="0" anchor="t">
            <a:spAutoFit/>
          </a:bodyPr>
          <a:lstStyle/>
          <a:p>
            <a:pPr algn="l">
              <a:lnSpc>
                <a:spcPts val="11232"/>
              </a:lnSpc>
            </a:pPr>
            <a:r>
              <a:rPr lang="en-US" sz="7200" b="1" u="sng" dirty="0">
                <a:solidFill>
                  <a:srgbClr val="F25663"/>
                </a:solidFill>
                <a:latin typeface="Raleway Bold"/>
                <a:ea typeface="Raleway Bold"/>
                <a:cs typeface="Raleway Bold"/>
                <a:sym typeface="Raleway Bold"/>
                <a:hlinkClick r:id="rId6" tooltip="https://youtu.be/OdL0EIv8HOU"/>
              </a:rPr>
              <a:t>Video</a:t>
            </a:r>
            <a:endParaRPr lang="en-US" sz="7200" b="1" u="sng" dirty="0">
              <a:solidFill>
                <a:srgbClr val="F25663"/>
              </a:solidFill>
              <a:latin typeface="Raleway Bold"/>
              <a:ea typeface="Raleway Bold"/>
              <a:cs typeface="Raleway Bold"/>
              <a:sym typeface="Raleway Bold"/>
              <a:hlinkClick r:id="rId7" tooltip="https://youtu.be/OdL0EIv8HOU"/>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189215" y="702751"/>
            <a:ext cx="14357025" cy="1254248"/>
          </a:xfrm>
          <a:prstGeom prst="rect">
            <a:avLst/>
          </a:prstGeom>
        </p:spPr>
        <p:txBody>
          <a:bodyPr lIns="0" tIns="0" rIns="0" bIns="0" rtlCol="0" anchor="t">
            <a:spAutoFit/>
          </a:bodyPr>
          <a:lstStyle/>
          <a:p>
            <a:pPr algn="l">
              <a:lnSpc>
                <a:spcPts val="10164"/>
              </a:lnSpc>
            </a:pPr>
            <a:r>
              <a:rPr lang="en-US" sz="7700">
                <a:solidFill>
                  <a:srgbClr val="F25663"/>
                </a:solidFill>
                <a:latin typeface="Raleway"/>
                <a:ea typeface="Raleway"/>
                <a:cs typeface="Raleway"/>
                <a:sym typeface="Raleway"/>
              </a:rPr>
              <a:t>Small group discussion </a:t>
            </a:r>
          </a:p>
        </p:txBody>
      </p:sp>
      <p:sp>
        <p:nvSpPr>
          <p:cNvPr id="6" name="TextBox 6"/>
          <p:cNvSpPr txBox="1"/>
          <p:nvPr/>
        </p:nvSpPr>
        <p:spPr>
          <a:xfrm>
            <a:off x="2189215" y="2603373"/>
            <a:ext cx="14357025" cy="6654927"/>
          </a:xfrm>
          <a:prstGeom prst="rect">
            <a:avLst/>
          </a:prstGeom>
        </p:spPr>
        <p:txBody>
          <a:bodyPr lIns="0" tIns="0" rIns="0" bIns="0" rtlCol="0" anchor="t">
            <a:spAutoFit/>
          </a:bodyPr>
          <a:lstStyle/>
          <a:p>
            <a:pPr marL="734059" lvl="1" indent="-367030" algn="l">
              <a:lnSpc>
                <a:spcPts val="5303"/>
              </a:lnSpc>
              <a:buFont typeface="Arial"/>
              <a:buChar char="•"/>
            </a:pPr>
            <a:r>
              <a:rPr lang="en-US" sz="3399" b="1">
                <a:solidFill>
                  <a:srgbClr val="000000"/>
                </a:solidFill>
                <a:latin typeface="Raleway Bold"/>
                <a:ea typeface="Raleway Bold"/>
                <a:cs typeface="Raleway Bold"/>
                <a:sym typeface="Raleway Bold"/>
              </a:rPr>
              <a:t>Which “barriers” to empathy have you seen most often in your classroom? Have you noticed these things getting in the way of students acting more prosocially towards each other?</a:t>
            </a:r>
          </a:p>
          <a:p>
            <a:pPr algn="l">
              <a:lnSpc>
                <a:spcPts val="5303"/>
              </a:lnSpc>
            </a:pPr>
            <a:endParaRPr lang="en-US" sz="3399" b="1">
              <a:solidFill>
                <a:srgbClr val="000000"/>
              </a:solidFill>
              <a:latin typeface="Raleway Bold"/>
              <a:ea typeface="Raleway Bold"/>
              <a:cs typeface="Raleway Bold"/>
              <a:sym typeface="Raleway Bold"/>
            </a:endParaRPr>
          </a:p>
          <a:p>
            <a:pPr marL="1468119" lvl="2" indent="-489373" algn="l">
              <a:lnSpc>
                <a:spcPts val="5303"/>
              </a:lnSpc>
              <a:buFont typeface="Arial"/>
              <a:buChar char="⚬"/>
            </a:pPr>
            <a:r>
              <a:rPr lang="en-US" sz="3399">
                <a:solidFill>
                  <a:srgbClr val="000000"/>
                </a:solidFill>
                <a:latin typeface="Raleway"/>
                <a:ea typeface="Raleway"/>
                <a:cs typeface="Raleway"/>
                <a:sym typeface="Raleway"/>
              </a:rPr>
              <a:t>Empathic Distress</a:t>
            </a:r>
          </a:p>
          <a:p>
            <a:pPr marL="1468119" lvl="2" indent="-489373" algn="l">
              <a:lnSpc>
                <a:spcPts val="5303"/>
              </a:lnSpc>
              <a:buFont typeface="Arial"/>
              <a:buChar char="⚬"/>
            </a:pPr>
            <a:r>
              <a:rPr lang="en-US" sz="3399">
                <a:solidFill>
                  <a:srgbClr val="000000"/>
                </a:solidFill>
                <a:latin typeface="Raleway"/>
                <a:ea typeface="Raleway"/>
                <a:cs typeface="Raleway"/>
                <a:sym typeface="Raleway"/>
              </a:rPr>
              <a:t>Biases</a:t>
            </a:r>
          </a:p>
          <a:p>
            <a:pPr marL="1468119" lvl="2" indent="-489373" algn="l">
              <a:lnSpc>
                <a:spcPts val="5303"/>
              </a:lnSpc>
              <a:buFont typeface="Arial"/>
              <a:buChar char="⚬"/>
            </a:pPr>
            <a:r>
              <a:rPr lang="en-US" sz="3399">
                <a:solidFill>
                  <a:srgbClr val="000000"/>
                </a:solidFill>
                <a:latin typeface="Raleway"/>
                <a:ea typeface="Raleway"/>
                <a:cs typeface="Raleway"/>
                <a:sym typeface="Raleway"/>
              </a:rPr>
              <a:t>Inaccurate perspective-taking</a:t>
            </a:r>
          </a:p>
          <a:p>
            <a:pPr marL="1468119" lvl="2" indent="-489373" algn="l">
              <a:lnSpc>
                <a:spcPts val="5303"/>
              </a:lnSpc>
              <a:buFont typeface="Arial"/>
              <a:buChar char="⚬"/>
            </a:pPr>
            <a:r>
              <a:rPr lang="en-US" sz="3399">
                <a:solidFill>
                  <a:srgbClr val="000000"/>
                </a:solidFill>
                <a:latin typeface="Raleway"/>
                <a:ea typeface="Raleway"/>
                <a:cs typeface="Raleway"/>
                <a:sym typeface="Raleway"/>
              </a:rPr>
              <a:t>Losing power in big groups</a:t>
            </a:r>
          </a:p>
          <a:p>
            <a:pPr marL="1468119" lvl="2" indent="-489373" algn="l">
              <a:lnSpc>
                <a:spcPts val="5303"/>
              </a:lnSpc>
              <a:buFont typeface="Arial"/>
              <a:buChar char="⚬"/>
            </a:pPr>
            <a:r>
              <a:rPr lang="en-US" sz="3399">
                <a:solidFill>
                  <a:srgbClr val="000000"/>
                </a:solidFill>
                <a:latin typeface="Raleway"/>
                <a:ea typeface="Raleway"/>
                <a:cs typeface="Raleway"/>
                <a:sym typeface="Raleway"/>
              </a:rPr>
              <a:t>Stress</a:t>
            </a:r>
          </a:p>
          <a:p>
            <a:pPr marL="1468119" lvl="2" indent="-489373" algn="l">
              <a:lnSpc>
                <a:spcPts val="5303"/>
              </a:lnSpc>
              <a:buFont typeface="Arial"/>
              <a:buChar char="⚬"/>
            </a:pPr>
            <a:r>
              <a:rPr lang="en-US" sz="3399">
                <a:solidFill>
                  <a:srgbClr val="000000"/>
                </a:solidFill>
                <a:latin typeface="Raleway"/>
                <a:ea typeface="Raleway"/>
                <a:cs typeface="Raleway"/>
                <a:sym typeface="Raleway"/>
              </a:rPr>
              <a:t>Something else?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TextBox 5"/>
          <p:cNvSpPr txBox="1"/>
          <p:nvPr/>
        </p:nvSpPr>
        <p:spPr>
          <a:xfrm>
            <a:off x="2189215" y="702751"/>
            <a:ext cx="14357025" cy="1254248"/>
          </a:xfrm>
          <a:prstGeom prst="rect">
            <a:avLst/>
          </a:prstGeom>
        </p:spPr>
        <p:txBody>
          <a:bodyPr lIns="0" tIns="0" rIns="0" bIns="0" rtlCol="0" anchor="t">
            <a:spAutoFit/>
          </a:bodyPr>
          <a:lstStyle/>
          <a:p>
            <a:pPr algn="l">
              <a:lnSpc>
                <a:spcPts val="10164"/>
              </a:lnSpc>
            </a:pPr>
            <a:r>
              <a:rPr lang="en-US" sz="7700">
                <a:solidFill>
                  <a:srgbClr val="F25663"/>
                </a:solidFill>
                <a:latin typeface="Raleway"/>
                <a:ea typeface="Raleway"/>
                <a:cs typeface="Raleway"/>
                <a:sym typeface="Raleway"/>
              </a:rPr>
              <a:t>Small group discussion </a:t>
            </a:r>
          </a:p>
        </p:txBody>
      </p:sp>
      <p:sp>
        <p:nvSpPr>
          <p:cNvPr id="6" name="TextBox 6"/>
          <p:cNvSpPr txBox="1"/>
          <p:nvPr/>
        </p:nvSpPr>
        <p:spPr>
          <a:xfrm>
            <a:off x="2189215" y="2988836"/>
            <a:ext cx="14357025" cy="3041143"/>
          </a:xfrm>
          <a:prstGeom prst="rect">
            <a:avLst/>
          </a:prstGeom>
        </p:spPr>
        <p:txBody>
          <a:bodyPr lIns="0" tIns="0" rIns="0" bIns="0" rtlCol="0" anchor="t">
            <a:spAutoFit/>
          </a:bodyPr>
          <a:lstStyle/>
          <a:p>
            <a:pPr marL="842007" lvl="1" indent="-421003" algn="l">
              <a:lnSpc>
                <a:spcPts val="6083"/>
              </a:lnSpc>
              <a:buFont typeface="Arial"/>
              <a:buChar char="•"/>
            </a:pPr>
            <a:r>
              <a:rPr lang="en-US" sz="3899" b="1">
                <a:solidFill>
                  <a:srgbClr val="000000"/>
                </a:solidFill>
                <a:latin typeface="Raleway Bold"/>
                <a:ea typeface="Raleway Bold"/>
                <a:cs typeface="Raleway Bold"/>
                <a:sym typeface="Raleway Bold"/>
              </a:rPr>
              <a:t>Can you brainstorm, in your small groups, some ways you could scaffold or remove these barriers in your classroom? </a:t>
            </a:r>
            <a:r>
              <a:rPr lang="en-US" sz="3899">
                <a:solidFill>
                  <a:srgbClr val="000000"/>
                </a:solidFill>
                <a:latin typeface="Raleway"/>
                <a:ea typeface="Raleway"/>
                <a:cs typeface="Raleway"/>
                <a:sym typeface="Raleway"/>
              </a:rPr>
              <a:t>(Hint - also think about the things that promote empathy)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8888896"/>
            <a:ext cx="16230600" cy="33600"/>
            <a:chOff x="0" y="0"/>
            <a:chExt cx="21640800" cy="44800"/>
          </a:xfrm>
        </p:grpSpPr>
        <p:sp>
          <p:nvSpPr>
            <p:cNvPr id="3" name="Freeform 3"/>
            <p:cNvSpPr/>
            <p:nvPr/>
          </p:nvSpPr>
          <p:spPr>
            <a:xfrm>
              <a:off x="0" y="0"/>
              <a:ext cx="21640800" cy="44831"/>
            </a:xfrm>
            <a:custGeom>
              <a:avLst/>
              <a:gdLst/>
              <a:ahLst/>
              <a:cxnLst/>
              <a:rect l="l" t="t" r="r" b="b"/>
              <a:pathLst>
                <a:path w="21640800" h="44831">
                  <a:moveTo>
                    <a:pt x="0" y="0"/>
                  </a:moveTo>
                  <a:lnTo>
                    <a:pt x="21640800" y="0"/>
                  </a:lnTo>
                  <a:lnTo>
                    <a:pt x="21640800" y="44831"/>
                  </a:lnTo>
                  <a:lnTo>
                    <a:pt x="0" y="44831"/>
                  </a:lnTo>
                  <a:close/>
                </a:path>
              </a:pathLst>
            </a:custGeom>
            <a:solidFill>
              <a:srgbClr val="9C182C"/>
            </a:solidFill>
          </p:spPr>
          <p:txBody>
            <a:bodyPr/>
            <a:lstStyle/>
            <a:p>
              <a:endParaRPr lang="en-US"/>
            </a:p>
          </p:txBody>
        </p:sp>
      </p:grpSp>
      <p:grpSp>
        <p:nvGrpSpPr>
          <p:cNvPr id="4" name="Group 4"/>
          <p:cNvGrpSpPr/>
          <p:nvPr/>
        </p:nvGrpSpPr>
        <p:grpSpPr>
          <a:xfrm>
            <a:off x="1028700" y="-377530"/>
            <a:ext cx="7213200" cy="11844000"/>
            <a:chOff x="0" y="0"/>
            <a:chExt cx="9617600" cy="15792000"/>
          </a:xfrm>
        </p:grpSpPr>
        <p:sp>
          <p:nvSpPr>
            <p:cNvPr id="5" name="Freeform 5"/>
            <p:cNvSpPr/>
            <p:nvPr/>
          </p:nvSpPr>
          <p:spPr>
            <a:xfrm>
              <a:off x="0" y="0"/>
              <a:ext cx="9617583" cy="15791942"/>
            </a:xfrm>
            <a:custGeom>
              <a:avLst/>
              <a:gdLst/>
              <a:ahLst/>
              <a:cxnLst/>
              <a:rect l="l" t="t" r="r" b="b"/>
              <a:pathLst>
                <a:path w="9617583" h="15791942">
                  <a:moveTo>
                    <a:pt x="0" y="0"/>
                  </a:moveTo>
                  <a:lnTo>
                    <a:pt x="9617583" y="0"/>
                  </a:lnTo>
                  <a:lnTo>
                    <a:pt x="9617583" y="15791942"/>
                  </a:lnTo>
                  <a:lnTo>
                    <a:pt x="0" y="15791942"/>
                  </a:lnTo>
                  <a:close/>
                </a:path>
              </a:pathLst>
            </a:custGeom>
            <a:solidFill>
              <a:srgbClr val="F47B8D"/>
            </a:solidFill>
          </p:spPr>
          <p:txBody>
            <a:bodyPr/>
            <a:lstStyle/>
            <a:p>
              <a:endParaRPr lang="en-US"/>
            </a:p>
          </p:txBody>
        </p:sp>
      </p:grpSp>
      <p:sp>
        <p:nvSpPr>
          <p:cNvPr id="6" name="Freeform 6"/>
          <p:cNvSpPr/>
          <p:nvPr/>
        </p:nvSpPr>
        <p:spPr>
          <a:xfrm>
            <a:off x="17259300" y="35131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7" name="Freeform 7"/>
          <p:cNvSpPr/>
          <p:nvPr/>
        </p:nvSpPr>
        <p:spPr>
          <a:xfrm>
            <a:off x="1278436" y="505434"/>
            <a:ext cx="1631232" cy="1631232"/>
          </a:xfrm>
          <a:custGeom>
            <a:avLst/>
            <a:gdLst/>
            <a:ahLst/>
            <a:cxnLst/>
            <a:rect l="l" t="t" r="r" b="b"/>
            <a:pathLst>
              <a:path w="1631232" h="1631232">
                <a:moveTo>
                  <a:pt x="0" y="0"/>
                </a:moveTo>
                <a:lnTo>
                  <a:pt x="1631232" y="0"/>
                </a:lnTo>
                <a:lnTo>
                  <a:pt x="1631232" y="1631232"/>
                </a:lnTo>
                <a:lnTo>
                  <a:pt x="0" y="1631232"/>
                </a:lnTo>
                <a:lnTo>
                  <a:pt x="0" y="0"/>
                </a:lnTo>
                <a:close/>
              </a:path>
            </a:pathLst>
          </a:custGeom>
          <a:blipFill>
            <a:blip r:embed="rId4"/>
            <a:stretch>
              <a:fillRect/>
            </a:stretch>
          </a:blipFill>
        </p:spPr>
        <p:txBody>
          <a:bodyPr/>
          <a:lstStyle/>
          <a:p>
            <a:endParaRPr lang="en-US"/>
          </a:p>
        </p:txBody>
      </p:sp>
      <p:sp>
        <p:nvSpPr>
          <p:cNvPr id="8" name="Freeform 8"/>
          <p:cNvSpPr/>
          <p:nvPr/>
        </p:nvSpPr>
        <p:spPr>
          <a:xfrm>
            <a:off x="326949" y="2883141"/>
            <a:ext cx="8817051" cy="4913318"/>
          </a:xfrm>
          <a:custGeom>
            <a:avLst/>
            <a:gdLst/>
            <a:ahLst/>
            <a:cxnLst/>
            <a:rect l="l" t="t" r="r" b="b"/>
            <a:pathLst>
              <a:path w="8817051" h="4913318">
                <a:moveTo>
                  <a:pt x="0" y="0"/>
                </a:moveTo>
                <a:lnTo>
                  <a:pt x="8817051" y="0"/>
                </a:lnTo>
                <a:lnTo>
                  <a:pt x="8817051" y="4913318"/>
                </a:lnTo>
                <a:lnTo>
                  <a:pt x="0" y="4913318"/>
                </a:lnTo>
                <a:lnTo>
                  <a:pt x="0" y="0"/>
                </a:lnTo>
                <a:close/>
              </a:path>
            </a:pathLst>
          </a:custGeom>
          <a:blipFill>
            <a:blip r:embed="rId5"/>
            <a:stretch>
              <a:fillRect/>
            </a:stretch>
          </a:blipFill>
          <a:ln w="38100" cap="sq">
            <a:solidFill>
              <a:srgbClr val="000000"/>
            </a:solidFill>
            <a:prstDash val="solid"/>
            <a:miter/>
          </a:ln>
        </p:spPr>
        <p:txBody>
          <a:bodyPr/>
          <a:lstStyle/>
          <a:p>
            <a:endParaRPr lang="en-US"/>
          </a:p>
        </p:txBody>
      </p:sp>
      <p:sp>
        <p:nvSpPr>
          <p:cNvPr id="9" name="TextBox 9"/>
          <p:cNvSpPr txBox="1"/>
          <p:nvPr/>
        </p:nvSpPr>
        <p:spPr>
          <a:xfrm>
            <a:off x="12005538" y="4187729"/>
            <a:ext cx="7495876" cy="1298112"/>
          </a:xfrm>
          <a:prstGeom prst="rect">
            <a:avLst/>
          </a:prstGeom>
        </p:spPr>
        <p:txBody>
          <a:bodyPr lIns="0" tIns="0" rIns="0" bIns="0" rtlCol="0" anchor="t">
            <a:spAutoFit/>
          </a:bodyPr>
          <a:lstStyle/>
          <a:p>
            <a:pPr algn="l">
              <a:lnSpc>
                <a:spcPts val="11232"/>
              </a:lnSpc>
            </a:pPr>
            <a:r>
              <a:rPr lang="en-US" sz="7200" b="1" u="sng" dirty="0">
                <a:solidFill>
                  <a:srgbClr val="F25663"/>
                </a:solidFill>
                <a:latin typeface="Raleway Bold"/>
                <a:ea typeface="Raleway Bold"/>
                <a:cs typeface="Raleway Bold"/>
                <a:sym typeface="Raleway Bold"/>
                <a:hlinkClick r:id="rId6" tooltip="https://www.youtube.com/watch?v=BIhehgRPPs8"/>
              </a:rPr>
              <a:t>Video</a:t>
            </a:r>
            <a:endParaRPr lang="en-US" sz="7200" b="1" u="sng" dirty="0">
              <a:solidFill>
                <a:srgbClr val="F25663"/>
              </a:solidFill>
              <a:latin typeface="Raleway Bold"/>
              <a:ea typeface="Raleway Bold"/>
              <a:cs typeface="Raleway Bold"/>
              <a:sym typeface="Raleway Bold"/>
              <a:hlinkClick r:id="rId7" tooltip="https://www.youtube.com/watch?v=BIhehgRPPs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522792" y="-198216"/>
            <a:ext cx="2031000" cy="10691400"/>
            <a:chOff x="0" y="0"/>
            <a:chExt cx="2708000" cy="14255200"/>
          </a:xfrm>
        </p:grpSpPr>
        <p:sp>
          <p:nvSpPr>
            <p:cNvPr id="3" name="Freeform 3"/>
            <p:cNvSpPr/>
            <p:nvPr/>
          </p:nvSpPr>
          <p:spPr>
            <a:xfrm>
              <a:off x="0" y="0"/>
              <a:ext cx="2708021" cy="14255242"/>
            </a:xfrm>
            <a:custGeom>
              <a:avLst/>
              <a:gdLst/>
              <a:ahLst/>
              <a:cxnLst/>
              <a:rect l="l" t="t" r="r" b="b"/>
              <a:pathLst>
                <a:path w="2708021" h="14255242">
                  <a:moveTo>
                    <a:pt x="0" y="0"/>
                  </a:moveTo>
                  <a:lnTo>
                    <a:pt x="2708021" y="0"/>
                  </a:lnTo>
                  <a:lnTo>
                    <a:pt x="2708021" y="14255242"/>
                  </a:lnTo>
                  <a:lnTo>
                    <a:pt x="0" y="14255242"/>
                  </a:lnTo>
                  <a:close/>
                </a:path>
              </a:pathLst>
            </a:custGeom>
            <a:solidFill>
              <a:srgbClr val="F47B8D"/>
            </a:solidFill>
          </p:spPr>
          <p:txBody>
            <a:bodyPr/>
            <a:lstStyle/>
            <a:p>
              <a:endParaRPr lang="en-US"/>
            </a:p>
          </p:txBody>
        </p:sp>
      </p:grpSp>
      <p:sp>
        <p:nvSpPr>
          <p:cNvPr id="4" name="Freeform 4"/>
          <p:cNvSpPr/>
          <p:nvPr/>
        </p:nvSpPr>
        <p:spPr>
          <a:xfrm>
            <a:off x="17259300" y="9258300"/>
            <a:ext cx="508042" cy="508042"/>
          </a:xfrm>
          <a:custGeom>
            <a:avLst/>
            <a:gdLst/>
            <a:ahLst/>
            <a:cxnLst/>
            <a:rect l="l" t="t" r="r" b="b"/>
            <a:pathLst>
              <a:path w="508042" h="508042">
                <a:moveTo>
                  <a:pt x="0" y="0"/>
                </a:moveTo>
                <a:lnTo>
                  <a:pt x="508042" y="0"/>
                </a:lnTo>
                <a:lnTo>
                  <a:pt x="508042" y="508042"/>
                </a:lnTo>
                <a:lnTo>
                  <a:pt x="0" y="508042"/>
                </a:lnTo>
                <a:lnTo>
                  <a:pt x="0" y="0"/>
                </a:lnTo>
                <a:close/>
              </a:path>
            </a:pathLst>
          </a:custGeom>
          <a:blipFill>
            <a:blip r:embed="rId3"/>
            <a:stretch>
              <a:fillRect/>
            </a:stretch>
          </a:blipFill>
        </p:spPr>
        <p:txBody>
          <a:bodyPr/>
          <a:lstStyle/>
          <a:p>
            <a:endParaRPr lang="en-US"/>
          </a:p>
        </p:txBody>
      </p:sp>
      <p:sp>
        <p:nvSpPr>
          <p:cNvPr id="5" name="Freeform 5"/>
          <p:cNvSpPr/>
          <p:nvPr/>
        </p:nvSpPr>
        <p:spPr>
          <a:xfrm>
            <a:off x="11786785" y="6918608"/>
            <a:ext cx="3389144" cy="3075648"/>
          </a:xfrm>
          <a:custGeom>
            <a:avLst/>
            <a:gdLst/>
            <a:ahLst/>
            <a:cxnLst/>
            <a:rect l="l" t="t" r="r" b="b"/>
            <a:pathLst>
              <a:path w="3389144" h="3075648">
                <a:moveTo>
                  <a:pt x="0" y="0"/>
                </a:moveTo>
                <a:lnTo>
                  <a:pt x="3389144" y="0"/>
                </a:lnTo>
                <a:lnTo>
                  <a:pt x="3389144" y="3075649"/>
                </a:lnTo>
                <a:lnTo>
                  <a:pt x="0" y="3075649"/>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2016395" y="519687"/>
            <a:ext cx="15308079" cy="941827"/>
          </a:xfrm>
          <a:prstGeom prst="rect">
            <a:avLst/>
          </a:prstGeom>
        </p:spPr>
        <p:txBody>
          <a:bodyPr lIns="0" tIns="0" rIns="0" bIns="0" rtlCol="0" anchor="t">
            <a:spAutoFit/>
          </a:bodyPr>
          <a:lstStyle/>
          <a:p>
            <a:pPr algn="l">
              <a:lnSpc>
                <a:spcPts val="7524"/>
              </a:lnSpc>
            </a:pPr>
            <a:r>
              <a:rPr lang="en-US" sz="5700">
                <a:solidFill>
                  <a:srgbClr val="F25663"/>
                </a:solidFill>
                <a:latin typeface="Raleway"/>
                <a:ea typeface="Raleway"/>
                <a:cs typeface="Raleway"/>
                <a:sym typeface="Raleway"/>
              </a:rPr>
              <a:t>Individual Reflection &amp; Small Group Sharing</a:t>
            </a:r>
          </a:p>
        </p:txBody>
      </p:sp>
      <p:sp>
        <p:nvSpPr>
          <p:cNvPr id="7" name="TextBox 7"/>
          <p:cNvSpPr txBox="1"/>
          <p:nvPr/>
        </p:nvSpPr>
        <p:spPr>
          <a:xfrm>
            <a:off x="2016395" y="2428748"/>
            <a:ext cx="14938733" cy="4813174"/>
          </a:xfrm>
          <a:prstGeom prst="rect">
            <a:avLst/>
          </a:prstGeom>
        </p:spPr>
        <p:txBody>
          <a:bodyPr lIns="0" tIns="0" rIns="0" bIns="0" rtlCol="0" anchor="t">
            <a:spAutoFit/>
          </a:bodyPr>
          <a:lstStyle/>
          <a:p>
            <a:pPr marL="885186" lvl="1" indent="-442593" algn="l">
              <a:lnSpc>
                <a:spcPts val="6395"/>
              </a:lnSpc>
              <a:buFont typeface="Arial"/>
              <a:buChar char="•"/>
            </a:pPr>
            <a:r>
              <a:rPr lang="en-US" sz="4099">
                <a:solidFill>
                  <a:srgbClr val="000000"/>
                </a:solidFill>
                <a:latin typeface="Raleway"/>
                <a:ea typeface="Raleway"/>
                <a:cs typeface="Raleway"/>
                <a:sym typeface="Raleway"/>
              </a:rPr>
              <a:t>Can you think back to a time in your own childhood when a classmate or teacher showed empathy towards you? How did it impact your experience at school?</a:t>
            </a:r>
          </a:p>
          <a:p>
            <a:pPr algn="l">
              <a:lnSpc>
                <a:spcPts val="6395"/>
              </a:lnSpc>
            </a:pPr>
            <a:endParaRPr lang="en-US" sz="4099">
              <a:solidFill>
                <a:srgbClr val="000000"/>
              </a:solidFill>
              <a:latin typeface="Raleway"/>
              <a:ea typeface="Raleway"/>
              <a:cs typeface="Raleway"/>
              <a:sym typeface="Raleway"/>
            </a:endParaRPr>
          </a:p>
          <a:p>
            <a:pPr marL="885186" lvl="1" indent="-442593" algn="l">
              <a:lnSpc>
                <a:spcPts val="6395"/>
              </a:lnSpc>
              <a:buFont typeface="Arial"/>
              <a:buChar char="•"/>
            </a:pPr>
            <a:r>
              <a:rPr lang="en-US" sz="4099">
                <a:solidFill>
                  <a:srgbClr val="000000"/>
                </a:solidFill>
                <a:latin typeface="Raleway"/>
                <a:ea typeface="Raleway"/>
                <a:cs typeface="Raleway"/>
                <a:sym typeface="Raleway"/>
              </a:rPr>
              <a:t>In your small groups, take some time to share these stories.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1552</Words>
  <Application>Microsoft Macintosh PowerPoint</Application>
  <PresentationFormat>Custom</PresentationFormat>
  <Paragraphs>167</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Raleway</vt:lpstr>
      <vt:lpstr>Raleway Bold</vt:lpstr>
      <vt:lpstr>Arial</vt:lpstr>
      <vt:lpstr>Calibri</vt:lpstr>
      <vt:lpstr>Arimo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Empathy for Students _Turnkey Group Slide Deck</dc:title>
  <cp:lastModifiedBy>Mariah Flynn</cp:lastModifiedBy>
  <cp:revision>2</cp:revision>
  <dcterms:created xsi:type="dcterms:W3CDTF">2006-08-16T00:00:00Z</dcterms:created>
  <dcterms:modified xsi:type="dcterms:W3CDTF">2024-11-04T19:20:05Z</dcterms:modified>
  <dc:identifier>DAGI4deUR3I</dc:identifier>
</cp:coreProperties>
</file>