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pitchFamily="34" charset="0"/>
      <p:regular r:id="rId18"/>
    </p:embeddedFont>
    <p:embeddedFont>
      <p:font typeface="Canva Sans Bold" panose="020B0803030501040103" pitchFamily="34" charset="0"/>
      <p:regular r:id="rId19"/>
      <p:bold r:id="rId20"/>
    </p:embeddedFont>
    <p:embeddedFont>
      <p:font typeface="Raleway" pitchFamily="2" charset="77"/>
      <p:regular r:id="rId21"/>
      <p:bold r:id="rId22"/>
      <p:italic r:id="rId23"/>
      <p:boldItalic r:id="rId24"/>
    </p:embeddedFont>
    <p:embeddedFont>
      <p:font typeface="Raleway Bold" pitchFamily="2" charset="77"/>
      <p:regular r:id="rId25"/>
      <p:bold r:id="rId26"/>
    </p:embeddedFont>
    <p:embeddedFont>
      <p:font typeface="Raleway Italics" pitchFamily="2" charset="77"/>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2344" autoAdjust="0"/>
  </p:normalViewPr>
  <p:slideViewPr>
    <p:cSldViewPr>
      <p:cViewPr varScale="1">
        <p:scale>
          <a:sx n="56" d="100"/>
          <a:sy n="56" d="100"/>
        </p:scale>
        <p:origin x="17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this lesson, you will need:</a:t>
            </a:r>
          </a:p>
          <a:p>
            <a:endParaRPr lang="en-US" dirty="0"/>
          </a:p>
          <a:p>
            <a:r>
              <a:rPr lang="en-US" dirty="0"/>
              <a:t>- A way to show the videos to your participants (links are in the presenter notes and on the screen). They are YouTube links, so you will need an internet connection. </a:t>
            </a:r>
          </a:p>
          <a:p>
            <a:endParaRPr lang="en-US" dirty="0"/>
          </a:p>
          <a:p>
            <a:r>
              <a:rPr lang="en-US" dirty="0"/>
              <a:t>- It would be helpful for participants to have writing materials (paper, notebook, and pen/pencil). </a:t>
            </a:r>
          </a:p>
          <a:p>
            <a:endParaRPr lang="en-US" dirty="0"/>
          </a:p>
          <a:p>
            <a:r>
              <a:rPr lang="en-US" dirty="0"/>
              <a:t>Optional: Poster board, </a:t>
            </a:r>
            <a:r>
              <a:rPr lang="en-US" dirty="0" err="1"/>
              <a:t>post-it</a:t>
            </a:r>
            <a:r>
              <a:rPr lang="en-US" dirty="0"/>
              <a:t> notes &amp; markers for group discussions/brainstorming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/HqCN6cb94SQ</a:t>
            </a:r>
          </a:p>
          <a:p>
            <a:r>
              <a:rPr lang="en-US" dirty="0"/>
              <a:t>Video Running Time:  15:14</a:t>
            </a:r>
          </a:p>
          <a:p>
            <a:endParaRPr lang="en-US" dirty="0"/>
          </a:p>
          <a:p>
            <a:r>
              <a:rPr lang="en-US" dirty="0"/>
              <a:t>"Now that we have connected with what empathy is and its significance for educators and schools, we are going to shift to some practical strategies for exploring more empathy in our lives. </a:t>
            </a:r>
          </a:p>
          <a:p>
            <a:endParaRPr lang="en-US" dirty="0"/>
          </a:p>
          <a:p>
            <a:r>
              <a:rPr lang="en-US" dirty="0"/>
              <a:t>I invite you to make note of any practices that stand out to you and seem like something you could incorporate into your daily life."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For this activity you will need:</a:t>
            </a:r>
          </a:p>
          <a:p>
            <a:endParaRPr lang="en-US" dirty="0"/>
          </a:p>
          <a:p>
            <a:r>
              <a:rPr lang="en-US" dirty="0"/>
              <a:t>- space for partners to gather privately</a:t>
            </a:r>
          </a:p>
          <a:p>
            <a:r>
              <a:rPr lang="en-US" dirty="0"/>
              <a:t>- Printout of the Handout for each pair</a:t>
            </a:r>
          </a:p>
          <a:p>
            <a:endParaRPr lang="en-US" dirty="0"/>
          </a:p>
          <a:p>
            <a:r>
              <a:rPr lang="en-US" dirty="0"/>
              <a:t>Handout Link: https://</a:t>
            </a:r>
            <a:r>
              <a:rPr lang="en-US" dirty="0" err="1"/>
              <a:t>ggie.berkeley.edu</a:t>
            </a:r>
            <a:r>
              <a:rPr lang="en-US" dirty="0"/>
              <a:t>/wp-content/uploads/2024/11/ACTIVE-LISTENING-</a:t>
            </a:r>
            <a:r>
              <a:rPr lang="en-US" dirty="0" err="1"/>
              <a:t>Handout.pdf</a:t>
            </a:r>
            <a:endParaRPr lang="en-US" dirty="0"/>
          </a:p>
          <a:p>
            <a:endParaRPr lang="en-US" dirty="0"/>
          </a:p>
          <a:p>
            <a:r>
              <a:rPr lang="en-US" dirty="0"/>
              <a:t>Script:</a:t>
            </a:r>
          </a:p>
          <a:p>
            <a:r>
              <a:rPr lang="en-US" dirty="0"/>
              <a:t>"We are going to practice active listening with a partner.  </a:t>
            </a:r>
          </a:p>
          <a:p>
            <a:endParaRPr lang="en-US" dirty="0"/>
          </a:p>
          <a:p>
            <a:r>
              <a:rPr lang="en-US" dirty="0"/>
              <a:t>Find a quiet place where you can talk with a conversation partner without interruption or distraction. Invite them to share what’s on their mind. As they do so, try to follow the steps below. You don’t need to cover every step, but the more you do cover, the more effective the practice is likely to be.</a:t>
            </a:r>
          </a:p>
          <a:p>
            <a:endParaRPr lang="en-US" dirty="0"/>
          </a:p>
          <a:p>
            <a:r>
              <a:rPr lang="en-US" dirty="0"/>
              <a:t>You can refer to the handout for more details about each step."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reflect on this question individually and then share in their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hope we’ve given you some ideas and maybe some inspiration to strive to cultivate awe in your educational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humans benefit from cultivating empathy, but as educators, we have so many extra human hearts to care for - that growing our own empathy becomes an utmost priority. </a:t>
            </a:r>
          </a:p>
          <a:p>
            <a:endParaRPr lang="en-US"/>
          </a:p>
          <a:p>
            <a:r>
              <a:rPr lang="en-US"/>
              <a:t>Empathy is the quality of being in tune with the emotions of others. Sometimes the term empathy refers to the ability to imagine and understand how other people might be thinking or feeling (what researchers call cognitive empathy or perspective-taking); other times it indicates the capacity to sense others’ emotions and experience feelings that mirror theirs (referred to as emotional or affective empathy).</a:t>
            </a:r>
          </a:p>
          <a:p>
            <a:endParaRPr lang="en-US"/>
          </a:p>
          <a:p>
            <a:r>
              <a:rPr lang="en-US"/>
              <a:t>Empathy is what enables us to extend beyond our own point of view and truly care for each other. Though empathy alone does not guarantee positive behavior—in fact, if other social-emotional skills are lacking, empathy can be overwhelming and counterproductive. At the same time, it is often considered a vital foundation of morality and prosocial (kind and helpful) action.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endParaRPr lang="en-US"/>
          </a:p>
          <a:p>
            <a:r>
              <a:rPr lang="en-US"/>
              <a:t>Self-awareness:</a:t>
            </a:r>
          </a:p>
          <a:p>
            <a:r>
              <a:rPr lang="en-US"/>
              <a:t>-Identifying one’s emotions</a:t>
            </a:r>
          </a:p>
          <a:p>
            <a:endParaRPr lang="en-US"/>
          </a:p>
          <a:p>
            <a:r>
              <a:rPr lang="en-US"/>
              <a:t>Social awareness:</a:t>
            </a:r>
          </a:p>
          <a:p>
            <a:r>
              <a:rPr lang="en-US"/>
              <a:t>-Demonstrating empathy and compassion</a:t>
            </a:r>
          </a:p>
          <a:p>
            <a:r>
              <a:rPr lang="en-US"/>
              <a:t>-Showing concern for the feelings of others</a:t>
            </a:r>
          </a:p>
          <a:p>
            <a:r>
              <a:rPr lang="en-US"/>
              <a:t>-Understanding the influences of biased and racist systems and structures on mindset, behavior, and actions</a:t>
            </a:r>
          </a:p>
          <a:p>
            <a:r>
              <a:rPr lang="en-US"/>
              <a:t>-Creating and maintaining a just and caring community.</a:t>
            </a:r>
          </a:p>
          <a:p>
            <a:endParaRPr lang="en-US"/>
          </a:p>
          <a:p>
            <a:r>
              <a:rPr lang="en-US"/>
              <a:t>Relationships skills:</a:t>
            </a:r>
          </a:p>
          <a:p>
            <a:r>
              <a:rPr lang="en-US"/>
              <a:t>-Developing mutually healthy and productive relationships</a:t>
            </a:r>
          </a:p>
          <a:p>
            <a:r>
              <a:rPr lang="en-US"/>
              <a:t>-Making and maintaining trusting, respectful friendships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/ZFu36prwVok</a:t>
            </a:r>
          </a:p>
          <a:p>
            <a:r>
              <a:rPr lang="en-US" dirty="0"/>
              <a:t>Video Running Time:  20:30</a:t>
            </a:r>
          </a:p>
          <a:p>
            <a:endParaRPr lang="en-US" dirty="0"/>
          </a:p>
          <a:p>
            <a:r>
              <a:rPr lang="en-US" dirty="0"/>
              <a:t>First, we are going to watch a video that answers the question "what is  empathy?"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/ZBwwuO6IlP0</a:t>
            </a:r>
          </a:p>
          <a:p>
            <a:r>
              <a:rPr lang="en-US" dirty="0"/>
              <a:t>Video Running Time: 4:09</a:t>
            </a:r>
          </a:p>
          <a:p>
            <a:endParaRPr lang="en-US" dirty="0"/>
          </a:p>
          <a:p>
            <a:r>
              <a:rPr lang="en-US" dirty="0"/>
              <a:t>It may be helpful to encourage participants to take out a piece of paper or journal for this video. </a:t>
            </a:r>
          </a:p>
          <a:p>
            <a:endParaRPr lang="en-US" dirty="0"/>
          </a:p>
          <a:p>
            <a:r>
              <a:rPr lang="en-US" dirty="0"/>
              <a:t>Next, we are going to watch this video on the benefits of cultivating empathy for educators.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youtube.com/watch?v=d-3AF5h3-qQ" TargetMode="External"/><Relationship Id="rId5" Type="http://schemas.openxmlformats.org/officeDocument/2006/relationships/hyperlink" Target="https://youtu.be/HqCN6cb94SQ"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www.canva.com/design/DAGI_HrwbdI/amahe7DZ5a_DtMabP9E0KQ/ed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youtube.com/watch?v=qAaHDz4eZno" TargetMode="External"/><Relationship Id="rId5" Type="http://schemas.openxmlformats.org/officeDocument/2006/relationships/hyperlink" Target="https://youtu.be/ZFu36prwVok"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greatergood.berkeley.edu/quizzes/take_quiz/empathy"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wtB8Go_ADTk" TargetMode="External"/><Relationship Id="rId5" Type="http://schemas.openxmlformats.org/officeDocument/2006/relationships/hyperlink" Target="https://youtu.be/ZBwwuO6IlP0"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7.7 Empathy for Educators</a:t>
            </a:r>
          </a:p>
        </p:txBody>
      </p:sp>
      <p:sp>
        <p:nvSpPr>
          <p:cNvPr id="8" name="TextBox 8"/>
          <p:cNvSpPr txBox="1"/>
          <p:nvPr/>
        </p:nvSpPr>
        <p:spPr>
          <a:xfrm>
            <a:off x="905746" y="3195688"/>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Educators</a:t>
            </a:r>
          </a:p>
        </p:txBody>
      </p:sp>
      <p:sp>
        <p:nvSpPr>
          <p:cNvPr id="9" name="TextBox 9"/>
          <p:cNvSpPr txBox="1"/>
          <p:nvPr/>
        </p:nvSpPr>
        <p:spPr>
          <a:xfrm>
            <a:off x="1028700" y="876300"/>
            <a:ext cx="8685000" cy="1225263"/>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7</a:t>
            </a:r>
          </a:p>
        </p:txBody>
      </p:sp>
      <p:pic>
        <p:nvPicPr>
          <p:cNvPr id="11" name="Picture 10" descr="A person with curly hair smiling&#10;&#10;Description automatically generated">
            <a:extLst>
              <a:ext uri="{FF2B5EF4-FFF2-40B4-BE49-F238E27FC236}">
                <a16:creationId xmlns:a16="http://schemas.microsoft.com/office/drawing/2014/main" id="{377D1C10-3C46-2E4E-FCB6-8762671C7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714500"/>
            <a:ext cx="6750148" cy="39893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734800" y="3779139"/>
            <a:ext cx="7495876" cy="1298112"/>
          </a:xfrm>
          <a:prstGeom prst="rect">
            <a:avLst/>
          </a:prstGeom>
        </p:spPr>
        <p:txBody>
          <a:bodyPr lIns="0" tIns="0" rIns="0" bIns="0" rtlCol="0" anchor="t">
            <a:spAutoFit/>
          </a:bodyPr>
          <a:lstStyle/>
          <a:p>
            <a:pPr algn="l">
              <a:lnSpc>
                <a:spcPts val="11232"/>
              </a:lnSpc>
            </a:pPr>
            <a:r>
              <a:rPr lang="en-US" sz="7200" b="1" u="sng" dirty="0">
                <a:solidFill>
                  <a:srgbClr val="E82C62"/>
                </a:solidFill>
                <a:latin typeface="Raleway Bold"/>
                <a:ea typeface="Raleway Bold"/>
                <a:cs typeface="Raleway Bold"/>
                <a:sym typeface="Raleway Bold"/>
                <a:hlinkClick r:id="rId5" tooltip="https://www.youtube.com/watch?v=d-3AF5h3-qQ"/>
              </a:rPr>
              <a:t>Video</a:t>
            </a:r>
            <a:endParaRPr lang="en-US" sz="7200" b="1" u="sng" dirty="0">
              <a:solidFill>
                <a:srgbClr val="E82C62"/>
              </a:solidFill>
              <a:latin typeface="Raleway Bold"/>
              <a:ea typeface="Raleway Bold"/>
              <a:cs typeface="Raleway Bold"/>
              <a:sym typeface="Raleway Bold"/>
              <a:hlinkClick r:id="rId6" tooltip="https://www.youtube.com/watch?v=d-3AF5h3-qQ"/>
            </a:endParaRPr>
          </a:p>
        </p:txBody>
      </p:sp>
      <p:sp>
        <p:nvSpPr>
          <p:cNvPr id="9" name="Freeform 9"/>
          <p:cNvSpPr/>
          <p:nvPr/>
        </p:nvSpPr>
        <p:spPr>
          <a:xfrm>
            <a:off x="398191" y="2535894"/>
            <a:ext cx="8518277" cy="4821052"/>
          </a:xfrm>
          <a:custGeom>
            <a:avLst/>
            <a:gdLst/>
            <a:ahLst/>
            <a:cxnLst/>
            <a:rect l="l" t="t" r="r" b="b"/>
            <a:pathLst>
              <a:path w="8518277" h="4821052">
                <a:moveTo>
                  <a:pt x="0" y="0"/>
                </a:moveTo>
                <a:lnTo>
                  <a:pt x="8518277" y="0"/>
                </a:lnTo>
                <a:lnTo>
                  <a:pt x="8518277" y="4821052"/>
                </a:lnTo>
                <a:lnTo>
                  <a:pt x="0" y="4821052"/>
                </a:lnTo>
                <a:lnTo>
                  <a:pt x="0" y="0"/>
                </a:lnTo>
                <a:close/>
              </a:path>
            </a:pathLst>
          </a:custGeom>
          <a:blipFill>
            <a:blip r:embed="rId7"/>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2151271"/>
            <a:ext cx="15293812" cy="7646972"/>
          </a:xfrm>
          <a:prstGeom prst="rect">
            <a:avLst/>
          </a:prstGeom>
        </p:spPr>
        <p:txBody>
          <a:bodyPr lIns="0" tIns="0" rIns="0" bIns="0" rtlCol="0" anchor="t">
            <a:spAutoFit/>
          </a:bodyPr>
          <a:lstStyle/>
          <a:p>
            <a:pPr marL="377826" lvl="1" algn="l">
              <a:lnSpc>
                <a:spcPts val="5036"/>
              </a:lnSpc>
            </a:pPr>
            <a:r>
              <a:rPr lang="en-US" sz="3500" b="1" dirty="0">
                <a:solidFill>
                  <a:srgbClr val="050707"/>
                </a:solidFill>
                <a:latin typeface="Raleway Bold"/>
                <a:ea typeface="Raleway Bold"/>
                <a:cs typeface="Raleway Bold"/>
                <a:sym typeface="Raleway Bold"/>
              </a:rPr>
              <a:t>Find a quiet place where you can talk with a conversation partner without interruption or distraction. Invite them to share what’s on their mind. </a:t>
            </a:r>
          </a:p>
          <a:p>
            <a:pPr algn="l">
              <a:lnSpc>
                <a:spcPts val="5036"/>
              </a:lnSpc>
            </a:pPr>
            <a:endParaRPr lang="en-US" sz="3500" b="1" u="sng" dirty="0">
              <a:solidFill>
                <a:srgbClr val="050707"/>
              </a:solidFill>
              <a:latin typeface="Raleway Bold"/>
              <a:ea typeface="Raleway Bold"/>
              <a:cs typeface="Raleway Bold"/>
              <a:sym typeface="Raleway Bold"/>
            </a:endParaRPr>
          </a:p>
          <a:p>
            <a:pPr marL="1511301" lvl="2" indent="-503767" algn="l">
              <a:lnSpc>
                <a:spcPts val="5036"/>
              </a:lnSpc>
              <a:buFont typeface="Arial"/>
              <a:buChar char="⚬"/>
            </a:pPr>
            <a:r>
              <a:rPr lang="en-US" sz="3500" dirty="0">
                <a:solidFill>
                  <a:srgbClr val="050707"/>
                </a:solidFill>
                <a:latin typeface="Raleway"/>
                <a:ea typeface="Raleway"/>
                <a:cs typeface="Raleway"/>
                <a:sym typeface="Raleway"/>
              </a:rPr>
              <a:t>Paraphrase. </a:t>
            </a:r>
          </a:p>
          <a:p>
            <a:pPr marL="1511301" lvl="2" indent="-503767" algn="l">
              <a:lnSpc>
                <a:spcPts val="5036"/>
              </a:lnSpc>
              <a:buFont typeface="Arial"/>
              <a:buChar char="⚬"/>
            </a:pPr>
            <a:r>
              <a:rPr lang="en-US" sz="3500" dirty="0">
                <a:solidFill>
                  <a:srgbClr val="050707"/>
                </a:solidFill>
                <a:latin typeface="Raleway"/>
                <a:ea typeface="Raleway"/>
                <a:cs typeface="Raleway"/>
                <a:sym typeface="Raleway"/>
              </a:rPr>
              <a:t>Ask questions. </a:t>
            </a:r>
          </a:p>
          <a:p>
            <a:pPr marL="1511301" lvl="2" indent="-503767" algn="l">
              <a:lnSpc>
                <a:spcPts val="5036"/>
              </a:lnSpc>
              <a:buFont typeface="Arial"/>
              <a:buChar char="⚬"/>
            </a:pPr>
            <a:r>
              <a:rPr lang="en-US" sz="3500" dirty="0">
                <a:solidFill>
                  <a:srgbClr val="050707"/>
                </a:solidFill>
                <a:latin typeface="Raleway"/>
                <a:ea typeface="Raleway"/>
                <a:cs typeface="Raleway"/>
                <a:sym typeface="Raleway"/>
              </a:rPr>
              <a:t>Express empathy. </a:t>
            </a:r>
          </a:p>
          <a:p>
            <a:pPr marL="1511301" lvl="2" indent="-503767" algn="l">
              <a:lnSpc>
                <a:spcPts val="5036"/>
              </a:lnSpc>
              <a:buFont typeface="Arial"/>
              <a:buChar char="⚬"/>
            </a:pPr>
            <a:r>
              <a:rPr lang="en-US" sz="3500" dirty="0">
                <a:solidFill>
                  <a:srgbClr val="050707"/>
                </a:solidFill>
                <a:latin typeface="Raleway"/>
                <a:ea typeface="Raleway"/>
                <a:cs typeface="Raleway"/>
                <a:sym typeface="Raleway"/>
              </a:rPr>
              <a:t>Use engaged body language. </a:t>
            </a:r>
          </a:p>
          <a:p>
            <a:pPr marL="1511301" lvl="2" indent="-503767" algn="l">
              <a:lnSpc>
                <a:spcPts val="5036"/>
              </a:lnSpc>
              <a:buFont typeface="Arial"/>
              <a:buChar char="⚬"/>
            </a:pPr>
            <a:r>
              <a:rPr lang="en-US" sz="3500" dirty="0">
                <a:solidFill>
                  <a:srgbClr val="050707"/>
                </a:solidFill>
                <a:latin typeface="Raleway"/>
                <a:ea typeface="Raleway"/>
                <a:cs typeface="Raleway"/>
                <a:sym typeface="Raleway"/>
              </a:rPr>
              <a:t>Avoid judgment. </a:t>
            </a:r>
          </a:p>
          <a:p>
            <a:pPr marL="1511301" lvl="2" indent="-503767" algn="l">
              <a:lnSpc>
                <a:spcPts val="5036"/>
              </a:lnSpc>
              <a:buFont typeface="Arial"/>
              <a:buChar char="⚬"/>
            </a:pPr>
            <a:r>
              <a:rPr lang="en-US" sz="3500" dirty="0">
                <a:solidFill>
                  <a:srgbClr val="050707"/>
                </a:solidFill>
                <a:latin typeface="Raleway"/>
                <a:ea typeface="Raleway"/>
                <a:cs typeface="Raleway"/>
                <a:sym typeface="Raleway"/>
              </a:rPr>
              <a:t>Avoid giving advice. </a:t>
            </a:r>
            <a:endParaRPr lang="en-US" sz="3500" dirty="0">
              <a:solidFill>
                <a:srgbClr val="050707"/>
              </a:solidFill>
              <a:latin typeface="Raleway"/>
              <a:ea typeface="Raleway"/>
              <a:cs typeface="Raleway"/>
              <a:sym typeface="Raleway"/>
              <a:hlinkClick r:id="rId4" tooltip="https://www.canva.com/design/DAGI_HrwbdI/amahe7DZ5a_DtMabP9E0KQ/edit"/>
            </a:endParaRPr>
          </a:p>
          <a:p>
            <a:pPr algn="l">
              <a:lnSpc>
                <a:spcPts val="5036"/>
              </a:lnSpc>
            </a:pPr>
            <a:endParaRPr lang="en-US" sz="3500" u="sng" dirty="0">
              <a:solidFill>
                <a:srgbClr val="050707"/>
              </a:solidFill>
              <a:latin typeface="Raleway"/>
              <a:ea typeface="Raleway"/>
              <a:cs typeface="Raleway"/>
              <a:sym typeface="Raleway"/>
              <a:hlinkClick r:id="rId4" tooltip="https://www.canva.com/design/DAGI_HrwbdI/amahe7DZ5a_DtMabP9E0KQ/edit"/>
            </a:endParaRPr>
          </a:p>
          <a:p>
            <a:pPr algn="l">
              <a:lnSpc>
                <a:spcPts val="5038"/>
              </a:lnSpc>
            </a:pPr>
            <a:endParaRPr lang="en-US" sz="3500" u="sng" dirty="0">
              <a:solidFill>
                <a:srgbClr val="050707"/>
              </a:solidFill>
              <a:latin typeface="Raleway"/>
              <a:ea typeface="Raleway"/>
              <a:cs typeface="Raleway"/>
              <a:sym typeface="Raleway"/>
              <a:hlinkClick r:id="rId4" tooltip="https://www.canva.com/design/DAGI_HrwbdI/amahe7DZ5a_DtMabP9E0KQ/edit"/>
            </a:endParaRPr>
          </a:p>
        </p:txBody>
      </p:sp>
      <p:sp>
        <p:nvSpPr>
          <p:cNvPr id="6" name="Freeform 6"/>
          <p:cNvSpPr/>
          <p:nvPr/>
        </p:nvSpPr>
        <p:spPr>
          <a:xfrm>
            <a:off x="11245757" y="4282267"/>
            <a:ext cx="4135477" cy="411480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F25663"/>
                </a:solidFill>
                <a:latin typeface="Raleway"/>
                <a:ea typeface="Raleway"/>
                <a:cs typeface="Raleway"/>
                <a:sym typeface="Raleway"/>
              </a:rPr>
              <a:t>Large Group Activity: Active Listening</a:t>
            </a:r>
          </a:p>
          <a:p>
            <a:pPr algn="l">
              <a:lnSpc>
                <a:spcPts val="132"/>
              </a:lnSpc>
            </a:pPr>
            <a:endParaRPr lang="en-US" sz="6100">
              <a:solidFill>
                <a:srgbClr val="F25663"/>
              </a:solidFill>
              <a:latin typeface="Raleway"/>
              <a:ea typeface="Raleway"/>
              <a:cs typeface="Raleway"/>
              <a:sym typeface="Raleway"/>
            </a:endParaRPr>
          </a:p>
          <a:p>
            <a:pPr algn="l">
              <a:lnSpc>
                <a:spcPts val="132"/>
              </a:lnSpc>
            </a:pPr>
            <a:endParaRPr lang="en-US" sz="6100">
              <a:solidFill>
                <a:srgbClr val="F25663"/>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884198" y="848517"/>
            <a:ext cx="14357025" cy="2426208"/>
          </a:xfrm>
          <a:prstGeom prst="rect">
            <a:avLst/>
          </a:prstGeom>
        </p:spPr>
        <p:txBody>
          <a:bodyPr lIns="0" tIns="0" rIns="0" bIns="0" rtlCol="0" anchor="t">
            <a:spAutoFit/>
          </a:bodyPr>
          <a:lstStyle/>
          <a:p>
            <a:pPr algn="l">
              <a:lnSpc>
                <a:spcPts val="11616"/>
              </a:lnSpc>
            </a:pPr>
            <a:r>
              <a:rPr lang="en-US" sz="8800">
                <a:solidFill>
                  <a:srgbClr val="F25663"/>
                </a:solidFill>
                <a:latin typeface="Raleway"/>
                <a:ea typeface="Raleway"/>
                <a:cs typeface="Raleway"/>
                <a:sym typeface="Raleway"/>
              </a:rPr>
              <a:t>Group Reflection</a:t>
            </a:r>
          </a:p>
          <a:p>
            <a:pPr algn="l">
              <a:lnSpc>
                <a:spcPts val="3695"/>
              </a:lnSpc>
            </a:pPr>
            <a:endParaRPr lang="en-US" sz="8800">
              <a:solidFill>
                <a:srgbClr val="F25663"/>
              </a:solidFill>
              <a:latin typeface="Raleway"/>
              <a:ea typeface="Raleway"/>
              <a:cs typeface="Raleway"/>
              <a:sym typeface="Raleway"/>
            </a:endParaRPr>
          </a:p>
          <a:p>
            <a:pPr algn="l">
              <a:lnSpc>
                <a:spcPts val="3695"/>
              </a:lnSpc>
            </a:pPr>
            <a:endParaRPr lang="en-US" sz="8800">
              <a:solidFill>
                <a:srgbClr val="F25663"/>
              </a:solidFill>
              <a:latin typeface="Raleway"/>
              <a:ea typeface="Raleway"/>
              <a:cs typeface="Raleway"/>
              <a:sym typeface="Raleway"/>
            </a:endParaRPr>
          </a:p>
        </p:txBody>
      </p:sp>
      <p:sp>
        <p:nvSpPr>
          <p:cNvPr id="6" name="TextBox 6"/>
          <p:cNvSpPr txBox="1"/>
          <p:nvPr/>
        </p:nvSpPr>
        <p:spPr>
          <a:xfrm>
            <a:off x="2902298" y="2541975"/>
            <a:ext cx="14357025" cy="5475679"/>
          </a:xfrm>
          <a:prstGeom prst="rect">
            <a:avLst/>
          </a:prstGeom>
        </p:spPr>
        <p:txBody>
          <a:bodyPr lIns="0" tIns="0" rIns="0" bIns="0" rtlCol="0" anchor="t">
            <a:spAutoFit/>
          </a:bodyPr>
          <a:lstStyle/>
          <a:p>
            <a:pPr algn="l">
              <a:lnSpc>
                <a:spcPts val="5468"/>
              </a:lnSpc>
            </a:pPr>
            <a:r>
              <a:rPr lang="en-US" sz="3800" b="1">
                <a:solidFill>
                  <a:srgbClr val="050707"/>
                </a:solidFill>
                <a:latin typeface="Raleway Bold"/>
                <a:ea typeface="Raleway Bold"/>
                <a:cs typeface="Raleway Bold"/>
                <a:sym typeface="Raleway Bold"/>
              </a:rPr>
              <a:t>Reflect on the following questions and share in your small groups:</a:t>
            </a:r>
          </a:p>
          <a:p>
            <a:pPr algn="l">
              <a:lnSpc>
                <a:spcPts val="5468"/>
              </a:lnSpc>
            </a:pPr>
            <a:endParaRPr lang="en-US" sz="3800" b="1">
              <a:solidFill>
                <a:srgbClr val="050707"/>
              </a:solidFill>
              <a:latin typeface="Raleway Bold"/>
              <a:ea typeface="Raleway Bold"/>
              <a:cs typeface="Raleway Bold"/>
              <a:sym typeface="Raleway Bold"/>
            </a:endParaRPr>
          </a:p>
          <a:p>
            <a:pPr marL="820421" lvl="1" indent="-410210" algn="l">
              <a:lnSpc>
                <a:spcPts val="5468"/>
              </a:lnSpc>
              <a:buFont typeface="Arial"/>
              <a:buChar char="•"/>
            </a:pPr>
            <a:r>
              <a:rPr lang="en-US" sz="3800" i="1">
                <a:solidFill>
                  <a:srgbClr val="050707"/>
                </a:solidFill>
                <a:latin typeface="Raleway Italics"/>
                <a:ea typeface="Raleway Italics"/>
                <a:cs typeface="Raleway Italics"/>
                <a:sym typeface="Raleway Italics"/>
              </a:rPr>
              <a:t>How did it feel to be actively listened to? Did it change your ability to share more details about your situation?</a:t>
            </a:r>
          </a:p>
          <a:p>
            <a:pPr marL="820421" lvl="1" indent="-410210" algn="l">
              <a:lnSpc>
                <a:spcPts val="5470"/>
              </a:lnSpc>
              <a:buFont typeface="Arial"/>
              <a:buChar char="•"/>
            </a:pPr>
            <a:r>
              <a:rPr lang="en-US" sz="3800" i="1">
                <a:solidFill>
                  <a:srgbClr val="050707"/>
                </a:solidFill>
                <a:latin typeface="Raleway Italics"/>
                <a:ea typeface="Raleway Italics"/>
                <a:cs typeface="Raleway Italics"/>
                <a:sym typeface="Raleway Italics"/>
              </a:rPr>
              <a:t>How did it feel to attentively listen to your partner? Which steps came naturally to you? Which ones took more effort or felt more awkward?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sp>
        <p:nvSpPr>
          <p:cNvPr id="2" name="Freeform 2"/>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1012400" y="8869939"/>
            <a:ext cx="7275600" cy="654177"/>
          </a:xfrm>
          <a:prstGeom prst="rect">
            <a:avLst/>
          </a:prstGeom>
        </p:spPr>
        <p:txBody>
          <a:bodyPr lIns="0" tIns="0" rIns="0" bIns="0" rtlCol="0" anchor="t">
            <a:spAutoFit/>
          </a:bodyPr>
          <a:lstStyle/>
          <a:p>
            <a:pPr algn="l">
              <a:lnSpc>
                <a:spcPts val="5304"/>
              </a:lnSpc>
            </a:pPr>
            <a:r>
              <a:rPr lang="en-US" sz="3400">
                <a:solidFill>
                  <a:srgbClr val="000000"/>
                </a:solidFill>
                <a:latin typeface="Raleway"/>
                <a:ea typeface="Raleway"/>
                <a:cs typeface="Raleway"/>
                <a:sym typeface="Raleway"/>
              </a:rPr>
              <a:t>7.7 Empathy for Educators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7: Mindfulness and Well-Being for Educators</a:t>
            </a:r>
          </a:p>
        </p:txBody>
      </p:sp>
      <p:sp>
        <p:nvSpPr>
          <p:cNvPr id="8" name="TextBox 8"/>
          <p:cNvSpPr txBox="1"/>
          <p:nvPr/>
        </p:nvSpPr>
        <p:spPr>
          <a:xfrm>
            <a:off x="226462" y="3155933"/>
            <a:ext cx="11085076" cy="1054235"/>
          </a:xfrm>
          <a:prstGeom prst="rect">
            <a:avLst/>
          </a:prstGeom>
        </p:spPr>
        <p:txBody>
          <a:bodyPr lIns="0" tIns="0" rIns="0" bIns="0" rtlCol="0" anchor="t">
            <a:spAutoFit/>
          </a:bodyPr>
          <a:lstStyle/>
          <a:p>
            <a:pPr algn="l">
              <a:lnSpc>
                <a:spcPts val="7884"/>
              </a:lnSpc>
            </a:pPr>
            <a:r>
              <a:rPr lang="en-US" sz="7300">
                <a:solidFill>
                  <a:srgbClr val="050707"/>
                </a:solidFill>
                <a:latin typeface="Arimo"/>
                <a:ea typeface="Arimo"/>
                <a:cs typeface="Arimo"/>
                <a:sym typeface="Arimo"/>
              </a:rPr>
              <a:t>7.7 Empathy for Educators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person hugging a person&#10;&#10;Description automatically generated">
            <a:extLst>
              <a:ext uri="{FF2B5EF4-FFF2-40B4-BE49-F238E27FC236}">
                <a16:creationId xmlns:a16="http://schemas.microsoft.com/office/drawing/2014/main" id="{51EC34F6-AB35-512E-8177-77C1E323E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74598"/>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477674"/>
            <a:ext cx="8990739" cy="668443"/>
          </a:xfrm>
          <a:prstGeom prst="rect">
            <a:avLst/>
          </a:prstGeom>
        </p:spPr>
        <p:txBody>
          <a:bodyPr lIns="0" tIns="0" rIns="0" bIns="0" rtlCol="0" anchor="t">
            <a:spAutoFit/>
          </a:bodyPr>
          <a:lstStyle/>
          <a:p>
            <a:pPr algn="l">
              <a:lnSpc>
                <a:spcPts val="5326"/>
              </a:lnSpc>
            </a:pPr>
            <a:r>
              <a:rPr lang="en-US" sz="3699">
                <a:solidFill>
                  <a:srgbClr val="F47B8D"/>
                </a:solidFill>
                <a:latin typeface="Raleway"/>
                <a:ea typeface="Raleway"/>
                <a:cs typeface="Raleway"/>
                <a:sym typeface="Raleway"/>
              </a:rPr>
              <a:t>7.7 Empathy for Educators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F47B8D"/>
            </a:solidFill>
          </p:spPr>
          <p:txBody>
            <a:bodyPr/>
            <a:lstStyle/>
            <a:p>
              <a:endParaRPr lang="en-US"/>
            </a:p>
          </p:txBody>
        </p:sp>
      </p:grpSp>
      <p:grpSp>
        <p:nvGrpSpPr>
          <p:cNvPr id="6" name="Group 6"/>
          <p:cNvGrpSpPr/>
          <p:nvPr/>
        </p:nvGrpSpPr>
        <p:grpSpPr>
          <a:xfrm>
            <a:off x="1028700" y="9478721"/>
            <a:ext cx="16230600" cy="33600"/>
            <a:chOff x="0" y="0"/>
            <a:chExt cx="21640800" cy="44800"/>
          </a:xfrm>
        </p:grpSpPr>
        <p:sp>
          <p:nvSpPr>
            <p:cNvPr id="7" name="Freeform 7"/>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8" name="Freeform 8"/>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9" name="Freeform 9"/>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
        <p:nvSpPr>
          <p:cNvPr id="11" name="TextBox 11"/>
          <p:cNvSpPr txBox="1"/>
          <p:nvPr/>
        </p:nvSpPr>
        <p:spPr>
          <a:xfrm>
            <a:off x="1028700" y="5431613"/>
            <a:ext cx="8731550" cy="3265915"/>
          </a:xfrm>
          <a:prstGeom prst="rect">
            <a:avLst/>
          </a:prstGeom>
        </p:spPr>
        <p:txBody>
          <a:bodyPr lIns="0" tIns="0" rIns="0" bIns="0" rtlCol="0" anchor="t">
            <a:spAutoFit/>
          </a:bodyPr>
          <a:lstStyle/>
          <a:p>
            <a:pPr marL="453396" lvl="1" indent="-226698" algn="l">
              <a:lnSpc>
                <a:spcPts val="3276"/>
              </a:lnSpc>
              <a:buFont typeface="Arial"/>
              <a:buChar char="•"/>
            </a:pPr>
            <a:r>
              <a:rPr lang="en-US" sz="2100">
                <a:solidFill>
                  <a:srgbClr val="000000"/>
                </a:solidFill>
                <a:latin typeface="Raleway"/>
                <a:ea typeface="Raleway"/>
                <a:cs typeface="Raleway"/>
                <a:sym typeface="Raleway"/>
              </a:rPr>
              <a:t>Understand the definition and components of empathy and how it differs from sympathy and compassion</a:t>
            </a:r>
          </a:p>
          <a:p>
            <a:pPr marL="453396" lvl="1" indent="-226698" algn="l">
              <a:lnSpc>
                <a:spcPts val="3276"/>
              </a:lnSpc>
              <a:buFont typeface="Arial"/>
              <a:buChar char="•"/>
            </a:pPr>
            <a:r>
              <a:rPr lang="en-US" sz="2100">
                <a:solidFill>
                  <a:srgbClr val="000000"/>
                </a:solidFill>
                <a:latin typeface="Raleway"/>
                <a:ea typeface="Raleway"/>
                <a:cs typeface="Raleway"/>
                <a:sym typeface="Raleway"/>
              </a:rPr>
              <a:t>Recognize the benefits of empathy for our social, emotional, and professional lives</a:t>
            </a:r>
          </a:p>
          <a:p>
            <a:pPr marL="453396" lvl="1" indent="-226698" algn="l">
              <a:lnSpc>
                <a:spcPts val="3276"/>
              </a:lnSpc>
              <a:buFont typeface="Arial"/>
              <a:buChar char="•"/>
            </a:pPr>
            <a:r>
              <a:rPr lang="en-US" sz="2100">
                <a:solidFill>
                  <a:srgbClr val="000000"/>
                </a:solidFill>
                <a:latin typeface="Raleway"/>
                <a:ea typeface="Raleway"/>
                <a:cs typeface="Raleway"/>
                <a:sym typeface="Raleway"/>
              </a:rPr>
              <a:t>Reflect on the pitfalls and vulnerabilities of empathy and how to overcome them</a:t>
            </a:r>
          </a:p>
          <a:p>
            <a:pPr marL="453396" lvl="1" indent="-226698" algn="l">
              <a:lnSpc>
                <a:spcPts val="3276"/>
              </a:lnSpc>
              <a:buFont typeface="Arial"/>
              <a:buChar char="•"/>
            </a:pPr>
            <a:r>
              <a:rPr lang="en-US" sz="2100">
                <a:solidFill>
                  <a:srgbClr val="000000"/>
                </a:solidFill>
                <a:latin typeface="Raleway"/>
                <a:ea typeface="Raleway"/>
                <a:cs typeface="Raleway"/>
                <a:sym typeface="Raleway"/>
              </a:rPr>
              <a:t>Explore how to harness empathy for prosocial behavior</a:t>
            </a:r>
          </a:p>
          <a:p>
            <a:pPr algn="l">
              <a:lnSpc>
                <a:spcPts val="3276"/>
              </a:lnSpc>
            </a:pPr>
            <a:endParaRPr lang="en-US" sz="2100">
              <a:solidFill>
                <a:srgbClr val="000000"/>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F47B8D"/>
            </a:solidFill>
          </p:spPr>
          <p:txBody>
            <a:bodyPr/>
            <a:lstStyle/>
            <a:p>
              <a:endParaRPr lang="en-US"/>
            </a:p>
          </p:txBody>
        </p:sp>
      </p:grpSp>
      <p:sp>
        <p:nvSpPr>
          <p:cNvPr id="6" name="Freeform 6"/>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866182" y="3251454"/>
            <a:ext cx="11909402" cy="4285108"/>
          </a:xfrm>
          <a:prstGeom prst="rect">
            <a:avLst/>
          </a:prstGeom>
        </p:spPr>
        <p:txBody>
          <a:bodyPr lIns="0" tIns="0" rIns="0" bIns="0" rtlCol="0" anchor="t">
            <a:spAutoFit/>
          </a:bodyPr>
          <a:lstStyle/>
          <a:p>
            <a:pPr algn="ctr">
              <a:lnSpc>
                <a:spcPts val="6863"/>
              </a:lnSpc>
            </a:pPr>
            <a:r>
              <a:rPr lang="en-US" sz="4399">
                <a:solidFill>
                  <a:srgbClr val="000000"/>
                </a:solidFill>
                <a:latin typeface="Raleway"/>
                <a:ea typeface="Raleway"/>
                <a:cs typeface="Raleway"/>
                <a:sym typeface="Raleway"/>
              </a:rPr>
              <a:t>“Empathy is about finding echoes of yourself in another person.”</a:t>
            </a:r>
          </a:p>
          <a:p>
            <a:pPr algn="ctr">
              <a:lnSpc>
                <a:spcPts val="6863"/>
              </a:lnSpc>
            </a:pPr>
            <a:endParaRPr lang="en-US" sz="4399">
              <a:solidFill>
                <a:srgbClr val="000000"/>
              </a:solidFill>
              <a:latin typeface="Raleway"/>
              <a:ea typeface="Raleway"/>
              <a:cs typeface="Raleway"/>
              <a:sym typeface="Raleway"/>
            </a:endParaRPr>
          </a:p>
          <a:p>
            <a:pPr algn="r">
              <a:lnSpc>
                <a:spcPts val="6863"/>
              </a:lnSpc>
            </a:pPr>
            <a:r>
              <a:rPr lang="en-US" sz="4399">
                <a:solidFill>
                  <a:srgbClr val="000000"/>
                </a:solidFill>
                <a:latin typeface="Raleway"/>
                <a:ea typeface="Raleway"/>
                <a:cs typeface="Raleway"/>
                <a:sym typeface="Raleway"/>
              </a:rPr>
              <a:t>–Mohsin Hamid</a:t>
            </a:r>
          </a:p>
          <a:p>
            <a:pPr algn="r">
              <a:lnSpc>
                <a:spcPts val="6863"/>
              </a:lnSpc>
              <a:spcBef>
                <a:spcPct val="0"/>
              </a:spcBef>
            </a:pPr>
            <a:endParaRPr lang="en-US" sz="4399">
              <a:solidFill>
                <a:srgbClr val="000000"/>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689219" y="3786759"/>
            <a:ext cx="7495876" cy="1298112"/>
          </a:xfrm>
          <a:prstGeom prst="rect">
            <a:avLst/>
          </a:prstGeom>
        </p:spPr>
        <p:txBody>
          <a:bodyPr lIns="0" tIns="0" rIns="0" bIns="0" rtlCol="0" anchor="t">
            <a:spAutoFit/>
          </a:bodyPr>
          <a:lstStyle/>
          <a:p>
            <a:pPr algn="l">
              <a:lnSpc>
                <a:spcPts val="11232"/>
              </a:lnSpc>
            </a:pPr>
            <a:r>
              <a:rPr lang="en-US" sz="7200" b="1" u="sng" dirty="0">
                <a:solidFill>
                  <a:srgbClr val="E82C62"/>
                </a:solidFill>
                <a:latin typeface="Raleway Bold"/>
                <a:ea typeface="Raleway Bold"/>
                <a:cs typeface="Raleway Bold"/>
                <a:sym typeface="Raleway Bold"/>
                <a:hlinkClick r:id="rId5" tooltip="https://www.youtube.com/watch?v=qAaHDz4eZno"/>
              </a:rPr>
              <a:t>Video</a:t>
            </a:r>
            <a:endParaRPr lang="en-US" sz="7200" b="1" u="sng" dirty="0">
              <a:solidFill>
                <a:srgbClr val="E82C62"/>
              </a:solidFill>
              <a:latin typeface="Raleway Bold"/>
              <a:ea typeface="Raleway Bold"/>
              <a:cs typeface="Raleway Bold"/>
              <a:sym typeface="Raleway Bold"/>
              <a:hlinkClick r:id="rId6" tooltip="https://www.youtube.com/watch?v=qAaHDz4eZno"/>
            </a:endParaRPr>
          </a:p>
        </p:txBody>
      </p:sp>
      <p:sp>
        <p:nvSpPr>
          <p:cNvPr id="9" name="Freeform 9"/>
          <p:cNvSpPr/>
          <p:nvPr/>
        </p:nvSpPr>
        <p:spPr>
          <a:xfrm>
            <a:off x="529308" y="2634748"/>
            <a:ext cx="8855396" cy="5017504"/>
          </a:xfrm>
          <a:custGeom>
            <a:avLst/>
            <a:gdLst/>
            <a:ahLst/>
            <a:cxnLst/>
            <a:rect l="l" t="t" r="r" b="b"/>
            <a:pathLst>
              <a:path w="8855396" h="5017504">
                <a:moveTo>
                  <a:pt x="0" y="0"/>
                </a:moveTo>
                <a:lnTo>
                  <a:pt x="8855397" y="0"/>
                </a:lnTo>
                <a:lnTo>
                  <a:pt x="8855397" y="5017504"/>
                </a:lnTo>
                <a:lnTo>
                  <a:pt x="0" y="5017504"/>
                </a:lnTo>
                <a:lnTo>
                  <a:pt x="0" y="0"/>
                </a:lnTo>
                <a:close/>
              </a:path>
            </a:pathLst>
          </a:custGeom>
          <a:blipFill>
            <a:blip r:embed="rId7"/>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7697956" y="3851910"/>
            <a:ext cx="3751301" cy="3751301"/>
          </a:xfrm>
          <a:custGeom>
            <a:avLst/>
            <a:gdLst/>
            <a:ahLst/>
            <a:cxnLst/>
            <a:rect l="l" t="t" r="r" b="b"/>
            <a:pathLst>
              <a:path w="3751301" h="3751301">
                <a:moveTo>
                  <a:pt x="0" y="0"/>
                </a:moveTo>
                <a:lnTo>
                  <a:pt x="3751300" y="0"/>
                </a:lnTo>
                <a:lnTo>
                  <a:pt x="3751300" y="3751301"/>
                </a:lnTo>
                <a:lnTo>
                  <a:pt x="0" y="3751301"/>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189215" y="702751"/>
            <a:ext cx="14357025" cy="1254248"/>
          </a:xfrm>
          <a:prstGeom prst="rect">
            <a:avLst/>
          </a:prstGeom>
        </p:spPr>
        <p:txBody>
          <a:bodyPr lIns="0" tIns="0" rIns="0" bIns="0" rtlCol="0" anchor="t">
            <a:spAutoFit/>
          </a:bodyPr>
          <a:lstStyle/>
          <a:p>
            <a:pPr algn="l">
              <a:lnSpc>
                <a:spcPts val="10164"/>
              </a:lnSpc>
            </a:pPr>
            <a:r>
              <a:rPr lang="en-US" sz="7700">
                <a:solidFill>
                  <a:srgbClr val="F25663"/>
                </a:solidFill>
                <a:latin typeface="Raleway"/>
                <a:ea typeface="Raleway"/>
                <a:cs typeface="Raleway"/>
                <a:sym typeface="Raleway"/>
              </a:rPr>
              <a:t>Individual Activity &amp; Reflection</a:t>
            </a:r>
          </a:p>
        </p:txBody>
      </p:sp>
      <p:sp>
        <p:nvSpPr>
          <p:cNvPr id="7" name="TextBox 7"/>
          <p:cNvSpPr txBox="1"/>
          <p:nvPr/>
        </p:nvSpPr>
        <p:spPr>
          <a:xfrm>
            <a:off x="1619583" y="7632573"/>
            <a:ext cx="15528341" cy="2654427"/>
          </a:xfrm>
          <a:prstGeom prst="rect">
            <a:avLst/>
          </a:prstGeom>
        </p:spPr>
        <p:txBody>
          <a:bodyPr lIns="0" tIns="0" rIns="0" bIns="0" rtlCol="0" anchor="t">
            <a:spAutoFit/>
          </a:bodyPr>
          <a:lstStyle/>
          <a:p>
            <a:pPr marL="734059" lvl="1" indent="-367030" algn="l">
              <a:lnSpc>
                <a:spcPts val="5303"/>
              </a:lnSpc>
              <a:buFont typeface="Arial"/>
              <a:buChar char="•"/>
            </a:pPr>
            <a:r>
              <a:rPr lang="en-US" sz="3399">
                <a:solidFill>
                  <a:srgbClr val="000000"/>
                </a:solidFill>
                <a:latin typeface="Raleway"/>
                <a:ea typeface="Raleway"/>
                <a:cs typeface="Raleway"/>
                <a:sym typeface="Raleway"/>
              </a:rPr>
              <a:t>Did anything surprise you about your score? </a:t>
            </a:r>
          </a:p>
          <a:p>
            <a:pPr marL="734059" lvl="1" indent="-367030" algn="l">
              <a:lnSpc>
                <a:spcPts val="5303"/>
              </a:lnSpc>
              <a:buFont typeface="Arial"/>
              <a:buChar char="•"/>
            </a:pPr>
            <a:r>
              <a:rPr lang="en-US" sz="3399">
                <a:solidFill>
                  <a:srgbClr val="000000"/>
                </a:solidFill>
                <a:latin typeface="Raleway"/>
                <a:ea typeface="Raleway"/>
                <a:cs typeface="Raleway"/>
                <a:sym typeface="Raleway"/>
              </a:rPr>
              <a:t>Did the quiz reveal to you some of your empathy-related strengths? </a:t>
            </a:r>
          </a:p>
          <a:p>
            <a:pPr marL="734059" lvl="1" indent="-367030" algn="l">
              <a:lnSpc>
                <a:spcPts val="5303"/>
              </a:lnSpc>
              <a:buFont typeface="Arial"/>
              <a:buChar char="•"/>
            </a:pPr>
            <a:r>
              <a:rPr lang="en-US" sz="3399">
                <a:solidFill>
                  <a:srgbClr val="000000"/>
                </a:solidFill>
                <a:latin typeface="Raleway"/>
                <a:ea typeface="Raleway"/>
                <a:cs typeface="Raleway"/>
                <a:sym typeface="Raleway"/>
              </a:rPr>
              <a:t>Were there areas in which you could grow? If so, how might you do that? </a:t>
            </a:r>
          </a:p>
          <a:p>
            <a:pPr algn="l">
              <a:lnSpc>
                <a:spcPts val="5303"/>
              </a:lnSpc>
            </a:pPr>
            <a:endParaRPr lang="en-US" sz="3399">
              <a:solidFill>
                <a:srgbClr val="000000"/>
              </a:solidFill>
              <a:latin typeface="Raleway"/>
              <a:ea typeface="Raleway"/>
              <a:cs typeface="Raleway"/>
              <a:sym typeface="Raleway"/>
            </a:endParaRPr>
          </a:p>
        </p:txBody>
      </p:sp>
      <p:sp>
        <p:nvSpPr>
          <p:cNvPr id="8" name="TextBox 8"/>
          <p:cNvSpPr txBox="1"/>
          <p:nvPr/>
        </p:nvSpPr>
        <p:spPr>
          <a:xfrm>
            <a:off x="2190858" y="2206786"/>
            <a:ext cx="14355382" cy="2697480"/>
          </a:xfrm>
          <a:prstGeom prst="rect">
            <a:avLst/>
          </a:prstGeom>
        </p:spPr>
        <p:txBody>
          <a:bodyPr lIns="0" tIns="0" rIns="0" bIns="0" rtlCol="0" anchor="t">
            <a:spAutoFit/>
          </a:bodyPr>
          <a:lstStyle/>
          <a:p>
            <a:pPr algn="l">
              <a:lnSpc>
                <a:spcPts val="5459"/>
              </a:lnSpc>
            </a:pPr>
            <a:r>
              <a:rPr lang="en-US" sz="3499" b="1">
                <a:solidFill>
                  <a:srgbClr val="000000"/>
                </a:solidFill>
                <a:latin typeface="Canva Sans Bold"/>
                <a:ea typeface="Canva Sans Bold"/>
                <a:cs typeface="Canva Sans Bold"/>
                <a:sym typeface="Canva Sans Bold"/>
              </a:rPr>
              <a:t>Take this Empathy Quiz: </a:t>
            </a:r>
            <a:r>
              <a:rPr lang="en-US" sz="3499" b="1" u="sng">
                <a:solidFill>
                  <a:srgbClr val="000000"/>
                </a:solidFill>
                <a:latin typeface="Canva Sans Bold"/>
                <a:ea typeface="Canva Sans Bold"/>
                <a:cs typeface="Canva Sans Bold"/>
                <a:sym typeface="Canva Sans Bold"/>
                <a:hlinkClick r:id="rId5" tooltip="https://greatergood.berkeley.edu/quizzes/take_quiz/empathy"/>
              </a:rPr>
              <a:t>https://greatergood.berkeley.edu/quizzes/take_quiz/empathy</a:t>
            </a:r>
            <a:r>
              <a:rPr lang="en-US" sz="3499" b="1">
                <a:solidFill>
                  <a:srgbClr val="000000"/>
                </a:solidFill>
                <a:latin typeface="Canva Sans Bold"/>
                <a:ea typeface="Canva Sans Bold"/>
                <a:cs typeface="Canva Sans Bold"/>
                <a:sym typeface="Canva Sans Bold"/>
              </a:rPr>
              <a:t> </a:t>
            </a:r>
          </a:p>
          <a:p>
            <a:pPr algn="l">
              <a:lnSpc>
                <a:spcPts val="5459"/>
              </a:lnSpc>
            </a:pPr>
            <a:endParaRPr lang="en-US" sz="3499" b="1">
              <a:solidFill>
                <a:srgbClr val="000000"/>
              </a:solidFill>
              <a:latin typeface="Canva Sans Bold"/>
              <a:ea typeface="Canva Sans Bold"/>
              <a:cs typeface="Canva Sans Bold"/>
              <a:sym typeface="Canva Sans Bold"/>
            </a:endParaRPr>
          </a:p>
          <a:p>
            <a:pPr algn="l">
              <a:lnSpc>
                <a:spcPts val="5459"/>
              </a:lnSpc>
              <a:spcBef>
                <a:spcPct val="0"/>
              </a:spcBef>
            </a:pPr>
            <a:endParaRPr lang="en-US" sz="3499" b="1">
              <a:solidFill>
                <a:srgbClr val="000000"/>
              </a:solidFill>
              <a:latin typeface="Canva Sans Bold"/>
              <a:ea typeface="Canva Sans Bold"/>
              <a:cs typeface="Canva Sans Bold"/>
              <a:sym typeface="Canva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582400" y="3744104"/>
            <a:ext cx="7495876" cy="1298112"/>
          </a:xfrm>
          <a:prstGeom prst="rect">
            <a:avLst/>
          </a:prstGeom>
        </p:spPr>
        <p:txBody>
          <a:bodyPr lIns="0" tIns="0" rIns="0" bIns="0" rtlCol="0" anchor="t">
            <a:spAutoFit/>
          </a:bodyPr>
          <a:lstStyle/>
          <a:p>
            <a:pPr algn="l">
              <a:lnSpc>
                <a:spcPts val="11232"/>
              </a:lnSpc>
            </a:pPr>
            <a:r>
              <a:rPr lang="en-US" sz="7200" b="1" u="sng" dirty="0">
                <a:solidFill>
                  <a:srgbClr val="E82C62"/>
                </a:solidFill>
                <a:latin typeface="Raleway Bold"/>
                <a:ea typeface="Raleway Bold"/>
                <a:cs typeface="Raleway Bold"/>
                <a:sym typeface="Raleway Bold"/>
                <a:hlinkClick r:id="rId5" tooltip="https://youtu.be/wtB8Go_ADTk"/>
              </a:rPr>
              <a:t>Video</a:t>
            </a:r>
            <a:endParaRPr lang="en-US" sz="7200" b="1" u="sng" dirty="0">
              <a:solidFill>
                <a:srgbClr val="E82C62"/>
              </a:solidFill>
              <a:latin typeface="Raleway Bold"/>
              <a:ea typeface="Raleway Bold"/>
              <a:cs typeface="Raleway Bold"/>
              <a:sym typeface="Raleway Bold"/>
              <a:hlinkClick r:id="rId6" tooltip="https://youtu.be/wtB8Go_ADTk"/>
            </a:endParaRPr>
          </a:p>
        </p:txBody>
      </p:sp>
      <p:sp>
        <p:nvSpPr>
          <p:cNvPr id="9" name="Freeform 9"/>
          <p:cNvSpPr/>
          <p:nvPr/>
        </p:nvSpPr>
        <p:spPr>
          <a:xfrm>
            <a:off x="471431" y="2548657"/>
            <a:ext cx="8900114" cy="5073897"/>
          </a:xfrm>
          <a:custGeom>
            <a:avLst/>
            <a:gdLst/>
            <a:ahLst/>
            <a:cxnLst/>
            <a:rect l="l" t="t" r="r" b="b"/>
            <a:pathLst>
              <a:path w="8900114" h="5073897">
                <a:moveTo>
                  <a:pt x="0" y="0"/>
                </a:moveTo>
                <a:lnTo>
                  <a:pt x="8900114" y="0"/>
                </a:lnTo>
                <a:lnTo>
                  <a:pt x="8900114" y="5073897"/>
                </a:lnTo>
                <a:lnTo>
                  <a:pt x="0" y="5073897"/>
                </a:lnTo>
                <a:lnTo>
                  <a:pt x="0" y="0"/>
                </a:lnTo>
                <a:close/>
              </a:path>
            </a:pathLst>
          </a:custGeom>
          <a:blipFill>
            <a:blip r:embed="rId7"/>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5212747" y="206577"/>
            <a:ext cx="15308079" cy="1002406"/>
          </a:xfrm>
          <a:prstGeom prst="rect">
            <a:avLst/>
          </a:prstGeom>
        </p:spPr>
        <p:txBody>
          <a:bodyPr lIns="0" tIns="0" rIns="0" bIns="0" rtlCol="0" anchor="t">
            <a:spAutoFit/>
          </a:bodyPr>
          <a:lstStyle/>
          <a:p>
            <a:pPr algn="l">
              <a:lnSpc>
                <a:spcPts val="8052"/>
              </a:lnSpc>
            </a:pPr>
            <a:r>
              <a:rPr lang="en-US" sz="6100">
                <a:solidFill>
                  <a:srgbClr val="F25663"/>
                </a:solidFill>
                <a:latin typeface="Raleway"/>
                <a:ea typeface="Raleway"/>
                <a:cs typeface="Raleway"/>
                <a:sym typeface="Raleway"/>
              </a:rPr>
              <a:t>Small Group Discussion</a:t>
            </a:r>
          </a:p>
        </p:txBody>
      </p:sp>
      <p:sp>
        <p:nvSpPr>
          <p:cNvPr id="6" name="TextBox 6"/>
          <p:cNvSpPr txBox="1"/>
          <p:nvPr/>
        </p:nvSpPr>
        <p:spPr>
          <a:xfrm>
            <a:off x="2237450" y="2531369"/>
            <a:ext cx="14641231" cy="4813174"/>
          </a:xfrm>
          <a:prstGeom prst="rect">
            <a:avLst/>
          </a:prstGeom>
        </p:spPr>
        <p:txBody>
          <a:bodyPr lIns="0" tIns="0" rIns="0" bIns="0" rtlCol="0" anchor="t">
            <a:spAutoFit/>
          </a:bodyPr>
          <a:lstStyle/>
          <a:p>
            <a:pPr marL="885186" lvl="1" indent="-442593" algn="l">
              <a:lnSpc>
                <a:spcPts val="6395"/>
              </a:lnSpc>
              <a:buFont typeface="Arial"/>
              <a:buChar char="•"/>
            </a:pPr>
            <a:r>
              <a:rPr lang="en-US" sz="4099">
                <a:solidFill>
                  <a:srgbClr val="000000"/>
                </a:solidFill>
                <a:latin typeface="Raleway"/>
                <a:ea typeface="Raleway"/>
                <a:cs typeface="Raleway"/>
                <a:sym typeface="Raleway"/>
              </a:rPr>
              <a:t>Identify areas in your personal or professional life where you might benefit from cultivating more empathy. </a:t>
            </a:r>
          </a:p>
          <a:p>
            <a:pPr algn="l">
              <a:lnSpc>
                <a:spcPts val="6395"/>
              </a:lnSpc>
            </a:pPr>
            <a:endParaRPr lang="en-US" sz="4099">
              <a:solidFill>
                <a:srgbClr val="000000"/>
              </a:solidFill>
              <a:latin typeface="Raleway"/>
              <a:ea typeface="Raleway"/>
              <a:cs typeface="Raleway"/>
              <a:sym typeface="Raleway"/>
            </a:endParaRPr>
          </a:p>
          <a:p>
            <a:pPr marL="885186" lvl="1" indent="-442593" algn="l">
              <a:lnSpc>
                <a:spcPts val="6395"/>
              </a:lnSpc>
              <a:buFont typeface="Arial"/>
              <a:buChar char="•"/>
            </a:pPr>
            <a:r>
              <a:rPr lang="en-US" sz="4099">
                <a:solidFill>
                  <a:srgbClr val="000000"/>
                </a:solidFill>
                <a:latin typeface="Raleway"/>
                <a:ea typeface="Raleway"/>
                <a:cs typeface="Raleway"/>
                <a:sym typeface="Raleway"/>
              </a:rPr>
              <a:t>What challenges have you faced in these contexts that made expressing empathy difficult?</a:t>
            </a:r>
          </a:p>
          <a:p>
            <a:pPr algn="l">
              <a:lnSpc>
                <a:spcPts val="6395"/>
              </a:lnSpc>
            </a:pPr>
            <a:endParaRPr lang="en-US" sz="4099">
              <a:solidFill>
                <a:srgbClr val="000000"/>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1358</Words>
  <Application>Microsoft Macintosh PowerPoint</Application>
  <PresentationFormat>Custom</PresentationFormat>
  <Paragraphs>159</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Raleway</vt:lpstr>
      <vt:lpstr>Raleway Bold</vt:lpstr>
      <vt:lpstr>Arial</vt:lpstr>
      <vt:lpstr>Raleway Italics</vt:lpstr>
      <vt:lpstr>Calibri</vt:lpstr>
      <vt:lpstr>Arimo</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Empathy for Educators _Turnkey Group Slide Deck</dc:title>
  <cp:lastModifiedBy>Mariah Flynn</cp:lastModifiedBy>
  <cp:revision>2</cp:revision>
  <dcterms:created xsi:type="dcterms:W3CDTF">2006-08-16T00:00:00Z</dcterms:created>
  <dcterms:modified xsi:type="dcterms:W3CDTF">2024-11-04T19:25:25Z</dcterms:modified>
  <dc:identifier>DAGI4SNi-bo</dc:identifier>
</cp:coreProperties>
</file>