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imo" panose="020B0604020202020204" pitchFamily="34" charset="0"/>
      <p:regular r:id="rId16"/>
    </p:embeddedFont>
    <p:embeddedFont>
      <p:font typeface="Raleway" pitchFamily="2" charset="77"/>
      <p:regular r:id="rId17"/>
      <p:bold r:id="rId18"/>
      <p:italic r:id="rId19"/>
      <p:boldItalic r:id="rId20"/>
    </p:embeddedFont>
    <p:embeddedFont>
      <p:font typeface="Raleway Bold" pitchFamily="2" charset="77"/>
      <p:regular r:id="rId21"/>
      <p:bold r:id="rId22"/>
    </p:embeddedFont>
    <p:embeddedFont>
      <p:font typeface="Raleway Bold Italics" pitchFamily="2" charset="77"/>
      <p:regular r:id="rId23"/>
      <p:bold r:id="rId24"/>
      <p:italic r:id="rId25"/>
      <p:boldItalic r:id="rId26"/>
    </p:embeddedFont>
    <p:embeddedFont>
      <p:font typeface="Raleway Italics" pitchFamily="2" charset="77"/>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69068" autoAdjust="0"/>
  </p:normalViewPr>
  <p:slideViewPr>
    <p:cSldViewPr>
      <p:cViewPr varScale="1">
        <p:scale>
          <a:sx n="53" d="100"/>
          <a:sy n="53" d="100"/>
        </p:scale>
        <p:origin x="19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It would be helpful for participants to have writing materials (paper, notebook, and pen/pencil). </a:t>
            </a:r>
          </a:p>
          <a:p>
            <a:r>
              <a:rPr lang="en-US"/>
              <a:t>- post-it notes &amp; markers for group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/AIJLnz0EuaQ</a:t>
            </a:r>
          </a:p>
          <a:p>
            <a:r>
              <a:rPr lang="en-US" dirty="0"/>
              <a:t>Video Running Time: 10:04</a:t>
            </a:r>
          </a:p>
          <a:p>
            <a:endParaRPr lang="en-US" dirty="0"/>
          </a:p>
          <a:p>
            <a:r>
              <a:rPr lang="en-US" dirty="0"/>
              <a:t>"This next video goes into a variety of ways and considerations for helping students find their courage"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activity requires:</a:t>
            </a:r>
          </a:p>
          <a:p>
            <a:endParaRPr lang="en-US"/>
          </a:p>
          <a:p>
            <a:r>
              <a:rPr lang="en-US"/>
              <a:t>- Writing tools </a:t>
            </a:r>
          </a:p>
          <a:p>
            <a:r>
              <a:rPr lang="en-US"/>
              <a:t>- post-it notes</a:t>
            </a:r>
          </a:p>
          <a:p>
            <a:r>
              <a:rPr lang="en-US"/>
              <a:t>- board/wall/whiteboard to stick them on</a:t>
            </a:r>
          </a:p>
          <a:p>
            <a:endParaRPr lang="en-US"/>
          </a:p>
          <a:p>
            <a:r>
              <a:rPr lang="en-US"/>
              <a:t>Invite learners to think of someone they admire or would consider a hero. They can be famous person or someone they know personally—someone who has shown courage, overcoming risk or adversity. </a:t>
            </a:r>
          </a:p>
          <a:p>
            <a:endParaRPr lang="en-US"/>
          </a:p>
          <a:p>
            <a:r>
              <a:rPr lang="en-US"/>
              <a:t>Ask them to write the name (or description, if they want to keep it anonymous - like "my mom" or "my neighbor") on a post-it, and put their post-it on the board/wall.</a:t>
            </a:r>
          </a:p>
          <a:p>
            <a:endParaRPr lang="en-US"/>
          </a:p>
          <a:p>
            <a:r>
              <a:rPr lang="en-US"/>
              <a:t>If learners are struggling to come up with examples, you can invite them to check out https://giraffeheroes.org for courage stories. </a:t>
            </a:r>
          </a:p>
          <a:p>
            <a:endParaRPr lang="en-US"/>
          </a:p>
          <a:p>
            <a:r>
              <a:rPr lang="en-US"/>
              <a:t>In a large group discussion, invite learners to share "why" they think this person is courageous - what this person overcame or what risks they faced, and who was helped by their courage. They might also consider what other personality traits they think may have helped them to act courageously. (They can maintain confidentiality and speak generally or openly share the name of the person they chose.) Invite those who are comfortable to share a story about the person they chose.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hope you feel inspired to explore courage with your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Suggested introduction script:</a:t>
            </a:r>
          </a:p>
          <a:p>
            <a:endParaRPr lang="en-US"/>
          </a:p>
          <a:p>
            <a:r>
              <a:rPr lang="en-US"/>
              <a:t>As educators, we understand that fostering courage goes beyond teaching academic subjects—it's about equipping students with the confidence and resilience they need to thrive in all aspects of life.</a:t>
            </a:r>
          </a:p>
          <a:p>
            <a:r>
              <a:rPr lang="en-US"/>
              <a:t> </a:t>
            </a:r>
          </a:p>
          <a:p>
            <a:r>
              <a:rPr lang="en-US"/>
              <a:t>In today's rapidly changing world, where uncertainty and challenges abound, the ability to cultivate courage is more crucial than ever. It's about empowering our students to face adversity, tackle difficult tasks, and pursue their values-based aspirations with determination and resilience.</a:t>
            </a:r>
          </a:p>
          <a:p>
            <a:endParaRPr lang="en-US"/>
          </a:p>
          <a:p>
            <a:r>
              <a:rPr lang="en-US"/>
              <a:t>From fostering a supportive learning environment to providing opportunities for risk-taking and growth, we'll examine how educators can play a pivotal role in helping students develop the courage they need to succeed.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Learning Objectives:</a:t>
            </a:r>
          </a:p>
          <a:p>
            <a:endParaRPr lang="en-US"/>
          </a:p>
          <a:p>
            <a:r>
              <a:rPr lang="en-US"/>
              <a:t>Today we are going to cover the following topics: </a:t>
            </a:r>
          </a:p>
          <a:p>
            <a:endParaRPr lang="en-US"/>
          </a:p>
          <a:p>
            <a:r>
              <a:rPr lang="en-US"/>
              <a:t>-Identify the various components of courage</a:t>
            </a:r>
          </a:p>
          <a:p>
            <a:r>
              <a:rPr lang="en-US"/>
              <a:t>-Understand the difference between “general” courage and “personal” courage</a:t>
            </a:r>
          </a:p>
          <a:p>
            <a:r>
              <a:rPr lang="en-US"/>
              <a:t>-Define academic courage and its relevance for students</a:t>
            </a:r>
          </a:p>
          <a:p>
            <a:r>
              <a:rPr lang="en-US"/>
              <a:t>-Understand what moral courage is and how it plays out for young people</a:t>
            </a:r>
          </a:p>
          <a:p>
            <a:r>
              <a:rPr lang="en-US"/>
              <a:t>-Examine the benefits of courage for young people</a:t>
            </a:r>
          </a:p>
          <a:p>
            <a:r>
              <a:rPr lang="en-US"/>
              <a:t>-Explore tools and practical strategies to help students find their courage</a:t>
            </a:r>
          </a:p>
          <a:p>
            <a:endParaRPr lang="en-US"/>
          </a:p>
          <a:p>
            <a:endParaRPr lang="en-US"/>
          </a:p>
          <a:p>
            <a:endParaRPr lang="en-US"/>
          </a:p>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workshop are:</a:t>
            </a:r>
          </a:p>
          <a:p>
            <a:endParaRPr lang="en-US"/>
          </a:p>
          <a:p>
            <a:r>
              <a:rPr lang="en-US"/>
              <a:t>Self-management:</a:t>
            </a:r>
          </a:p>
          <a:p>
            <a:r>
              <a:rPr lang="en-US"/>
              <a:t>-Setting personal and collective goals</a:t>
            </a:r>
          </a:p>
          <a:p>
            <a:r>
              <a:rPr lang="en-US"/>
              <a:t>-Showing the courage to take initiative</a:t>
            </a:r>
          </a:p>
          <a:p>
            <a:r>
              <a:rPr lang="en-US"/>
              <a:t>-Cultivating resilience and overcoming adversity</a:t>
            </a:r>
          </a:p>
          <a:p>
            <a:endParaRPr lang="en-US"/>
          </a:p>
          <a:p>
            <a:r>
              <a:rPr lang="en-US"/>
              <a:t>Social awareness</a:t>
            </a:r>
          </a:p>
          <a:p>
            <a:r>
              <a:rPr lang="en-US"/>
              <a:t>-Recognizing situational demands and opportunities</a:t>
            </a:r>
          </a:p>
          <a:p>
            <a:r>
              <a:rPr lang="en-US"/>
              <a:t>-Creating and maintaining a just and caring community.</a:t>
            </a:r>
          </a:p>
          <a:p>
            <a:endParaRPr lang="en-US"/>
          </a:p>
          <a:p>
            <a:r>
              <a:rPr lang="en-US"/>
              <a:t>Responsible decision-making:</a:t>
            </a:r>
          </a:p>
          <a:p>
            <a:r>
              <a:rPr lang="en-US"/>
              <a:t>- Considering personal and collective safety concerns</a:t>
            </a:r>
          </a:p>
          <a:p>
            <a:endParaRPr lang="en-US"/>
          </a:p>
          <a:p>
            <a:r>
              <a:rPr lang="en-US"/>
              <a:t>Relationships skills:</a:t>
            </a:r>
          </a:p>
          <a:p>
            <a:r>
              <a:rPr lang="en-US"/>
              <a:t>-Resisting negative social pressure</a:t>
            </a:r>
          </a:p>
          <a:p>
            <a:r>
              <a:rPr lang="en-US"/>
              <a:t>-Showing leadership and contributing productively in groups</a:t>
            </a:r>
          </a:p>
          <a:p>
            <a:r>
              <a:rPr lang="en-US"/>
              <a:t>-Standing up for the rights of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/iDe4EjeFp7w</a:t>
            </a:r>
          </a:p>
          <a:p>
            <a:r>
              <a:rPr lang="en-US" dirty="0"/>
              <a:t>Video Running Time: 13:05</a:t>
            </a:r>
          </a:p>
          <a:p>
            <a:endParaRPr lang="en-US" dirty="0"/>
          </a:p>
          <a:p>
            <a:r>
              <a:rPr lang="en-US" dirty="0"/>
              <a:t>Next, we are going to watch this video about courage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What you need for this activity:</a:t>
            </a:r>
          </a:p>
          <a:p>
            <a:r>
              <a:rPr lang="en-US" dirty="0"/>
              <a:t>- Pens/writing tools</a:t>
            </a:r>
          </a:p>
          <a:p>
            <a:r>
              <a:rPr lang="en-US" dirty="0"/>
              <a:t>- Sticky notes</a:t>
            </a:r>
          </a:p>
          <a:p>
            <a:r>
              <a:rPr lang="en-US" dirty="0"/>
              <a:t>- Large poster Board</a:t>
            </a:r>
          </a:p>
          <a:p>
            <a:endParaRPr lang="en-US" dirty="0"/>
          </a:p>
          <a:p>
            <a:endParaRPr lang="en-US" dirty="0"/>
          </a:p>
          <a:p>
            <a:r>
              <a:rPr lang="en-US" dirty="0"/>
              <a:t>"We are going to do an adapted version of a student practice about courage. This is a creative practice you can do with young students - but even older ones could have fun with it, too. It is about seeing yourself as courageous - and exploring what you need courage for.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learners to reflect on this question individually and then share in their small groups.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/VzZ2OrB_agM</a:t>
            </a:r>
          </a:p>
          <a:p>
            <a:r>
              <a:rPr lang="en-US" dirty="0"/>
              <a:t>Video Running Time: 8:23</a:t>
            </a:r>
          </a:p>
          <a:p>
            <a:endParaRPr lang="en-US" dirty="0"/>
          </a:p>
          <a:p>
            <a:r>
              <a:rPr lang="en-US" dirty="0"/>
              <a:t> "This next video goes into the benefits of courage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on the following questions in their small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y9eQdQcVH-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youtu.be/AIJLnz0EuaQ" TargetMode="Externa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OdL0EIv8HO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youtu.be/iDe4EjeFp7w"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IhehgRPPs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youtu.be/VzZ2OrB_agM" TargetMode="Externa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F79646"/>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8.6 Courage for Students</a:t>
            </a:r>
          </a:p>
        </p:txBody>
      </p:sp>
      <p:sp>
        <p:nvSpPr>
          <p:cNvPr id="8" name="TextBox 8"/>
          <p:cNvSpPr txBox="1"/>
          <p:nvPr/>
        </p:nvSpPr>
        <p:spPr>
          <a:xfrm>
            <a:off x="905746" y="3298503"/>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Students</a:t>
            </a:r>
          </a:p>
        </p:txBody>
      </p:sp>
      <p:sp>
        <p:nvSpPr>
          <p:cNvPr id="9" name="TextBox 9"/>
          <p:cNvSpPr txBox="1"/>
          <p:nvPr/>
        </p:nvSpPr>
        <p:spPr>
          <a:xfrm>
            <a:off x="1028700" y="876300"/>
            <a:ext cx="8685000" cy="1225098"/>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8</a:t>
            </a:r>
          </a:p>
        </p:txBody>
      </p:sp>
      <p:pic>
        <p:nvPicPr>
          <p:cNvPr id="11" name="Picture 10" descr="A group of girls smiling&#10;&#10;Description automatically generated">
            <a:extLst>
              <a:ext uri="{FF2B5EF4-FFF2-40B4-BE49-F238E27FC236}">
                <a16:creationId xmlns:a16="http://schemas.microsoft.com/office/drawing/2014/main" id="{6A11D351-556F-B82C-9E12-E7A49BD2D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714500"/>
            <a:ext cx="6750148" cy="39905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EF945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518787" y="2704396"/>
            <a:ext cx="9086140" cy="5080422"/>
          </a:xfrm>
          <a:custGeom>
            <a:avLst/>
            <a:gdLst/>
            <a:ahLst/>
            <a:cxnLst/>
            <a:rect l="l" t="t" r="r" b="b"/>
            <a:pathLst>
              <a:path w="9086140" h="5080422">
                <a:moveTo>
                  <a:pt x="0" y="0"/>
                </a:moveTo>
                <a:lnTo>
                  <a:pt x="9086140" y="0"/>
                </a:lnTo>
                <a:lnTo>
                  <a:pt x="9086140" y="5080422"/>
                </a:lnTo>
                <a:lnTo>
                  <a:pt x="0" y="5080422"/>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37423" y="4322705"/>
            <a:ext cx="7495876" cy="1298112"/>
          </a:xfrm>
          <a:prstGeom prst="rect">
            <a:avLst/>
          </a:prstGeom>
        </p:spPr>
        <p:txBody>
          <a:bodyPr lIns="0" tIns="0" rIns="0" bIns="0" rtlCol="0" anchor="t">
            <a:spAutoFit/>
          </a:bodyPr>
          <a:lstStyle/>
          <a:p>
            <a:pPr algn="l">
              <a:lnSpc>
                <a:spcPts val="11232"/>
              </a:lnSpc>
            </a:pPr>
            <a:r>
              <a:rPr lang="en-US" sz="7200" b="1" u="sng" dirty="0">
                <a:solidFill>
                  <a:srgbClr val="BA5212"/>
                </a:solidFill>
                <a:latin typeface="Raleway Bold"/>
                <a:ea typeface="Raleway Bold"/>
                <a:cs typeface="Raleway Bold"/>
                <a:sym typeface="Raleway Bold"/>
                <a:hlinkClick r:id="rId6" tooltip="https://youtu.be/y9eQdQcVH-U"/>
              </a:rPr>
              <a:t>Video</a:t>
            </a:r>
            <a:endParaRPr lang="en-US" sz="7200" b="1" u="sng" dirty="0">
              <a:solidFill>
                <a:srgbClr val="BA5212"/>
              </a:solidFill>
              <a:latin typeface="Raleway Bold"/>
              <a:ea typeface="Raleway Bold"/>
              <a:cs typeface="Raleway Bold"/>
              <a:sym typeface="Raleway Bold"/>
              <a:hlinkClick r:id="rId7" tooltip="https://youtu.be/y9eQdQcVH-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14968080" y="615330"/>
            <a:ext cx="2799262" cy="2046960"/>
          </a:xfrm>
          <a:custGeom>
            <a:avLst/>
            <a:gdLst/>
            <a:ahLst/>
            <a:cxnLst/>
            <a:rect l="l" t="t" r="r" b="b"/>
            <a:pathLst>
              <a:path w="2799262" h="2046960">
                <a:moveTo>
                  <a:pt x="0" y="0"/>
                </a:moveTo>
                <a:lnTo>
                  <a:pt x="2799262" y="0"/>
                </a:lnTo>
                <a:lnTo>
                  <a:pt x="2799262" y="2046960"/>
                </a:lnTo>
                <a:lnTo>
                  <a:pt x="0" y="2046960"/>
                </a:lnTo>
                <a:lnTo>
                  <a:pt x="0" y="0"/>
                </a:lnTo>
                <a:close/>
              </a:path>
            </a:pathLst>
          </a:custGeom>
          <a:blipFill>
            <a:blip r:embed="rId4"/>
            <a:stretch>
              <a:fillRect l="-4878" r="-4878"/>
            </a:stretch>
          </a:blipFill>
        </p:spPr>
        <p:txBody>
          <a:bodyPr/>
          <a:lstStyle/>
          <a:p>
            <a:endParaRPr lang="en-US"/>
          </a:p>
        </p:txBody>
      </p:sp>
      <p:sp>
        <p:nvSpPr>
          <p:cNvPr id="6" name="TextBox 6"/>
          <p:cNvSpPr txBox="1"/>
          <p:nvPr/>
        </p:nvSpPr>
        <p:spPr>
          <a:xfrm>
            <a:off x="2205242" y="430729"/>
            <a:ext cx="15308079" cy="855534"/>
          </a:xfrm>
          <a:prstGeom prst="rect">
            <a:avLst/>
          </a:prstGeom>
        </p:spPr>
        <p:txBody>
          <a:bodyPr lIns="0" tIns="0" rIns="0" bIns="0" rtlCol="0" anchor="t">
            <a:spAutoFit/>
          </a:bodyPr>
          <a:lstStyle/>
          <a:p>
            <a:pPr algn="l">
              <a:lnSpc>
                <a:spcPts val="6468"/>
              </a:lnSpc>
            </a:pPr>
            <a:r>
              <a:rPr lang="en-US" sz="4900">
                <a:solidFill>
                  <a:srgbClr val="BA5212"/>
                </a:solidFill>
                <a:latin typeface="Raleway"/>
                <a:ea typeface="Raleway"/>
                <a:cs typeface="Raleway"/>
                <a:sym typeface="Raleway"/>
              </a:rPr>
              <a:t>Large Group Activity: </a:t>
            </a:r>
            <a:r>
              <a:rPr lang="en-US" sz="4900" i="1">
                <a:solidFill>
                  <a:srgbClr val="BA5212"/>
                </a:solidFill>
                <a:latin typeface="Raleway Italics"/>
                <a:ea typeface="Raleway Italics"/>
                <a:cs typeface="Raleway Italics"/>
                <a:sym typeface="Raleway Italics"/>
              </a:rPr>
              <a:t>Who are your heroes</a:t>
            </a:r>
            <a:r>
              <a:rPr lang="en-US" sz="4900">
                <a:solidFill>
                  <a:srgbClr val="BA5212"/>
                </a:solidFill>
                <a:latin typeface="Raleway"/>
                <a:ea typeface="Raleway"/>
                <a:cs typeface="Raleway"/>
                <a:sym typeface="Raleway"/>
              </a:rPr>
              <a:t>?</a:t>
            </a:r>
          </a:p>
          <a:p>
            <a:pPr algn="l">
              <a:lnSpc>
                <a:spcPts val="132"/>
              </a:lnSpc>
            </a:pPr>
            <a:endParaRPr lang="en-US" sz="4900">
              <a:solidFill>
                <a:srgbClr val="BA5212"/>
              </a:solidFill>
              <a:latin typeface="Raleway"/>
              <a:ea typeface="Raleway"/>
              <a:cs typeface="Raleway"/>
              <a:sym typeface="Raleway"/>
            </a:endParaRPr>
          </a:p>
        </p:txBody>
      </p:sp>
      <p:sp>
        <p:nvSpPr>
          <p:cNvPr id="7" name="TextBox 7"/>
          <p:cNvSpPr txBox="1"/>
          <p:nvPr/>
        </p:nvSpPr>
        <p:spPr>
          <a:xfrm>
            <a:off x="1964041" y="1741797"/>
            <a:ext cx="11360317" cy="7896509"/>
          </a:xfrm>
          <a:prstGeom prst="rect">
            <a:avLst/>
          </a:prstGeom>
        </p:spPr>
        <p:txBody>
          <a:bodyPr lIns="0" tIns="0" rIns="0" bIns="0" rtlCol="0" anchor="t">
            <a:spAutoFit/>
          </a:bodyPr>
          <a:lstStyle/>
          <a:p>
            <a:pPr marL="669291" lvl="1" indent="-334646" algn="l">
              <a:lnSpc>
                <a:spcPts val="4836"/>
              </a:lnSpc>
              <a:buFont typeface="Arial"/>
              <a:buChar char="•"/>
            </a:pPr>
            <a:r>
              <a:rPr lang="en-US" sz="3100" b="1">
                <a:solidFill>
                  <a:srgbClr val="000000"/>
                </a:solidFill>
                <a:latin typeface="Raleway Bold"/>
                <a:ea typeface="Raleway Bold"/>
                <a:cs typeface="Raleway Bold"/>
                <a:sym typeface="Raleway Bold"/>
              </a:rPr>
              <a:t>Think of someone you admire or would consider a hero</a:t>
            </a:r>
          </a:p>
          <a:p>
            <a:pPr marL="1338582" lvl="2" indent="-446194" algn="l">
              <a:lnSpc>
                <a:spcPts val="4836"/>
              </a:lnSpc>
              <a:buFont typeface="Arial"/>
              <a:buChar char="⚬"/>
            </a:pPr>
            <a:r>
              <a:rPr lang="en-US" sz="3100">
                <a:solidFill>
                  <a:srgbClr val="000000"/>
                </a:solidFill>
                <a:latin typeface="Raleway"/>
                <a:ea typeface="Raleway"/>
                <a:cs typeface="Raleway"/>
                <a:sym typeface="Raleway"/>
              </a:rPr>
              <a:t>They can be famous or someone you know. </a:t>
            </a:r>
          </a:p>
          <a:p>
            <a:pPr marL="1338582" lvl="2" indent="-446194" algn="l">
              <a:lnSpc>
                <a:spcPts val="4836"/>
              </a:lnSpc>
              <a:buFont typeface="Arial"/>
              <a:buChar char="⚬"/>
            </a:pPr>
            <a:r>
              <a:rPr lang="en-US" sz="3100">
                <a:solidFill>
                  <a:srgbClr val="000000"/>
                </a:solidFill>
                <a:latin typeface="Raleway"/>
                <a:ea typeface="Raleway"/>
                <a:cs typeface="Raleway"/>
                <a:sym typeface="Raleway"/>
              </a:rPr>
              <a:t>Choose someone who has shown courage, overcoming risk or adversity.</a:t>
            </a:r>
          </a:p>
          <a:p>
            <a:pPr algn="l">
              <a:lnSpc>
                <a:spcPts val="4836"/>
              </a:lnSpc>
            </a:pPr>
            <a:endParaRPr lang="en-US" sz="3100">
              <a:solidFill>
                <a:srgbClr val="000000"/>
              </a:solidFill>
              <a:latin typeface="Raleway"/>
              <a:ea typeface="Raleway"/>
              <a:cs typeface="Raleway"/>
              <a:sym typeface="Raleway"/>
            </a:endParaRPr>
          </a:p>
          <a:p>
            <a:pPr marL="669291" lvl="1" indent="-334646" algn="l">
              <a:lnSpc>
                <a:spcPts val="4836"/>
              </a:lnSpc>
              <a:buFont typeface="Arial"/>
              <a:buChar char="•"/>
            </a:pPr>
            <a:r>
              <a:rPr lang="en-US" sz="3100" b="1">
                <a:solidFill>
                  <a:srgbClr val="000000"/>
                </a:solidFill>
                <a:latin typeface="Raleway Bold"/>
                <a:ea typeface="Raleway Bold"/>
                <a:cs typeface="Raleway Bold"/>
                <a:sym typeface="Raleway Bold"/>
              </a:rPr>
              <a:t>Write their name (or a description of them, if you want to maintain confidentiality)</a:t>
            </a:r>
          </a:p>
          <a:p>
            <a:pPr marL="1338582" lvl="2" indent="-446194" algn="l">
              <a:lnSpc>
                <a:spcPts val="4836"/>
              </a:lnSpc>
              <a:buFont typeface="Arial"/>
              <a:buChar char="⚬"/>
            </a:pPr>
            <a:r>
              <a:rPr lang="en-US" sz="3100">
                <a:solidFill>
                  <a:srgbClr val="000000"/>
                </a:solidFill>
                <a:latin typeface="Raleway"/>
                <a:ea typeface="Raleway"/>
                <a:cs typeface="Raleway"/>
                <a:sym typeface="Raleway"/>
              </a:rPr>
              <a:t>e.g., “My neighbor” </a:t>
            </a:r>
          </a:p>
          <a:p>
            <a:pPr algn="l">
              <a:lnSpc>
                <a:spcPts val="4836"/>
              </a:lnSpc>
            </a:pPr>
            <a:endParaRPr lang="en-US" sz="3100">
              <a:solidFill>
                <a:srgbClr val="000000"/>
              </a:solidFill>
              <a:latin typeface="Raleway"/>
              <a:ea typeface="Raleway"/>
              <a:cs typeface="Raleway"/>
              <a:sym typeface="Raleway"/>
            </a:endParaRPr>
          </a:p>
          <a:p>
            <a:pPr marL="669291" lvl="1" indent="-334646" algn="l">
              <a:lnSpc>
                <a:spcPts val="4836"/>
              </a:lnSpc>
              <a:buFont typeface="Arial"/>
              <a:buChar char="•"/>
            </a:pPr>
            <a:r>
              <a:rPr lang="en-US" sz="3100" b="1">
                <a:solidFill>
                  <a:srgbClr val="000000"/>
                </a:solidFill>
                <a:latin typeface="Raleway Bold"/>
                <a:ea typeface="Raleway Bold"/>
                <a:cs typeface="Raleway Bold"/>
                <a:sym typeface="Raleway Bold"/>
              </a:rPr>
              <a:t>Let’s discuss!</a:t>
            </a:r>
          </a:p>
          <a:p>
            <a:pPr marL="1338582" lvl="2" indent="-446194" algn="l">
              <a:lnSpc>
                <a:spcPts val="4836"/>
              </a:lnSpc>
              <a:buFont typeface="Arial"/>
              <a:buChar char="⚬"/>
            </a:pPr>
            <a:r>
              <a:rPr lang="en-US" sz="3100">
                <a:solidFill>
                  <a:srgbClr val="000000"/>
                </a:solidFill>
                <a:latin typeface="Raleway"/>
                <a:ea typeface="Raleway"/>
                <a:cs typeface="Raleway"/>
                <a:sym typeface="Raleway"/>
              </a:rPr>
              <a:t>Why did you choose this person? What makes them courageous to you? What risks have they faced and overcome? Who was helped by their courage?</a:t>
            </a:r>
          </a:p>
        </p:txBody>
      </p:sp>
      <p:sp>
        <p:nvSpPr>
          <p:cNvPr id="8" name="TextBox 8"/>
          <p:cNvSpPr txBox="1"/>
          <p:nvPr/>
        </p:nvSpPr>
        <p:spPr>
          <a:xfrm>
            <a:off x="14234683" y="5515827"/>
            <a:ext cx="2947243" cy="413765"/>
          </a:xfrm>
          <a:prstGeom prst="rect">
            <a:avLst/>
          </a:prstGeom>
        </p:spPr>
        <p:txBody>
          <a:bodyPr lIns="0" tIns="0" rIns="0" bIns="0" rtlCol="0" anchor="t">
            <a:spAutoFit/>
          </a:bodyPr>
          <a:lstStyle/>
          <a:p>
            <a:pPr algn="ctr">
              <a:lnSpc>
                <a:spcPts val="3432"/>
              </a:lnSpc>
              <a:spcBef>
                <a:spcPct val="0"/>
              </a:spcBef>
            </a:pPr>
            <a:r>
              <a:rPr lang="en-US" sz="2200" b="1">
                <a:solidFill>
                  <a:srgbClr val="BA5212"/>
                </a:solidFill>
                <a:latin typeface="Raleway Bold"/>
                <a:ea typeface="Raleway Bold"/>
                <a:cs typeface="Raleway Bold"/>
                <a:sym typeface="Raleway Bold"/>
              </a:rPr>
              <a:t>Adapted exerpt from: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94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7272"/>
            <a:ext cx="874800" cy="124200"/>
            <a:chOff x="0" y="0"/>
            <a:chExt cx="1166400" cy="165600"/>
          </a:xfrm>
        </p:grpSpPr>
        <p:sp>
          <p:nvSpPr>
            <p:cNvPr id="3" name="Freeform 3"/>
            <p:cNvSpPr/>
            <p:nvPr/>
          </p:nvSpPr>
          <p:spPr>
            <a:xfrm>
              <a:off x="0" y="0"/>
              <a:ext cx="1166368" cy="165608"/>
            </a:xfrm>
            <a:custGeom>
              <a:avLst/>
              <a:gdLst/>
              <a:ahLst/>
              <a:cxnLst/>
              <a:rect l="l" t="t" r="r" b="b"/>
              <a:pathLst>
                <a:path w="1166368" h="165608">
                  <a:moveTo>
                    <a:pt x="0" y="0"/>
                  </a:moveTo>
                  <a:lnTo>
                    <a:pt x="1166368" y="0"/>
                  </a:lnTo>
                  <a:lnTo>
                    <a:pt x="1166368" y="165608"/>
                  </a:lnTo>
                  <a:lnTo>
                    <a:pt x="0" y="165608"/>
                  </a:lnTo>
                  <a:close/>
                </a:path>
              </a:pathLst>
            </a:custGeom>
            <a:solidFill>
              <a:srgbClr val="FFFFFF"/>
            </a:solidFill>
          </p:spPr>
          <p:txBody>
            <a:bodyPr/>
            <a:lstStyle/>
            <a:p>
              <a:endParaRPr lang="en-US"/>
            </a:p>
          </p:txBody>
        </p:sp>
      </p:grpSp>
      <p:sp>
        <p:nvSpPr>
          <p:cNvPr id="4" name="Freeform 4"/>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4887549" y="1934865"/>
            <a:ext cx="8050238" cy="5363471"/>
          </a:xfrm>
          <a:custGeom>
            <a:avLst/>
            <a:gdLst/>
            <a:ahLst/>
            <a:cxnLst/>
            <a:rect l="l" t="t" r="r" b="b"/>
            <a:pathLst>
              <a:path w="8050238" h="5363471">
                <a:moveTo>
                  <a:pt x="0" y="0"/>
                </a:moveTo>
                <a:lnTo>
                  <a:pt x="8050238" y="0"/>
                </a:lnTo>
                <a:lnTo>
                  <a:pt x="8050238" y="5363471"/>
                </a:lnTo>
                <a:lnTo>
                  <a:pt x="0" y="5363471"/>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028700" y="8638117"/>
            <a:ext cx="7275600" cy="654177"/>
          </a:xfrm>
          <a:prstGeom prst="rect">
            <a:avLst/>
          </a:prstGeom>
        </p:spPr>
        <p:txBody>
          <a:bodyPr lIns="0" tIns="0" rIns="0" bIns="0" rtlCol="0" anchor="t">
            <a:spAutoFit/>
          </a:bodyPr>
          <a:lstStyle/>
          <a:p>
            <a:pPr algn="l">
              <a:lnSpc>
                <a:spcPts val="5304"/>
              </a:lnSpc>
            </a:pPr>
            <a:r>
              <a:rPr lang="en-US" sz="3400">
                <a:solidFill>
                  <a:srgbClr val="050707"/>
                </a:solidFill>
                <a:latin typeface="Raleway"/>
                <a:ea typeface="Raleway"/>
                <a:cs typeface="Raleway"/>
                <a:sym typeface="Raleway"/>
              </a:rPr>
              <a:t>8.6 Courage for Students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F79646"/>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8: Mindfulness and Well-Being for Students</a:t>
            </a:r>
          </a:p>
        </p:txBody>
      </p:sp>
      <p:sp>
        <p:nvSpPr>
          <p:cNvPr id="8" name="TextBox 8"/>
          <p:cNvSpPr txBox="1"/>
          <p:nvPr/>
        </p:nvSpPr>
        <p:spPr>
          <a:xfrm>
            <a:off x="452774" y="3146408"/>
            <a:ext cx="11085076" cy="1074809"/>
          </a:xfrm>
          <a:prstGeom prst="rect">
            <a:avLst/>
          </a:prstGeom>
        </p:spPr>
        <p:txBody>
          <a:bodyPr lIns="0" tIns="0" rIns="0" bIns="0" rtlCol="0" anchor="t">
            <a:spAutoFit/>
          </a:bodyPr>
          <a:lstStyle/>
          <a:p>
            <a:pPr algn="l">
              <a:lnSpc>
                <a:spcPts val="7992"/>
              </a:lnSpc>
            </a:pPr>
            <a:r>
              <a:rPr lang="en-US" sz="7400">
                <a:solidFill>
                  <a:srgbClr val="050707"/>
                </a:solidFill>
                <a:latin typeface="Arimo"/>
                <a:ea typeface="Arimo"/>
                <a:cs typeface="Arimo"/>
                <a:sym typeface="Arimo"/>
              </a:rPr>
              <a:t>8.6 Courage for Students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A person smiling with a purse&#10;&#10;Description automatically generated">
            <a:extLst>
              <a:ext uri="{FF2B5EF4-FFF2-40B4-BE49-F238E27FC236}">
                <a16:creationId xmlns:a16="http://schemas.microsoft.com/office/drawing/2014/main" id="{DF71E9CD-FD2A-BD39-7338-8DF10854D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49" y="1873410"/>
            <a:ext cx="6749987" cy="36168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172227"/>
            <a:ext cx="8309408" cy="626905"/>
          </a:xfrm>
          <a:prstGeom prst="rect">
            <a:avLst/>
          </a:prstGeom>
        </p:spPr>
        <p:txBody>
          <a:bodyPr lIns="0" tIns="0" rIns="0" bIns="0" rtlCol="0" anchor="t">
            <a:spAutoFit/>
          </a:bodyPr>
          <a:lstStyle/>
          <a:p>
            <a:pPr algn="l">
              <a:lnSpc>
                <a:spcPts val="5038"/>
              </a:lnSpc>
            </a:pPr>
            <a:r>
              <a:rPr lang="en-US" sz="3500">
                <a:solidFill>
                  <a:srgbClr val="BA5212"/>
                </a:solidFill>
                <a:latin typeface="Raleway"/>
                <a:ea typeface="Raleway"/>
                <a:cs typeface="Raleway"/>
                <a:sym typeface="Raleway"/>
              </a:rPr>
              <a:t>8.6 Courage for Students</a:t>
            </a:r>
          </a:p>
        </p:txBody>
      </p:sp>
      <p:grpSp>
        <p:nvGrpSpPr>
          <p:cNvPr id="4" name="Group 4"/>
          <p:cNvGrpSpPr/>
          <p:nvPr/>
        </p:nvGrpSpPr>
        <p:grpSpPr>
          <a:xfrm>
            <a:off x="10312700" y="0"/>
            <a:ext cx="7975200" cy="10287000"/>
            <a:chOff x="0" y="0"/>
            <a:chExt cx="10633600" cy="13716000"/>
          </a:xfrm>
        </p:grpSpPr>
        <p:sp>
          <p:nvSpPr>
            <p:cNvPr id="5" name="Freeform 5"/>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F79646"/>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
        <p:nvSpPr>
          <p:cNvPr id="9" name="TextBox 9"/>
          <p:cNvSpPr txBox="1"/>
          <p:nvPr/>
        </p:nvSpPr>
        <p:spPr>
          <a:xfrm>
            <a:off x="1001092" y="5113641"/>
            <a:ext cx="8142908" cy="4652039"/>
          </a:xfrm>
          <a:prstGeom prst="rect">
            <a:avLst/>
          </a:prstGeom>
        </p:spPr>
        <p:txBody>
          <a:bodyPr lIns="0" tIns="0" rIns="0" bIns="0" rtlCol="0" anchor="t">
            <a:spAutoFit/>
          </a:bodyPr>
          <a:lstStyle/>
          <a:p>
            <a:pPr marL="518497" lvl="1" indent="-259248" algn="l">
              <a:lnSpc>
                <a:spcPts val="3746"/>
              </a:lnSpc>
              <a:buFont typeface="Arial"/>
              <a:buChar char="•"/>
            </a:pPr>
            <a:r>
              <a:rPr lang="en-US" sz="2401">
                <a:solidFill>
                  <a:srgbClr val="000000"/>
                </a:solidFill>
                <a:latin typeface="Raleway"/>
                <a:ea typeface="Raleway"/>
                <a:cs typeface="Raleway"/>
                <a:sym typeface="Raleway"/>
              </a:rPr>
              <a:t>Identify the components of courage</a:t>
            </a:r>
          </a:p>
          <a:p>
            <a:pPr marL="518497" lvl="1" indent="-259248" algn="l">
              <a:lnSpc>
                <a:spcPts val="3746"/>
              </a:lnSpc>
              <a:buFont typeface="Arial"/>
              <a:buChar char="•"/>
            </a:pPr>
            <a:r>
              <a:rPr lang="en-US" sz="2401">
                <a:solidFill>
                  <a:srgbClr val="000000"/>
                </a:solidFill>
                <a:latin typeface="Raleway"/>
                <a:ea typeface="Raleway"/>
                <a:cs typeface="Raleway"/>
                <a:sym typeface="Raleway"/>
              </a:rPr>
              <a:t>Understand the difference between “general” courage and “personal” courage</a:t>
            </a:r>
          </a:p>
          <a:p>
            <a:pPr marL="518497" lvl="1" indent="-259248" algn="l">
              <a:lnSpc>
                <a:spcPts val="3746"/>
              </a:lnSpc>
              <a:buFont typeface="Arial"/>
              <a:buChar char="•"/>
            </a:pPr>
            <a:r>
              <a:rPr lang="en-US" sz="2401">
                <a:solidFill>
                  <a:srgbClr val="000000"/>
                </a:solidFill>
                <a:latin typeface="Raleway"/>
                <a:ea typeface="Raleway"/>
                <a:cs typeface="Raleway"/>
                <a:sym typeface="Raleway"/>
              </a:rPr>
              <a:t>Define academic courage and its relevance for students</a:t>
            </a:r>
          </a:p>
          <a:p>
            <a:pPr marL="518497" lvl="1" indent="-259248" algn="l">
              <a:lnSpc>
                <a:spcPts val="3746"/>
              </a:lnSpc>
              <a:buFont typeface="Arial"/>
              <a:buChar char="•"/>
            </a:pPr>
            <a:r>
              <a:rPr lang="en-US" sz="2401">
                <a:solidFill>
                  <a:srgbClr val="000000"/>
                </a:solidFill>
                <a:latin typeface="Raleway"/>
                <a:ea typeface="Raleway"/>
                <a:cs typeface="Raleway"/>
                <a:sym typeface="Raleway"/>
              </a:rPr>
              <a:t>Understand what moral courage is and how it plays out for young people</a:t>
            </a:r>
          </a:p>
          <a:p>
            <a:pPr marL="518497" lvl="1" indent="-259248" algn="l">
              <a:lnSpc>
                <a:spcPts val="3746"/>
              </a:lnSpc>
              <a:buFont typeface="Arial"/>
              <a:buChar char="•"/>
            </a:pPr>
            <a:r>
              <a:rPr lang="en-US" sz="2401">
                <a:solidFill>
                  <a:srgbClr val="000000"/>
                </a:solidFill>
                <a:latin typeface="Raleway"/>
                <a:ea typeface="Raleway"/>
                <a:cs typeface="Raleway"/>
                <a:sym typeface="Raleway"/>
              </a:rPr>
              <a:t>Examine the benefits of courage for young people</a:t>
            </a:r>
          </a:p>
          <a:p>
            <a:pPr marL="518497" lvl="1" indent="-259248" algn="l">
              <a:lnSpc>
                <a:spcPts val="3746"/>
              </a:lnSpc>
              <a:buFont typeface="Arial"/>
              <a:buChar char="•"/>
            </a:pPr>
            <a:r>
              <a:rPr lang="en-US" sz="2401">
                <a:solidFill>
                  <a:srgbClr val="000000"/>
                </a:solidFill>
                <a:latin typeface="Raleway"/>
                <a:ea typeface="Raleway"/>
                <a:cs typeface="Raleway"/>
                <a:sym typeface="Raleway"/>
              </a:rPr>
              <a:t>Explore tools and practical strategies to help students find their courage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79646"/>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553733" y="2674458"/>
            <a:ext cx="8590267" cy="4734793"/>
          </a:xfrm>
          <a:custGeom>
            <a:avLst/>
            <a:gdLst/>
            <a:ahLst/>
            <a:cxnLst/>
            <a:rect l="l" t="t" r="r" b="b"/>
            <a:pathLst>
              <a:path w="8590267" h="4734793">
                <a:moveTo>
                  <a:pt x="0" y="0"/>
                </a:moveTo>
                <a:lnTo>
                  <a:pt x="8590267" y="0"/>
                </a:lnTo>
                <a:lnTo>
                  <a:pt x="8590267" y="4734793"/>
                </a:lnTo>
                <a:lnTo>
                  <a:pt x="0" y="4734793"/>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81385" y="3760346"/>
            <a:ext cx="7495876" cy="1298112"/>
          </a:xfrm>
          <a:prstGeom prst="rect">
            <a:avLst/>
          </a:prstGeom>
        </p:spPr>
        <p:txBody>
          <a:bodyPr lIns="0" tIns="0" rIns="0" bIns="0" rtlCol="0" anchor="t">
            <a:spAutoFit/>
          </a:bodyPr>
          <a:lstStyle/>
          <a:p>
            <a:pPr algn="l">
              <a:lnSpc>
                <a:spcPts val="11232"/>
              </a:lnSpc>
            </a:pPr>
            <a:r>
              <a:rPr lang="en-US" sz="7200" b="1" u="sng" dirty="0">
                <a:solidFill>
                  <a:srgbClr val="BA5212"/>
                </a:solidFill>
                <a:latin typeface="Raleway Bold"/>
                <a:ea typeface="Raleway Bold"/>
                <a:cs typeface="Raleway Bold"/>
                <a:sym typeface="Raleway Bold"/>
                <a:hlinkClick r:id="rId6" tooltip="https://youtu.be/OdL0EIv8HOU"/>
              </a:rPr>
              <a:t>Video</a:t>
            </a:r>
            <a:endParaRPr lang="en-US" sz="7200" b="1" u="sng" dirty="0">
              <a:solidFill>
                <a:srgbClr val="BA5212"/>
              </a:solidFill>
              <a:latin typeface="Raleway Bold"/>
              <a:ea typeface="Raleway Bold"/>
              <a:cs typeface="Raleway Bold"/>
              <a:sym typeface="Raleway Bold"/>
              <a:hlinkClick r:id="rId7" tooltip="https://youtu.be/OdL0EIv8HO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965488" y="1699861"/>
            <a:ext cx="11612694" cy="8893933"/>
          </a:xfrm>
          <a:prstGeom prst="rect">
            <a:avLst/>
          </a:prstGeom>
        </p:spPr>
        <p:txBody>
          <a:bodyPr lIns="0" tIns="0" rIns="0" bIns="0" rtlCol="0" anchor="t">
            <a:spAutoFit/>
          </a:bodyPr>
          <a:lstStyle/>
          <a:p>
            <a:pPr algn="l">
              <a:lnSpc>
                <a:spcPts val="4173"/>
              </a:lnSpc>
            </a:pPr>
            <a:r>
              <a:rPr lang="en-US" sz="2900" b="1" dirty="0">
                <a:solidFill>
                  <a:srgbClr val="050707"/>
                </a:solidFill>
                <a:latin typeface="Raleway Bold"/>
                <a:ea typeface="Raleway Bold"/>
                <a:cs typeface="Raleway Bold"/>
                <a:sym typeface="Raleway Bold"/>
              </a:rPr>
              <a:t>Take a brief moment to reflect on what courage means to you</a:t>
            </a:r>
          </a:p>
          <a:p>
            <a:pPr marL="626114" lvl="1" indent="-313057" algn="l">
              <a:lnSpc>
                <a:spcPts val="4173"/>
              </a:lnSpc>
              <a:buFont typeface="Arial"/>
              <a:buChar char="•"/>
            </a:pPr>
            <a:r>
              <a:rPr lang="en-US" sz="2900" i="1" dirty="0">
                <a:solidFill>
                  <a:srgbClr val="050707"/>
                </a:solidFill>
                <a:latin typeface="Raleway Italics"/>
                <a:ea typeface="Raleway Italics"/>
                <a:cs typeface="Raleway Italics"/>
                <a:sym typeface="Raleway Italics"/>
              </a:rPr>
              <a:t>What aspects of your life require courage right now?</a:t>
            </a:r>
          </a:p>
          <a:p>
            <a:pPr marL="626114" lvl="1" indent="-313057" algn="l">
              <a:lnSpc>
                <a:spcPts val="4173"/>
              </a:lnSpc>
              <a:buFont typeface="Arial"/>
              <a:buChar char="•"/>
            </a:pPr>
            <a:r>
              <a:rPr lang="en-US" sz="2900" i="1" dirty="0">
                <a:solidFill>
                  <a:srgbClr val="050707"/>
                </a:solidFill>
                <a:latin typeface="Raleway Italics"/>
                <a:ea typeface="Raleway Italics"/>
                <a:cs typeface="Raleway Italics"/>
                <a:sym typeface="Raleway Italics"/>
              </a:rPr>
              <a:t>What helps you feel courageous and able to tackle things that are hard or risky?</a:t>
            </a:r>
          </a:p>
          <a:p>
            <a:pPr algn="l">
              <a:lnSpc>
                <a:spcPts val="4173"/>
              </a:lnSpc>
            </a:pPr>
            <a:endParaRPr lang="en-US" sz="2900" i="1" dirty="0">
              <a:solidFill>
                <a:srgbClr val="050707"/>
              </a:solidFill>
              <a:latin typeface="Raleway Italics"/>
              <a:ea typeface="Raleway Italics"/>
              <a:cs typeface="Raleway Italics"/>
              <a:sym typeface="Raleway Italics"/>
            </a:endParaRPr>
          </a:p>
          <a:p>
            <a:pPr algn="l">
              <a:lnSpc>
                <a:spcPts val="4173"/>
              </a:lnSpc>
            </a:pPr>
            <a:r>
              <a:rPr lang="en-US" sz="2900" b="1" dirty="0">
                <a:solidFill>
                  <a:srgbClr val="050707"/>
                </a:solidFill>
                <a:latin typeface="Raleway Bold"/>
                <a:ea typeface="Raleway Bold"/>
                <a:cs typeface="Raleway Bold"/>
                <a:sym typeface="Raleway Bold"/>
              </a:rPr>
              <a:t>Now we are going to create our</a:t>
            </a:r>
            <a:r>
              <a:rPr lang="en-US" sz="2900" b="1" i="1" dirty="0">
                <a:solidFill>
                  <a:srgbClr val="050707"/>
                </a:solidFill>
                <a:latin typeface="Raleway Bold Italics"/>
                <a:ea typeface="Raleway Bold Italics"/>
                <a:cs typeface="Raleway Bold Italics"/>
                <a:sym typeface="Raleway Bold Italics"/>
              </a:rPr>
              <a:t> courage creatures!</a:t>
            </a:r>
          </a:p>
          <a:p>
            <a:pPr marL="626114" lvl="1" indent="-313057" algn="l">
              <a:lnSpc>
                <a:spcPts val="4173"/>
              </a:lnSpc>
              <a:buFont typeface="Arial"/>
              <a:buChar char="•"/>
            </a:pPr>
            <a:r>
              <a:rPr lang="en-US" sz="2900" dirty="0">
                <a:solidFill>
                  <a:srgbClr val="050707"/>
                </a:solidFill>
                <a:latin typeface="Raleway"/>
                <a:ea typeface="Raleway"/>
                <a:cs typeface="Raleway"/>
                <a:sym typeface="Raleway"/>
              </a:rPr>
              <a:t>Imagine you have a courage creature living inside your heart.</a:t>
            </a:r>
          </a:p>
          <a:p>
            <a:pPr marL="626114" lvl="1" indent="-313057" algn="l">
              <a:lnSpc>
                <a:spcPts val="4173"/>
              </a:lnSpc>
              <a:buFont typeface="Arial"/>
              <a:buChar char="•"/>
            </a:pPr>
            <a:r>
              <a:rPr lang="en-US" sz="2900" dirty="0">
                <a:solidFill>
                  <a:srgbClr val="050707"/>
                </a:solidFill>
                <a:latin typeface="Raleway"/>
                <a:ea typeface="Raleway"/>
                <a:cs typeface="Raleway"/>
                <a:sym typeface="Raleway"/>
              </a:rPr>
              <a:t>On these papers, </a:t>
            </a:r>
            <a:r>
              <a:rPr lang="en-US" sz="2900" b="1" dirty="0">
                <a:solidFill>
                  <a:srgbClr val="050707"/>
                </a:solidFill>
                <a:latin typeface="Raleway Bold"/>
                <a:ea typeface="Raleway Bold"/>
                <a:cs typeface="Raleway Bold"/>
                <a:sym typeface="Raleway Bold"/>
              </a:rPr>
              <a:t>draw what you think your courage creature would look like.</a:t>
            </a:r>
            <a:r>
              <a:rPr lang="en-US" sz="2900" dirty="0">
                <a:solidFill>
                  <a:srgbClr val="050707"/>
                </a:solidFill>
                <a:latin typeface="Raleway"/>
                <a:ea typeface="Raleway"/>
                <a:cs typeface="Raleway"/>
                <a:sym typeface="Raleway"/>
              </a:rPr>
              <a:t> What does courage or bravery mean to you? Include as many details as you can:</a:t>
            </a:r>
          </a:p>
          <a:p>
            <a:pPr marL="1252228" lvl="2" indent="-417409" algn="l">
              <a:lnSpc>
                <a:spcPts val="4173"/>
              </a:lnSpc>
              <a:buFont typeface="Arial"/>
              <a:buChar char="⚬"/>
            </a:pPr>
            <a:r>
              <a:rPr lang="en-US" sz="2900" i="1" dirty="0">
                <a:solidFill>
                  <a:srgbClr val="050707"/>
                </a:solidFill>
                <a:latin typeface="Raleway Italics"/>
                <a:ea typeface="Raleway Italics"/>
                <a:cs typeface="Raleway Italics"/>
                <a:sym typeface="Raleway Italics"/>
              </a:rPr>
              <a:t>What does your courage creature need courage for? </a:t>
            </a:r>
          </a:p>
          <a:p>
            <a:pPr marL="1252228" lvl="2" indent="-417409" algn="l">
              <a:lnSpc>
                <a:spcPts val="4173"/>
              </a:lnSpc>
              <a:buFont typeface="Arial"/>
              <a:buChar char="⚬"/>
            </a:pPr>
            <a:r>
              <a:rPr lang="en-US" sz="2900" i="1" dirty="0">
                <a:solidFill>
                  <a:srgbClr val="050707"/>
                </a:solidFill>
                <a:latin typeface="Raleway Italics"/>
                <a:ea typeface="Raleway Italics"/>
                <a:cs typeface="Raleway Italics"/>
                <a:sym typeface="Raleway Italics"/>
              </a:rPr>
              <a:t>What does courage feel like in your body or your courage creature’s body? </a:t>
            </a:r>
          </a:p>
          <a:p>
            <a:pPr marL="1252228" lvl="2" indent="-417409" algn="l">
              <a:lnSpc>
                <a:spcPts val="4173"/>
              </a:lnSpc>
              <a:buFont typeface="Arial"/>
              <a:buChar char="⚬"/>
            </a:pPr>
            <a:r>
              <a:rPr lang="en-US" sz="2900" i="1" dirty="0">
                <a:solidFill>
                  <a:srgbClr val="050707"/>
                </a:solidFill>
                <a:latin typeface="Raleway Italics"/>
                <a:ea typeface="Raleway Italics"/>
                <a:cs typeface="Raleway Italics"/>
                <a:sym typeface="Raleway Italics"/>
              </a:rPr>
              <a:t>Is there anything your Courage Creature needs to feel more brave or courageous? Draw what helps your courage creature feel brave!</a:t>
            </a:r>
          </a:p>
          <a:p>
            <a:pPr algn="l">
              <a:lnSpc>
                <a:spcPts val="4174"/>
              </a:lnSpc>
            </a:pPr>
            <a:endParaRPr lang="en-US" sz="2900" i="1" dirty="0">
              <a:solidFill>
                <a:srgbClr val="050707"/>
              </a:solidFill>
              <a:latin typeface="Raleway Italics"/>
              <a:ea typeface="Raleway Italics"/>
              <a:cs typeface="Raleway Italics"/>
              <a:sym typeface="Raleway Italics"/>
            </a:endParaRPr>
          </a:p>
        </p:txBody>
      </p:sp>
      <p:sp>
        <p:nvSpPr>
          <p:cNvPr id="6" name="Freeform 6"/>
          <p:cNvSpPr/>
          <p:nvPr/>
        </p:nvSpPr>
        <p:spPr>
          <a:xfrm>
            <a:off x="13902032" y="3804904"/>
            <a:ext cx="4189160" cy="3211540"/>
          </a:xfrm>
          <a:custGeom>
            <a:avLst/>
            <a:gdLst/>
            <a:ahLst/>
            <a:cxnLst/>
            <a:rect l="l" t="t" r="r" b="b"/>
            <a:pathLst>
              <a:path w="4189160" h="3211540">
                <a:moveTo>
                  <a:pt x="0" y="0"/>
                </a:moveTo>
                <a:lnTo>
                  <a:pt x="4189160" y="0"/>
                </a:lnTo>
                <a:lnTo>
                  <a:pt x="4189160" y="3211541"/>
                </a:lnTo>
                <a:lnTo>
                  <a:pt x="0" y="3211541"/>
                </a:lnTo>
                <a:lnTo>
                  <a:pt x="0" y="0"/>
                </a:lnTo>
                <a:close/>
              </a:path>
            </a:pathLst>
          </a:custGeom>
          <a:blipFill>
            <a:blip r:embed="rId4"/>
            <a:stretch>
              <a:fillRect t="-28811" b="-38690"/>
            </a:stretch>
          </a:blipFill>
        </p:spPr>
        <p:txBody>
          <a:bodyPr/>
          <a:lstStyle/>
          <a:p>
            <a:endParaRPr lang="en-US"/>
          </a:p>
        </p:txBody>
      </p:sp>
      <p:sp>
        <p:nvSpPr>
          <p:cNvPr id="7" name="TextBox 7"/>
          <p:cNvSpPr txBox="1"/>
          <p:nvPr/>
        </p:nvSpPr>
        <p:spPr>
          <a:xfrm>
            <a:off x="1965488" y="480546"/>
            <a:ext cx="15293812" cy="1082503"/>
          </a:xfrm>
          <a:prstGeom prst="rect">
            <a:avLst/>
          </a:prstGeom>
        </p:spPr>
        <p:txBody>
          <a:bodyPr lIns="0" tIns="0" rIns="0" bIns="0" rtlCol="0" anchor="t">
            <a:spAutoFit/>
          </a:bodyPr>
          <a:lstStyle/>
          <a:p>
            <a:pPr algn="l">
              <a:lnSpc>
                <a:spcPts val="8052"/>
              </a:lnSpc>
            </a:pPr>
            <a:r>
              <a:rPr lang="en-US" sz="6100">
                <a:solidFill>
                  <a:srgbClr val="BA5212"/>
                </a:solidFill>
                <a:latin typeface="Raleway"/>
                <a:ea typeface="Raleway"/>
                <a:cs typeface="Raleway"/>
                <a:sym typeface="Raleway"/>
              </a:rPr>
              <a:t>Large Group Activity: Courage Creatures</a:t>
            </a:r>
          </a:p>
          <a:p>
            <a:pPr algn="l">
              <a:lnSpc>
                <a:spcPts val="132"/>
              </a:lnSpc>
            </a:pPr>
            <a:endParaRPr lang="en-US" sz="6100">
              <a:solidFill>
                <a:srgbClr val="BA5212"/>
              </a:solidFill>
              <a:latin typeface="Raleway"/>
              <a:ea typeface="Raleway"/>
              <a:cs typeface="Raleway"/>
              <a:sym typeface="Raleway"/>
            </a:endParaRPr>
          </a:p>
          <a:p>
            <a:pPr algn="l">
              <a:lnSpc>
                <a:spcPts val="132"/>
              </a:lnSpc>
            </a:pPr>
            <a:endParaRPr lang="en-US" sz="6100">
              <a:solidFill>
                <a:srgbClr val="BA5212"/>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884198" y="848517"/>
            <a:ext cx="14357025" cy="2426208"/>
          </a:xfrm>
          <a:prstGeom prst="rect">
            <a:avLst/>
          </a:prstGeom>
        </p:spPr>
        <p:txBody>
          <a:bodyPr lIns="0" tIns="0" rIns="0" bIns="0" rtlCol="0" anchor="t">
            <a:spAutoFit/>
          </a:bodyPr>
          <a:lstStyle/>
          <a:p>
            <a:pPr algn="l">
              <a:lnSpc>
                <a:spcPts val="11616"/>
              </a:lnSpc>
            </a:pPr>
            <a:r>
              <a:rPr lang="en-US" sz="8800">
                <a:solidFill>
                  <a:srgbClr val="BA5212"/>
                </a:solidFill>
                <a:latin typeface="Raleway"/>
                <a:ea typeface="Raleway"/>
                <a:cs typeface="Raleway"/>
                <a:sym typeface="Raleway"/>
              </a:rPr>
              <a:t>Group Reflection</a:t>
            </a:r>
          </a:p>
          <a:p>
            <a:pPr algn="l">
              <a:lnSpc>
                <a:spcPts val="3695"/>
              </a:lnSpc>
            </a:pPr>
            <a:endParaRPr lang="en-US" sz="8800">
              <a:solidFill>
                <a:srgbClr val="BA5212"/>
              </a:solidFill>
              <a:latin typeface="Raleway"/>
              <a:ea typeface="Raleway"/>
              <a:cs typeface="Raleway"/>
              <a:sym typeface="Raleway"/>
            </a:endParaRPr>
          </a:p>
          <a:p>
            <a:pPr algn="l">
              <a:lnSpc>
                <a:spcPts val="3695"/>
              </a:lnSpc>
            </a:pPr>
            <a:endParaRPr lang="en-US" sz="8800">
              <a:solidFill>
                <a:srgbClr val="BA5212"/>
              </a:solidFill>
              <a:latin typeface="Raleway"/>
              <a:ea typeface="Raleway"/>
              <a:cs typeface="Raleway"/>
              <a:sym typeface="Raleway"/>
            </a:endParaRPr>
          </a:p>
        </p:txBody>
      </p:sp>
      <p:sp>
        <p:nvSpPr>
          <p:cNvPr id="6" name="TextBox 6"/>
          <p:cNvSpPr txBox="1"/>
          <p:nvPr/>
        </p:nvSpPr>
        <p:spPr>
          <a:xfrm>
            <a:off x="2902298" y="2541975"/>
            <a:ext cx="14357025" cy="5475679"/>
          </a:xfrm>
          <a:prstGeom prst="rect">
            <a:avLst/>
          </a:prstGeom>
        </p:spPr>
        <p:txBody>
          <a:bodyPr lIns="0" tIns="0" rIns="0" bIns="0" rtlCol="0" anchor="t">
            <a:spAutoFit/>
          </a:bodyPr>
          <a:lstStyle/>
          <a:p>
            <a:pPr algn="l">
              <a:lnSpc>
                <a:spcPts val="5468"/>
              </a:lnSpc>
            </a:pPr>
            <a:r>
              <a:rPr lang="en-US" sz="3800" b="1">
                <a:solidFill>
                  <a:srgbClr val="050707"/>
                </a:solidFill>
                <a:latin typeface="Raleway Bold"/>
                <a:ea typeface="Raleway Bold"/>
                <a:cs typeface="Raleway Bold"/>
                <a:sym typeface="Raleway Bold"/>
              </a:rPr>
              <a:t>Reflect on the following questions and share in your small groups:</a:t>
            </a:r>
          </a:p>
          <a:p>
            <a:pPr algn="l">
              <a:lnSpc>
                <a:spcPts val="5468"/>
              </a:lnSpc>
            </a:pPr>
            <a:endParaRPr lang="en-US" sz="3800" b="1">
              <a:solidFill>
                <a:srgbClr val="050707"/>
              </a:solidFill>
              <a:latin typeface="Raleway Bold"/>
              <a:ea typeface="Raleway Bold"/>
              <a:cs typeface="Raleway Bold"/>
              <a:sym typeface="Raleway Bold"/>
            </a:endParaRPr>
          </a:p>
          <a:p>
            <a:pPr marL="820421" lvl="1" indent="-410210" algn="l">
              <a:lnSpc>
                <a:spcPts val="5468"/>
              </a:lnSpc>
              <a:buFont typeface="Arial"/>
              <a:buChar char="•"/>
            </a:pPr>
            <a:r>
              <a:rPr lang="en-US" sz="3800" i="1">
                <a:solidFill>
                  <a:srgbClr val="050707"/>
                </a:solidFill>
                <a:latin typeface="Raleway Italics"/>
                <a:ea typeface="Raleway Italics"/>
                <a:cs typeface="Raleway Italics"/>
                <a:sym typeface="Raleway Italics"/>
              </a:rPr>
              <a:t>Did you notice anything unique about each others’ drawings? Did you learn anything new about anyone?</a:t>
            </a:r>
          </a:p>
          <a:p>
            <a:pPr marL="820420" lvl="1" indent="-410210" algn="l">
              <a:lnSpc>
                <a:spcPts val="5470"/>
              </a:lnSpc>
              <a:buFont typeface="Arial"/>
              <a:buChar char="•"/>
            </a:pPr>
            <a:r>
              <a:rPr lang="en-US" sz="3800" i="1">
                <a:solidFill>
                  <a:srgbClr val="050707"/>
                </a:solidFill>
                <a:latin typeface="Raleway Italics"/>
                <a:ea typeface="Raleway Italics"/>
                <a:cs typeface="Raleway Italics"/>
                <a:sym typeface="Raleway Italics"/>
              </a:rPr>
              <a:t>If you were to try this with students, what might you modify or do differently? What might you do first to set the stage for this activity?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28700" y="-37753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EF945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503176" y="2648415"/>
            <a:ext cx="9144000" cy="4990171"/>
          </a:xfrm>
          <a:custGeom>
            <a:avLst/>
            <a:gdLst/>
            <a:ahLst/>
            <a:cxnLst/>
            <a:rect l="l" t="t" r="r" b="b"/>
            <a:pathLst>
              <a:path w="9144000" h="4990171">
                <a:moveTo>
                  <a:pt x="0" y="0"/>
                </a:moveTo>
                <a:lnTo>
                  <a:pt x="9144000" y="0"/>
                </a:lnTo>
                <a:lnTo>
                  <a:pt x="9144000" y="4990170"/>
                </a:lnTo>
                <a:lnTo>
                  <a:pt x="0" y="4990170"/>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005538" y="4187729"/>
            <a:ext cx="7495876" cy="1298112"/>
          </a:xfrm>
          <a:prstGeom prst="rect">
            <a:avLst/>
          </a:prstGeom>
        </p:spPr>
        <p:txBody>
          <a:bodyPr lIns="0" tIns="0" rIns="0" bIns="0" rtlCol="0" anchor="t">
            <a:spAutoFit/>
          </a:bodyPr>
          <a:lstStyle/>
          <a:p>
            <a:pPr algn="l">
              <a:lnSpc>
                <a:spcPts val="11232"/>
              </a:lnSpc>
            </a:pPr>
            <a:r>
              <a:rPr lang="en-US" sz="7200" b="1" u="sng" dirty="0">
                <a:solidFill>
                  <a:srgbClr val="BA5212"/>
                </a:solidFill>
                <a:latin typeface="Raleway Bold"/>
                <a:ea typeface="Raleway Bold"/>
                <a:cs typeface="Raleway Bold"/>
                <a:sym typeface="Raleway Bold"/>
                <a:hlinkClick r:id="rId6" tooltip="https://www.youtube.com/watch?v=BIhehgRPPs8"/>
              </a:rPr>
              <a:t>Video</a:t>
            </a:r>
            <a:endParaRPr lang="en-US" sz="7200" b="1" u="sng" dirty="0">
              <a:solidFill>
                <a:srgbClr val="BA5212"/>
              </a:solidFill>
              <a:latin typeface="Raleway Bold"/>
              <a:ea typeface="Raleway Bold"/>
              <a:cs typeface="Raleway Bold"/>
              <a:sym typeface="Raleway Bold"/>
              <a:hlinkClick r:id="rId7" tooltip="https://www.youtube.com/watch?v=BIhehgRPPs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14801612" y="1735126"/>
            <a:ext cx="2965730" cy="2817444"/>
          </a:xfrm>
          <a:custGeom>
            <a:avLst/>
            <a:gdLst/>
            <a:ahLst/>
            <a:cxnLst/>
            <a:rect l="l" t="t" r="r" b="b"/>
            <a:pathLst>
              <a:path w="2965730" h="2817444">
                <a:moveTo>
                  <a:pt x="0" y="0"/>
                </a:moveTo>
                <a:lnTo>
                  <a:pt x="2965730" y="0"/>
                </a:lnTo>
                <a:lnTo>
                  <a:pt x="2965730" y="2817444"/>
                </a:lnTo>
                <a:lnTo>
                  <a:pt x="0" y="2817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2189215" y="674176"/>
            <a:ext cx="14357025" cy="1447038"/>
          </a:xfrm>
          <a:prstGeom prst="rect">
            <a:avLst/>
          </a:prstGeom>
        </p:spPr>
        <p:txBody>
          <a:bodyPr lIns="0" tIns="0" rIns="0" bIns="0" rtlCol="0" anchor="t">
            <a:spAutoFit/>
          </a:bodyPr>
          <a:lstStyle/>
          <a:p>
            <a:pPr algn="l">
              <a:lnSpc>
                <a:spcPts val="11615"/>
              </a:lnSpc>
            </a:pPr>
            <a:r>
              <a:rPr lang="en-US" sz="8799">
                <a:solidFill>
                  <a:srgbClr val="BA5212"/>
                </a:solidFill>
                <a:latin typeface="Raleway"/>
                <a:ea typeface="Raleway"/>
                <a:cs typeface="Raleway"/>
                <a:sym typeface="Raleway"/>
              </a:rPr>
              <a:t>Small Group Discussion</a:t>
            </a:r>
          </a:p>
        </p:txBody>
      </p:sp>
      <p:sp>
        <p:nvSpPr>
          <p:cNvPr id="7" name="TextBox 7"/>
          <p:cNvSpPr txBox="1"/>
          <p:nvPr/>
        </p:nvSpPr>
        <p:spPr>
          <a:xfrm>
            <a:off x="2189215" y="5396617"/>
            <a:ext cx="12612396" cy="3122296"/>
          </a:xfrm>
          <a:prstGeom prst="rect">
            <a:avLst/>
          </a:prstGeom>
        </p:spPr>
        <p:txBody>
          <a:bodyPr lIns="0" tIns="0" rIns="0" bIns="0" rtlCol="0" anchor="t">
            <a:spAutoFit/>
          </a:bodyPr>
          <a:lstStyle/>
          <a:p>
            <a:pPr marL="863596" lvl="1" indent="-431798" algn="l">
              <a:lnSpc>
                <a:spcPts val="6239"/>
              </a:lnSpc>
              <a:buFont typeface="Arial"/>
              <a:buChar char="•"/>
            </a:pPr>
            <a:r>
              <a:rPr lang="en-US" sz="3999">
                <a:solidFill>
                  <a:srgbClr val="000000"/>
                </a:solidFill>
                <a:latin typeface="Raleway"/>
                <a:ea typeface="Raleway"/>
                <a:cs typeface="Raleway"/>
                <a:sym typeface="Raleway"/>
              </a:rPr>
              <a:t>What is one courageous decision you made in your teaching career that significantly impacted your students' learning and growth?</a:t>
            </a:r>
          </a:p>
          <a:p>
            <a:pPr algn="l">
              <a:lnSpc>
                <a:spcPts val="6239"/>
              </a:lnSpc>
            </a:pPr>
            <a:endParaRPr lang="en-US" sz="3999">
              <a:solidFill>
                <a:srgbClr val="000000"/>
              </a:solidFill>
              <a:latin typeface="Raleway"/>
              <a:ea typeface="Raleway"/>
              <a:cs typeface="Raleway"/>
              <a:sym typeface="Raleway"/>
            </a:endParaRPr>
          </a:p>
        </p:txBody>
      </p:sp>
      <p:sp>
        <p:nvSpPr>
          <p:cNvPr id="8" name="TextBox 8"/>
          <p:cNvSpPr txBox="1"/>
          <p:nvPr/>
        </p:nvSpPr>
        <p:spPr>
          <a:xfrm>
            <a:off x="2189215" y="2491505"/>
            <a:ext cx="12612396" cy="1853946"/>
          </a:xfrm>
          <a:prstGeom prst="rect">
            <a:avLst/>
          </a:prstGeom>
        </p:spPr>
        <p:txBody>
          <a:bodyPr lIns="0" tIns="0" rIns="0" bIns="0" rtlCol="0" anchor="t">
            <a:spAutoFit/>
          </a:bodyPr>
          <a:lstStyle/>
          <a:p>
            <a:pPr algn="l">
              <a:lnSpc>
                <a:spcPts val="4992"/>
              </a:lnSpc>
              <a:spcBef>
                <a:spcPct val="0"/>
              </a:spcBef>
            </a:pPr>
            <a:r>
              <a:rPr lang="en-US" sz="3200" b="1" i="1">
                <a:solidFill>
                  <a:srgbClr val="000000"/>
                </a:solidFill>
                <a:latin typeface="Raleway Bold Italics"/>
                <a:ea typeface="Raleway Bold Italics"/>
                <a:cs typeface="Raleway Bold Italics"/>
                <a:sym typeface="Raleway Bold Italics"/>
              </a:rPr>
              <a:t>Research shows that hearing stories of courage can actually boost your own courageous actions. </a:t>
            </a:r>
            <a:r>
              <a:rPr lang="en-US" sz="3200" i="1">
                <a:solidFill>
                  <a:srgbClr val="000000"/>
                </a:solidFill>
                <a:latin typeface="Raleway Italics"/>
                <a:ea typeface="Raleway Italics"/>
                <a:cs typeface="Raleway Italics"/>
                <a:sym typeface="Raleway Italics"/>
              </a:rPr>
              <a:t>So please share in your small groups: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1560</Words>
  <Application>Microsoft Macintosh PowerPoint</Application>
  <PresentationFormat>Custom</PresentationFormat>
  <Paragraphs>181</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Raleway</vt:lpstr>
      <vt:lpstr>Raleway Bold</vt:lpstr>
      <vt:lpstr>Arial</vt:lpstr>
      <vt:lpstr>Raleway Italics</vt:lpstr>
      <vt:lpstr>Raleway Bold Italics</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 for Students _Turnkey Group Slide Deck</dc:title>
  <cp:lastModifiedBy>Mariah Flynn</cp:lastModifiedBy>
  <cp:revision>2</cp:revision>
  <dcterms:created xsi:type="dcterms:W3CDTF">2006-08-16T00:00:00Z</dcterms:created>
  <dcterms:modified xsi:type="dcterms:W3CDTF">2024-11-04T19:17:30Z</dcterms:modified>
  <dc:identifier>DAGGWwjb6yk</dc:identifier>
</cp:coreProperties>
</file>