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rimo" panose="020B0604020202020204" pitchFamily="34" charset="0"/>
      <p:regular r:id="rId16"/>
    </p:embeddedFont>
    <p:embeddedFont>
      <p:font typeface="Raleway" pitchFamily="2" charset="77"/>
      <p:regular r:id="rId17"/>
      <p:bold r:id="rId18"/>
      <p:italic r:id="rId19"/>
      <p:boldItalic r:id="rId20"/>
    </p:embeddedFont>
    <p:embeddedFont>
      <p:font typeface="Raleway Bold" pitchFamily="2" charset="77"/>
      <p:regular r:id="rId21"/>
      <p:bold r:id="rId22"/>
    </p:embeddedFont>
    <p:embeddedFont>
      <p:font typeface="Raleway Bold Italics" pitchFamily="2" charset="77"/>
      <p:regular r:id="rId23"/>
      <p:bold r:id="rId24"/>
      <p:italic r:id="rId25"/>
      <p:boldItalic r:id="rId26"/>
    </p:embeddedFont>
    <p:embeddedFont>
      <p:font typeface="Raleway Italics" pitchFamily="2" charset="77"/>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81441" autoAdjust="0"/>
  </p:normalViewPr>
  <p:slideViewPr>
    <p:cSldViewPr>
      <p:cViewPr varScale="1">
        <p:scale>
          <a:sx n="64" d="100"/>
          <a:sy n="64" d="100"/>
        </p:scale>
        <p:origin x="1264"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For this lesson, you will need:</a:t>
            </a:r>
          </a:p>
          <a:p>
            <a:endParaRPr lang="en-US" dirty="0"/>
          </a:p>
          <a:p>
            <a:r>
              <a:rPr lang="en-US" dirty="0"/>
              <a:t>- A way to show the videos to your participants (links are in the presenter notes and on the screen). They are YouTube links, so you will need an internet connection. </a:t>
            </a:r>
          </a:p>
          <a:p>
            <a:endParaRPr lang="en-US" dirty="0"/>
          </a:p>
          <a:p>
            <a:r>
              <a:rPr lang="en-US" dirty="0"/>
              <a:t>- It would be helpful for participants to have writing materials (paper, notebook, and pen/pencil). </a:t>
            </a:r>
          </a:p>
          <a:p>
            <a:endParaRPr lang="en-US" dirty="0"/>
          </a:p>
          <a:p>
            <a:r>
              <a:rPr lang="en-US" dirty="0"/>
              <a:t>Optional: Poster board, </a:t>
            </a:r>
            <a:r>
              <a:rPr lang="en-US" dirty="0" err="1"/>
              <a:t>post-it</a:t>
            </a:r>
            <a:r>
              <a:rPr lang="en-US" dirty="0"/>
              <a:t> notes &amp; markers for group discussions/brainstorming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/7AqA6QFQn7U</a:t>
            </a:r>
          </a:p>
          <a:p>
            <a:r>
              <a:rPr lang="en-US" dirty="0"/>
              <a:t>Video Running Time:  10:04</a:t>
            </a:r>
          </a:p>
          <a:p>
            <a:endParaRPr lang="en-US" dirty="0"/>
          </a:p>
          <a:p>
            <a:r>
              <a:rPr lang="en-US" dirty="0"/>
              <a:t>"Now that we have connected with what courage is and its significance for educators and schools, we are going to shift to some practical strategies for exploring more courage in our lives. </a:t>
            </a:r>
          </a:p>
          <a:p>
            <a:endParaRPr lang="en-US" dirty="0"/>
          </a:p>
          <a:p>
            <a:r>
              <a:rPr lang="en-US" dirty="0"/>
              <a:t>I invite you to make note of any practices that stand out to you and seem like something you could incorporate into your daily life."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"Identifying our values is a crucial step in growing our courage. Our values drive what we stand up for. </a:t>
            </a:r>
          </a:p>
          <a:p>
            <a:r>
              <a:rPr lang="en-US" dirty="0"/>
              <a:t>Also, when we discuss our values with others - and find common shared values - we can create collective courage. There is true power in community when it comes to courage."</a:t>
            </a:r>
          </a:p>
          <a:p>
            <a:endParaRPr lang="en-US" dirty="0"/>
          </a:p>
          <a:p>
            <a:r>
              <a:rPr lang="en-US" dirty="0"/>
              <a:t>To do this, we are going to start with an individual reflection, followed by a small group discussion. </a:t>
            </a:r>
          </a:p>
          <a:p>
            <a:endParaRPr lang="en-US" dirty="0"/>
          </a:p>
          <a:p>
            <a:r>
              <a:rPr lang="en-US" dirty="0"/>
              <a:t>The following is a list of different values, some of which may be important to you and some of which may not. Start by ranking them in order of their importance to you, from 1 to 11 (Note that these values are just a starting point. Feel free to add others that might not be listed here, such as spirituality or helping others.) Then circle your most important value. </a:t>
            </a:r>
          </a:p>
          <a:p>
            <a:endParaRPr lang="en-US" dirty="0"/>
          </a:p>
          <a:p>
            <a:r>
              <a:rPr lang="en-US" dirty="0"/>
              <a:t>[after learners are done with the reflection...]</a:t>
            </a:r>
          </a:p>
          <a:p>
            <a:endParaRPr lang="en-US" dirty="0"/>
          </a:p>
          <a:p>
            <a:r>
              <a:rPr lang="en-US" dirty="0"/>
              <a:t>"Now I invite you to gather in your small groups, and share why your # 1 value is important to you - and maybe share a time it played an important part in your life - or your teaching"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hope we’ve given you some ideas and maybe some inspiration to strive to cultivate awe in your educational communities.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educators specifically, we face numerous challenges every day, from fostering a safe and inclusive, as well as engaging, learning environment to supporting students' emotional and social development. To navigate these challenges, we need to cultivate courage - the ability to take action in the face of fear and uncertainty. In other words, courage helps us be the people, and the educators, we want to be.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a:p>
            <a:r>
              <a:rPr lang="en-US" dirty="0"/>
              <a:t>Some topics we are going to cover are:</a:t>
            </a:r>
          </a:p>
          <a:p>
            <a:r>
              <a:rPr lang="en-US" dirty="0"/>
              <a:t>-Identify the components of courage</a:t>
            </a:r>
          </a:p>
          <a:p>
            <a:r>
              <a:rPr lang="en-US" dirty="0"/>
              <a:t>-Understand the difference between “general” courage and “personal” courage</a:t>
            </a:r>
          </a:p>
          <a:p>
            <a:r>
              <a:rPr lang="en-US" dirty="0"/>
              <a:t>-Define academic courage and its role in our learning and growth</a:t>
            </a:r>
          </a:p>
          <a:p>
            <a:r>
              <a:rPr lang="en-US" dirty="0"/>
              <a:t>-Understand what moral courage is and how it plays out at work and in life</a:t>
            </a:r>
          </a:p>
          <a:p>
            <a:r>
              <a:rPr lang="en-US" dirty="0"/>
              <a:t>-Examine the benefits of a courageous mindset</a:t>
            </a:r>
          </a:p>
          <a:p>
            <a:r>
              <a:rPr lang="en-US" dirty="0"/>
              <a:t>-Explore tools and practical strategies for cultivating courage in ourselves</a:t>
            </a:r>
          </a:p>
          <a:p>
            <a:endParaRPr lang="en-US" dirty="0"/>
          </a:p>
          <a:p>
            <a:endParaRPr lang="en-US" dirty="0"/>
          </a:p>
          <a:p>
            <a:r>
              <a:rPr lang="en-US" dirty="0"/>
              <a:t>Expand objectives to California Developmental Indicators through making connections to SEL competencies in California on developmental age span.</a:t>
            </a:r>
          </a:p>
          <a:p>
            <a:endParaRPr lang="en-US" dirty="0"/>
          </a:p>
          <a:p>
            <a:r>
              <a:rPr lang="en-US" dirty="0"/>
              <a:t>Sourced from CDE (July 2023):</a:t>
            </a:r>
          </a:p>
          <a:p>
            <a:r>
              <a:rPr lang="en-US" dirty="0"/>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dirty="0"/>
          </a:p>
          <a:p>
            <a:r>
              <a:rPr lang="en-US" dirty="0"/>
              <a:t>Self-Awareness (Intrapersonal Focus)</a:t>
            </a:r>
          </a:p>
          <a:p>
            <a:r>
              <a:rPr lang="en-US" dirty="0"/>
              <a:t>Self-Management (Intrapersonal Focus)</a:t>
            </a:r>
          </a:p>
          <a:p>
            <a:r>
              <a:rPr lang="en-US" dirty="0"/>
              <a:t>Social Awareness (Interpersonal Focus)</a:t>
            </a:r>
          </a:p>
          <a:p>
            <a:r>
              <a:rPr lang="en-US" dirty="0"/>
              <a:t>Relationship Skills (Interpersonal Focus)</a:t>
            </a:r>
          </a:p>
          <a:p>
            <a:r>
              <a:rPr lang="en-US" dirty="0"/>
              <a:t>Responsible Decision-Making (Inter and Intrapersonal)</a:t>
            </a:r>
          </a:p>
          <a:p>
            <a:endParaRPr lang="en-US" dirty="0"/>
          </a:p>
          <a:p>
            <a:r>
              <a:rPr lang="en-US" dirty="0"/>
              <a:t>Some suggested connections for this workshop are:</a:t>
            </a:r>
          </a:p>
          <a:p>
            <a:endParaRPr lang="en-US" dirty="0"/>
          </a:p>
          <a:p>
            <a:endParaRPr lang="en-US" dirty="0"/>
          </a:p>
          <a:p>
            <a:r>
              <a:rPr lang="en-US" dirty="0"/>
              <a:t>Self-management:</a:t>
            </a:r>
          </a:p>
          <a:p>
            <a:r>
              <a:rPr lang="en-US" dirty="0"/>
              <a:t>-Setting personal and collective goals</a:t>
            </a:r>
          </a:p>
          <a:p>
            <a:r>
              <a:rPr lang="en-US" dirty="0"/>
              <a:t>-Showing the courage to take initiative</a:t>
            </a:r>
          </a:p>
          <a:p>
            <a:r>
              <a:rPr lang="en-US" dirty="0"/>
              <a:t>-Cultivating resilience and overcoming adversity</a:t>
            </a:r>
          </a:p>
          <a:p>
            <a:endParaRPr lang="en-US" dirty="0"/>
          </a:p>
          <a:p>
            <a:r>
              <a:rPr lang="en-US" dirty="0"/>
              <a:t>Social awareness</a:t>
            </a:r>
          </a:p>
          <a:p>
            <a:r>
              <a:rPr lang="en-US" dirty="0"/>
              <a:t>-Recognizing situational demands and opportunities</a:t>
            </a:r>
          </a:p>
          <a:p>
            <a:r>
              <a:rPr lang="en-US" dirty="0"/>
              <a:t>-Creating and maintaining a just and caring community.</a:t>
            </a:r>
          </a:p>
          <a:p>
            <a:endParaRPr lang="en-US" dirty="0"/>
          </a:p>
          <a:p>
            <a:r>
              <a:rPr lang="en-US" dirty="0"/>
              <a:t>Responsible decision-making:</a:t>
            </a:r>
          </a:p>
          <a:p>
            <a:r>
              <a:rPr lang="en-US" dirty="0"/>
              <a:t>- Considering personal and collective safety concerns</a:t>
            </a:r>
          </a:p>
          <a:p>
            <a:endParaRPr lang="en-US" dirty="0"/>
          </a:p>
          <a:p>
            <a:r>
              <a:rPr lang="en-US" dirty="0"/>
              <a:t>Relationships skills:</a:t>
            </a:r>
          </a:p>
          <a:p>
            <a:r>
              <a:rPr lang="en-US" dirty="0"/>
              <a:t>-Resisting negative social pressure</a:t>
            </a:r>
          </a:p>
          <a:p>
            <a:r>
              <a:rPr lang="en-US" dirty="0"/>
              <a:t>-Showing leadership and contributing productively in groups</a:t>
            </a:r>
          </a:p>
          <a:p>
            <a:r>
              <a:rPr lang="en-US" dirty="0"/>
              <a:t>-Standing up for the rights of others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/hA4xeqfRIFs</a:t>
            </a:r>
          </a:p>
          <a:p>
            <a:r>
              <a:rPr lang="en-US" dirty="0"/>
              <a:t>Video Running Time:  13:14</a:t>
            </a:r>
          </a:p>
          <a:p>
            <a:endParaRPr lang="en-US" dirty="0"/>
          </a:p>
          <a:p>
            <a:r>
              <a:rPr lang="en-US" dirty="0"/>
              <a:t>First, we are going to watch a video that answers the question "what is courage?"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Learners may need a pen and paper for this reflection. </a:t>
            </a:r>
          </a:p>
          <a:p>
            <a:endParaRPr lang="en-US"/>
          </a:p>
          <a:p>
            <a:r>
              <a:rPr lang="en-US"/>
              <a:t>"Before we delve more into the benefits of courage and how to grow our courage, let's take a moment to reflect individually. </a:t>
            </a:r>
          </a:p>
          <a:p>
            <a:endParaRPr lang="en-US"/>
          </a:p>
          <a:p>
            <a:r>
              <a:rPr lang="en-US"/>
              <a:t>If courage features an “intention” a “risk,” and a “goal or value” that benefits others... can you take just about 5 minutes or so to jot down something for each of these bullet points: </a:t>
            </a:r>
          </a:p>
          <a:p>
            <a:r>
              <a:rPr lang="en-US"/>
              <a:t>- Something courageous you would like to do (an intention)</a:t>
            </a:r>
          </a:p>
          <a:p>
            <a:r>
              <a:rPr lang="en-US"/>
              <a:t>-The risks involved (e.g., judgment of others, failure, etc.), and/or </a:t>
            </a:r>
          </a:p>
          <a:p>
            <a:r>
              <a:rPr lang="en-US"/>
              <a:t>-A goal or value (e.g., creativity, loyalty, fairness) that drives you to be courageous.</a:t>
            </a:r>
          </a:p>
          <a:p>
            <a:endParaRPr lang="en-US"/>
          </a:p>
          <a:p>
            <a:r>
              <a:rPr lang="en-US"/>
              <a:t>You can keep these things in mind as we explore more about courage.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/AyhlL79BduI</a:t>
            </a:r>
          </a:p>
          <a:p>
            <a:r>
              <a:rPr lang="en-US" dirty="0"/>
              <a:t>Video Running Time:    8:23</a:t>
            </a:r>
          </a:p>
          <a:p>
            <a:r>
              <a:rPr lang="en-US" dirty="0"/>
              <a:t>It may be helpful to encourage participants to take out a piece of paper or journal for this video. </a:t>
            </a:r>
          </a:p>
          <a:p>
            <a:endParaRPr lang="en-US" dirty="0"/>
          </a:p>
          <a:p>
            <a:r>
              <a:rPr lang="en-US" dirty="0"/>
              <a:t>Next we are going to watch this video on the benefits of courage for educators.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endParaRPr/>
          </a:p>
          <a:p>
            <a:r>
              <a:rPr lang="en-US"/>
              <a:t>Please gather in your small groups and pick one or both of these sets of questions to discuss.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d-3AF5h3-qQ"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youtu.be/7AqA6QFQn7U" TargetMode="External"/><Relationship Id="rId5" Type="http://schemas.openxmlformats.org/officeDocument/2006/relationships/image" Target="../media/image1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qAaHDz4eZno"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youtu.be/hA4xeqfRIF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youtu.be/wtB8Go_ADTk"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youtu.be/AyhlL79BduI" TargetMode="External"/><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2"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EF945D"/>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7.6 Courage for Educators</a:t>
            </a:r>
          </a:p>
        </p:txBody>
      </p:sp>
      <p:sp>
        <p:nvSpPr>
          <p:cNvPr id="8" name="TextBox 8"/>
          <p:cNvSpPr txBox="1"/>
          <p:nvPr/>
        </p:nvSpPr>
        <p:spPr>
          <a:xfrm>
            <a:off x="905746" y="3195688"/>
            <a:ext cx="10074600" cy="3756669"/>
          </a:xfrm>
          <a:prstGeom prst="rect">
            <a:avLst/>
          </a:prstGeom>
        </p:spPr>
        <p:txBody>
          <a:bodyPr lIns="0" tIns="0" rIns="0" bIns="0" rtlCol="0" anchor="t">
            <a:spAutoFit/>
          </a:bodyPr>
          <a:lstStyle/>
          <a:p>
            <a:pPr algn="ctr">
              <a:lnSpc>
                <a:spcPts val="9720"/>
              </a:lnSpc>
            </a:pPr>
            <a:r>
              <a:rPr lang="en-US" sz="9000">
                <a:solidFill>
                  <a:srgbClr val="050707"/>
                </a:solidFill>
                <a:latin typeface="Arimo"/>
                <a:ea typeface="Arimo"/>
                <a:cs typeface="Arimo"/>
                <a:sym typeface="Arimo"/>
              </a:rPr>
              <a:t>Mindfulness and Well-Being for Educators</a:t>
            </a:r>
          </a:p>
        </p:txBody>
      </p:sp>
      <p:sp>
        <p:nvSpPr>
          <p:cNvPr id="9" name="TextBox 9"/>
          <p:cNvSpPr txBox="1"/>
          <p:nvPr/>
        </p:nvSpPr>
        <p:spPr>
          <a:xfrm>
            <a:off x="1028700" y="876300"/>
            <a:ext cx="8685000" cy="1225263"/>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r>
              <a:rPr lang="en-US" sz="3200">
                <a:solidFill>
                  <a:srgbClr val="050707"/>
                </a:solidFill>
                <a:latin typeface="Raleway"/>
                <a:ea typeface="Raleway"/>
                <a:cs typeface="Raleway"/>
                <a:sym typeface="Raleway"/>
              </a:rPr>
              <a:t>Topic 7</a:t>
            </a:r>
          </a:p>
        </p:txBody>
      </p:sp>
      <p:pic>
        <p:nvPicPr>
          <p:cNvPr id="11" name="Picture 10" descr="A person with curly hair smiling&#10;&#10;Description automatically generated">
            <a:extLst>
              <a:ext uri="{FF2B5EF4-FFF2-40B4-BE49-F238E27FC236}">
                <a16:creationId xmlns:a16="http://schemas.microsoft.com/office/drawing/2014/main" id="{982C32A5-6EBF-9E65-A2D5-EA72DCFF6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2" y="1562100"/>
            <a:ext cx="6750148" cy="39893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EF945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619128" y="2750063"/>
            <a:ext cx="8524872" cy="4697749"/>
          </a:xfrm>
          <a:custGeom>
            <a:avLst/>
            <a:gdLst/>
            <a:ahLst/>
            <a:cxnLst/>
            <a:rect l="l" t="t" r="r" b="b"/>
            <a:pathLst>
              <a:path w="8524872" h="4697749">
                <a:moveTo>
                  <a:pt x="0" y="0"/>
                </a:moveTo>
                <a:lnTo>
                  <a:pt x="8524872" y="0"/>
                </a:lnTo>
                <a:lnTo>
                  <a:pt x="8524872" y="4697748"/>
                </a:lnTo>
                <a:lnTo>
                  <a:pt x="0" y="4697748"/>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9763500" y="3742196"/>
            <a:ext cx="7495876" cy="1298112"/>
          </a:xfrm>
          <a:prstGeom prst="rect">
            <a:avLst/>
          </a:prstGeom>
        </p:spPr>
        <p:txBody>
          <a:bodyPr lIns="0" tIns="0" rIns="0" bIns="0" rtlCol="0" anchor="t">
            <a:spAutoFit/>
          </a:bodyPr>
          <a:lstStyle/>
          <a:p>
            <a:pPr algn="l">
              <a:lnSpc>
                <a:spcPts val="11232"/>
              </a:lnSpc>
            </a:pPr>
            <a:r>
              <a:rPr lang="en-US" sz="7200" b="1" u="sng" dirty="0">
                <a:solidFill>
                  <a:srgbClr val="BA5212"/>
                </a:solidFill>
                <a:latin typeface="Raleway Bold"/>
                <a:ea typeface="Raleway Bold"/>
                <a:cs typeface="Raleway Bold"/>
                <a:sym typeface="Raleway Bold"/>
                <a:hlinkClick r:id="rId6" tooltip="https://www.youtube.com/watch?v=d-3AF5h3-qQ"/>
              </a:rPr>
              <a:t>Video</a:t>
            </a:r>
            <a:endParaRPr lang="en-US" sz="7200" b="1" u="sng" dirty="0">
              <a:solidFill>
                <a:srgbClr val="BA5212"/>
              </a:solidFill>
              <a:latin typeface="Raleway Bold"/>
              <a:ea typeface="Raleway Bold"/>
              <a:cs typeface="Raleway Bold"/>
              <a:sym typeface="Raleway Bold"/>
              <a:hlinkClick r:id="rId7" tooltip="https://www.youtube.com/watch?v=d-3AF5h3-qQ"/>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EF945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668619" y="130742"/>
            <a:ext cx="15098723" cy="2190363"/>
          </a:xfrm>
          <a:prstGeom prst="rect">
            <a:avLst/>
          </a:prstGeom>
        </p:spPr>
        <p:txBody>
          <a:bodyPr lIns="0" tIns="0" rIns="0" bIns="0" rtlCol="0" anchor="t">
            <a:spAutoFit/>
          </a:bodyPr>
          <a:lstStyle/>
          <a:p>
            <a:pPr algn="l">
              <a:lnSpc>
                <a:spcPts val="5808"/>
              </a:lnSpc>
            </a:pPr>
            <a:r>
              <a:rPr lang="en-US" sz="4400">
                <a:solidFill>
                  <a:srgbClr val="BA5212"/>
                </a:solidFill>
                <a:latin typeface="Raleway"/>
                <a:ea typeface="Raleway"/>
                <a:cs typeface="Raleway"/>
                <a:sym typeface="Raleway"/>
              </a:rPr>
              <a:t>Values Reflection &amp; Courageous Community of Practice</a:t>
            </a:r>
          </a:p>
          <a:p>
            <a:pPr algn="l">
              <a:lnSpc>
                <a:spcPts val="5808"/>
              </a:lnSpc>
            </a:pPr>
            <a:endParaRPr lang="en-US" sz="4400">
              <a:solidFill>
                <a:srgbClr val="BA5212"/>
              </a:solidFill>
              <a:latin typeface="Raleway"/>
              <a:ea typeface="Raleway"/>
              <a:cs typeface="Raleway"/>
              <a:sym typeface="Raleway"/>
            </a:endParaRPr>
          </a:p>
          <a:p>
            <a:pPr algn="l">
              <a:lnSpc>
                <a:spcPts val="5808"/>
              </a:lnSpc>
            </a:pPr>
            <a:r>
              <a:rPr lang="en-US" sz="4400">
                <a:solidFill>
                  <a:srgbClr val="BA5212"/>
                </a:solidFill>
                <a:latin typeface="Raleway"/>
                <a:ea typeface="Raleway"/>
                <a:cs typeface="Raleway"/>
                <a:sym typeface="Raleway"/>
              </a:rPr>
              <a:t> </a:t>
            </a:r>
          </a:p>
        </p:txBody>
      </p:sp>
      <p:sp>
        <p:nvSpPr>
          <p:cNvPr id="6" name="TextBox 6"/>
          <p:cNvSpPr txBox="1"/>
          <p:nvPr/>
        </p:nvSpPr>
        <p:spPr>
          <a:xfrm>
            <a:off x="2109837" y="1178299"/>
            <a:ext cx="14865044" cy="2791854"/>
          </a:xfrm>
          <a:prstGeom prst="rect">
            <a:avLst/>
          </a:prstGeom>
        </p:spPr>
        <p:txBody>
          <a:bodyPr lIns="0" tIns="0" rIns="0" bIns="0" rtlCol="0" anchor="t">
            <a:spAutoFit/>
          </a:bodyPr>
          <a:lstStyle/>
          <a:p>
            <a:pPr algn="l">
              <a:lnSpc>
                <a:spcPts val="4460"/>
              </a:lnSpc>
            </a:pPr>
            <a:r>
              <a:rPr lang="en-US" sz="3100" i="1">
                <a:solidFill>
                  <a:srgbClr val="050707"/>
                </a:solidFill>
                <a:latin typeface="Raleway Italics"/>
                <a:ea typeface="Raleway Italics"/>
                <a:cs typeface="Raleway Italics"/>
                <a:sym typeface="Raleway Italics"/>
              </a:rPr>
              <a:t>Identifying our values is a crucial step in growing our courage. </a:t>
            </a:r>
          </a:p>
          <a:p>
            <a:pPr algn="l">
              <a:lnSpc>
                <a:spcPts val="4460"/>
              </a:lnSpc>
            </a:pPr>
            <a:r>
              <a:rPr lang="en-US" sz="3100" i="1">
                <a:solidFill>
                  <a:srgbClr val="050707"/>
                </a:solidFill>
                <a:latin typeface="Raleway Italics"/>
                <a:ea typeface="Raleway Italics"/>
                <a:cs typeface="Raleway Italics"/>
                <a:sym typeface="Raleway Italics"/>
              </a:rPr>
              <a:t>And by discussing shared values, we can create collective courage.</a:t>
            </a:r>
          </a:p>
          <a:p>
            <a:pPr algn="l">
              <a:lnSpc>
                <a:spcPts val="4460"/>
              </a:lnSpc>
            </a:pPr>
            <a:endParaRPr lang="en-US" sz="3100" i="1">
              <a:solidFill>
                <a:srgbClr val="050707"/>
              </a:solidFill>
              <a:latin typeface="Raleway Italics"/>
              <a:ea typeface="Raleway Italics"/>
              <a:cs typeface="Raleway Italics"/>
              <a:sym typeface="Raleway Italics"/>
            </a:endParaRPr>
          </a:p>
          <a:p>
            <a:pPr algn="l">
              <a:lnSpc>
                <a:spcPts val="4460"/>
              </a:lnSpc>
            </a:pPr>
            <a:endParaRPr lang="en-US" sz="3100" i="1">
              <a:solidFill>
                <a:srgbClr val="050707"/>
              </a:solidFill>
              <a:latin typeface="Raleway Italics"/>
              <a:ea typeface="Raleway Italics"/>
              <a:cs typeface="Raleway Italics"/>
              <a:sym typeface="Raleway Italics"/>
            </a:endParaRPr>
          </a:p>
          <a:p>
            <a:pPr algn="l">
              <a:lnSpc>
                <a:spcPts val="4462"/>
              </a:lnSpc>
            </a:pPr>
            <a:endParaRPr lang="en-US" sz="3100" i="1">
              <a:solidFill>
                <a:srgbClr val="050707"/>
              </a:solidFill>
              <a:latin typeface="Raleway Italics"/>
              <a:ea typeface="Raleway Italics"/>
              <a:cs typeface="Raleway Italics"/>
              <a:sym typeface="Raleway Italics"/>
            </a:endParaRPr>
          </a:p>
        </p:txBody>
      </p:sp>
      <p:sp>
        <p:nvSpPr>
          <p:cNvPr id="7" name="TextBox 7"/>
          <p:cNvSpPr txBox="1"/>
          <p:nvPr/>
        </p:nvSpPr>
        <p:spPr>
          <a:xfrm>
            <a:off x="2109837" y="3081972"/>
            <a:ext cx="11041707" cy="7411212"/>
          </a:xfrm>
          <a:prstGeom prst="rect">
            <a:avLst/>
          </a:prstGeom>
        </p:spPr>
        <p:txBody>
          <a:bodyPr lIns="0" tIns="0" rIns="0" bIns="0" rtlCol="0" anchor="t">
            <a:spAutoFit/>
          </a:bodyPr>
          <a:lstStyle/>
          <a:p>
            <a:pPr algn="l">
              <a:lnSpc>
                <a:spcPts val="4524"/>
              </a:lnSpc>
            </a:pPr>
            <a:r>
              <a:rPr lang="en-US" sz="2900" b="1" i="1">
                <a:solidFill>
                  <a:srgbClr val="000000"/>
                </a:solidFill>
                <a:latin typeface="Raleway Bold Italics"/>
                <a:ea typeface="Raleway Bold Italics"/>
                <a:cs typeface="Raleway Bold Italics"/>
                <a:sym typeface="Raleway Bold Italics"/>
              </a:rPr>
              <a:t>Step 1: Rank these in order of importance to you &amp; circle your #1:</a:t>
            </a:r>
          </a:p>
          <a:p>
            <a:pPr marL="626112" lvl="1" indent="-313056" algn="l">
              <a:lnSpc>
                <a:spcPts val="4524"/>
              </a:lnSpc>
              <a:buFont typeface="Arial"/>
              <a:buChar char="•"/>
            </a:pPr>
            <a:r>
              <a:rPr lang="en-US" sz="2900">
                <a:solidFill>
                  <a:srgbClr val="000000"/>
                </a:solidFill>
                <a:latin typeface="Raleway"/>
                <a:ea typeface="Raleway"/>
                <a:cs typeface="Raleway"/>
                <a:sym typeface="Raleway"/>
              </a:rPr>
              <a:t>artistic skills/aesthetic appreciation</a:t>
            </a:r>
          </a:p>
          <a:p>
            <a:pPr marL="626112" lvl="1" indent="-313056" algn="l">
              <a:lnSpc>
                <a:spcPts val="4524"/>
              </a:lnSpc>
              <a:buFont typeface="Arial"/>
              <a:buChar char="•"/>
            </a:pPr>
            <a:r>
              <a:rPr lang="en-US" sz="2900">
                <a:solidFill>
                  <a:srgbClr val="000000"/>
                </a:solidFill>
                <a:latin typeface="Raleway"/>
                <a:ea typeface="Raleway"/>
                <a:cs typeface="Raleway"/>
                <a:sym typeface="Raleway"/>
              </a:rPr>
              <a:t>sense of humor</a:t>
            </a:r>
          </a:p>
          <a:p>
            <a:pPr marL="626112" lvl="1" indent="-313056" algn="l">
              <a:lnSpc>
                <a:spcPts val="4524"/>
              </a:lnSpc>
              <a:buFont typeface="Arial"/>
              <a:buChar char="•"/>
            </a:pPr>
            <a:r>
              <a:rPr lang="en-US" sz="2900">
                <a:solidFill>
                  <a:srgbClr val="000000"/>
                </a:solidFill>
                <a:latin typeface="Raleway"/>
                <a:ea typeface="Raleway"/>
                <a:cs typeface="Raleway"/>
                <a:sym typeface="Raleway"/>
              </a:rPr>
              <a:t>relations with friends/family</a:t>
            </a:r>
          </a:p>
          <a:p>
            <a:pPr marL="626112" lvl="1" indent="-313056" algn="l">
              <a:lnSpc>
                <a:spcPts val="4524"/>
              </a:lnSpc>
              <a:buFont typeface="Arial"/>
              <a:buChar char="•"/>
            </a:pPr>
            <a:r>
              <a:rPr lang="en-US" sz="2900">
                <a:solidFill>
                  <a:srgbClr val="000000"/>
                </a:solidFill>
                <a:latin typeface="Raleway"/>
                <a:ea typeface="Raleway"/>
                <a:cs typeface="Raleway"/>
                <a:sym typeface="Raleway"/>
              </a:rPr>
              <a:t>spontaneity/living life in the moment</a:t>
            </a:r>
          </a:p>
          <a:p>
            <a:pPr marL="626112" lvl="1" indent="-313056" algn="l">
              <a:lnSpc>
                <a:spcPts val="4524"/>
              </a:lnSpc>
              <a:buFont typeface="Arial"/>
              <a:buChar char="•"/>
            </a:pPr>
            <a:r>
              <a:rPr lang="en-US" sz="2900">
                <a:solidFill>
                  <a:srgbClr val="000000"/>
                </a:solidFill>
                <a:latin typeface="Raleway"/>
                <a:ea typeface="Raleway"/>
                <a:cs typeface="Raleway"/>
                <a:sym typeface="Raleway"/>
              </a:rPr>
              <a:t>social skills</a:t>
            </a:r>
          </a:p>
          <a:p>
            <a:pPr marL="626112" lvl="1" indent="-313056" algn="l">
              <a:lnSpc>
                <a:spcPts val="4524"/>
              </a:lnSpc>
              <a:buFont typeface="Arial"/>
              <a:buChar char="•"/>
            </a:pPr>
            <a:r>
              <a:rPr lang="en-US" sz="2900">
                <a:solidFill>
                  <a:srgbClr val="000000"/>
                </a:solidFill>
                <a:latin typeface="Raleway"/>
                <a:ea typeface="Raleway"/>
                <a:cs typeface="Raleway"/>
                <a:sym typeface="Raleway"/>
              </a:rPr>
              <a:t>athletics</a:t>
            </a:r>
          </a:p>
          <a:p>
            <a:pPr marL="626112" lvl="1" indent="-313056" algn="l">
              <a:lnSpc>
                <a:spcPts val="4524"/>
              </a:lnSpc>
              <a:buFont typeface="Arial"/>
              <a:buChar char="•"/>
            </a:pPr>
            <a:r>
              <a:rPr lang="en-US" sz="2900">
                <a:solidFill>
                  <a:srgbClr val="000000"/>
                </a:solidFill>
                <a:latin typeface="Raleway"/>
                <a:ea typeface="Raleway"/>
                <a:cs typeface="Raleway"/>
                <a:sym typeface="Raleway"/>
              </a:rPr>
              <a:t>musical ability/appreciation</a:t>
            </a:r>
          </a:p>
          <a:p>
            <a:pPr marL="626112" lvl="1" indent="-313056" algn="l">
              <a:lnSpc>
                <a:spcPts val="4524"/>
              </a:lnSpc>
              <a:buFont typeface="Arial"/>
              <a:buChar char="•"/>
            </a:pPr>
            <a:r>
              <a:rPr lang="en-US" sz="2900">
                <a:solidFill>
                  <a:srgbClr val="000000"/>
                </a:solidFill>
                <a:latin typeface="Raleway"/>
                <a:ea typeface="Raleway"/>
                <a:cs typeface="Raleway"/>
                <a:sym typeface="Raleway"/>
              </a:rPr>
              <a:t>physical attractiveness</a:t>
            </a:r>
          </a:p>
          <a:p>
            <a:pPr marL="626112" lvl="1" indent="-313056" algn="l">
              <a:lnSpc>
                <a:spcPts val="4524"/>
              </a:lnSpc>
              <a:buFont typeface="Arial"/>
              <a:buChar char="•"/>
            </a:pPr>
            <a:r>
              <a:rPr lang="en-US" sz="2900">
                <a:solidFill>
                  <a:srgbClr val="000000"/>
                </a:solidFill>
                <a:latin typeface="Raleway"/>
                <a:ea typeface="Raleway"/>
                <a:cs typeface="Raleway"/>
                <a:sym typeface="Raleway"/>
              </a:rPr>
              <a:t>creativity</a:t>
            </a:r>
          </a:p>
          <a:p>
            <a:pPr marL="626112" lvl="1" indent="-313056" algn="l">
              <a:lnSpc>
                <a:spcPts val="4524"/>
              </a:lnSpc>
              <a:buFont typeface="Arial"/>
              <a:buChar char="•"/>
            </a:pPr>
            <a:r>
              <a:rPr lang="en-US" sz="2900">
                <a:solidFill>
                  <a:srgbClr val="000000"/>
                </a:solidFill>
                <a:latin typeface="Raleway"/>
                <a:ea typeface="Raleway"/>
                <a:cs typeface="Raleway"/>
                <a:sym typeface="Raleway"/>
              </a:rPr>
              <a:t>business/managerial skills</a:t>
            </a:r>
          </a:p>
          <a:p>
            <a:pPr marL="626112" lvl="1" indent="-313056" algn="l">
              <a:lnSpc>
                <a:spcPts val="4524"/>
              </a:lnSpc>
              <a:buFont typeface="Arial"/>
              <a:buChar char="•"/>
            </a:pPr>
            <a:r>
              <a:rPr lang="en-US" sz="2900">
                <a:solidFill>
                  <a:srgbClr val="000000"/>
                </a:solidFill>
                <a:latin typeface="Raleway"/>
                <a:ea typeface="Raleway"/>
                <a:cs typeface="Raleway"/>
                <a:sym typeface="Raleway"/>
              </a:rPr>
              <a:t>romantic values</a:t>
            </a:r>
          </a:p>
          <a:p>
            <a:pPr algn="l">
              <a:lnSpc>
                <a:spcPts val="4524"/>
              </a:lnSpc>
            </a:pPr>
            <a:endParaRPr lang="en-US" sz="2900">
              <a:solidFill>
                <a:srgbClr val="000000"/>
              </a:solidFill>
              <a:latin typeface="Raleway"/>
              <a:ea typeface="Raleway"/>
              <a:cs typeface="Raleway"/>
              <a:sym typeface="Raleway"/>
            </a:endParaRPr>
          </a:p>
        </p:txBody>
      </p:sp>
      <p:grpSp>
        <p:nvGrpSpPr>
          <p:cNvPr id="8" name="Group 8"/>
          <p:cNvGrpSpPr/>
          <p:nvPr/>
        </p:nvGrpSpPr>
        <p:grpSpPr>
          <a:xfrm>
            <a:off x="10217980" y="4616577"/>
            <a:ext cx="7794271" cy="4247019"/>
            <a:chOff x="0" y="0"/>
            <a:chExt cx="2052812" cy="1118556"/>
          </a:xfrm>
        </p:grpSpPr>
        <p:sp>
          <p:nvSpPr>
            <p:cNvPr id="9" name="Freeform 9"/>
            <p:cNvSpPr/>
            <p:nvPr/>
          </p:nvSpPr>
          <p:spPr>
            <a:xfrm>
              <a:off x="0" y="0"/>
              <a:ext cx="2052812" cy="1118556"/>
            </a:xfrm>
            <a:custGeom>
              <a:avLst/>
              <a:gdLst/>
              <a:ahLst/>
              <a:cxnLst/>
              <a:rect l="l" t="t" r="r" b="b"/>
              <a:pathLst>
                <a:path w="2052812" h="1118556">
                  <a:moveTo>
                    <a:pt x="0" y="0"/>
                  </a:moveTo>
                  <a:lnTo>
                    <a:pt x="2052812" y="0"/>
                  </a:lnTo>
                  <a:lnTo>
                    <a:pt x="2052812" y="1118556"/>
                  </a:lnTo>
                  <a:lnTo>
                    <a:pt x="0" y="1118556"/>
                  </a:lnTo>
                  <a:close/>
                </a:path>
              </a:pathLst>
            </a:custGeom>
            <a:solidFill>
              <a:srgbClr val="EF945D"/>
            </a:solidFill>
          </p:spPr>
          <p:txBody>
            <a:bodyPr/>
            <a:lstStyle/>
            <a:p>
              <a:endParaRPr lang="en-US"/>
            </a:p>
          </p:txBody>
        </p:sp>
        <p:sp>
          <p:nvSpPr>
            <p:cNvPr id="10" name="TextBox 10"/>
            <p:cNvSpPr txBox="1"/>
            <p:nvPr/>
          </p:nvSpPr>
          <p:spPr>
            <a:xfrm>
              <a:off x="0" y="-66675"/>
              <a:ext cx="2052812" cy="1185231"/>
            </a:xfrm>
            <a:prstGeom prst="rect">
              <a:avLst/>
            </a:prstGeom>
          </p:spPr>
          <p:txBody>
            <a:bodyPr lIns="50800" tIns="50800" rIns="50800" bIns="50800" rtlCol="0" anchor="ctr"/>
            <a:lstStyle/>
            <a:p>
              <a:pPr algn="ctr">
                <a:lnSpc>
                  <a:spcPts val="2772"/>
                </a:lnSpc>
              </a:pPr>
              <a:endParaRPr/>
            </a:p>
          </p:txBody>
        </p:sp>
      </p:grpSp>
      <p:sp>
        <p:nvSpPr>
          <p:cNvPr id="11" name="TextBox 11"/>
          <p:cNvSpPr txBox="1"/>
          <p:nvPr/>
        </p:nvSpPr>
        <p:spPr>
          <a:xfrm>
            <a:off x="10679334" y="4782693"/>
            <a:ext cx="6871564" cy="3739896"/>
          </a:xfrm>
          <a:prstGeom prst="rect">
            <a:avLst/>
          </a:prstGeom>
        </p:spPr>
        <p:txBody>
          <a:bodyPr lIns="0" tIns="0" rIns="0" bIns="0" rtlCol="0" anchor="t">
            <a:spAutoFit/>
          </a:bodyPr>
          <a:lstStyle/>
          <a:p>
            <a:pPr algn="l">
              <a:lnSpc>
                <a:spcPts val="4992"/>
              </a:lnSpc>
              <a:spcBef>
                <a:spcPct val="0"/>
              </a:spcBef>
            </a:pPr>
            <a:r>
              <a:rPr lang="en-US" sz="3200" b="1">
                <a:solidFill>
                  <a:srgbClr val="000000"/>
                </a:solidFill>
                <a:latin typeface="Raleway Bold"/>
                <a:ea typeface="Raleway Bold"/>
                <a:cs typeface="Raleway Bold"/>
                <a:sym typeface="Raleway Bold"/>
              </a:rPr>
              <a:t>Step 2: </a:t>
            </a:r>
            <a:r>
              <a:rPr lang="en-US" sz="3200">
                <a:solidFill>
                  <a:srgbClr val="000000"/>
                </a:solidFill>
                <a:latin typeface="Raleway"/>
                <a:ea typeface="Raleway"/>
                <a:cs typeface="Raleway"/>
                <a:sym typeface="Raleway"/>
              </a:rPr>
              <a:t>In our small groups, if you are comfortable, share </a:t>
            </a:r>
            <a:r>
              <a:rPr lang="en-US" sz="3200" b="1">
                <a:solidFill>
                  <a:srgbClr val="000000"/>
                </a:solidFill>
                <a:latin typeface="Raleway Bold"/>
                <a:ea typeface="Raleway Bold"/>
                <a:cs typeface="Raleway Bold"/>
                <a:sym typeface="Raleway Bold"/>
              </a:rPr>
              <a:t>why</a:t>
            </a:r>
            <a:r>
              <a:rPr lang="en-US" sz="3200">
                <a:solidFill>
                  <a:srgbClr val="000000"/>
                </a:solidFill>
                <a:latin typeface="Raleway"/>
                <a:ea typeface="Raleway"/>
                <a:cs typeface="Raleway"/>
                <a:sym typeface="Raleway"/>
              </a:rPr>
              <a:t> your # 1 value is important to you, and share about a </a:t>
            </a:r>
            <a:r>
              <a:rPr lang="en-US" sz="3200" b="1">
                <a:solidFill>
                  <a:srgbClr val="000000"/>
                </a:solidFill>
                <a:latin typeface="Raleway Bold"/>
                <a:ea typeface="Raleway Bold"/>
                <a:cs typeface="Raleway Bold"/>
                <a:sym typeface="Raleway Bold"/>
              </a:rPr>
              <a:t>time when it played an important role</a:t>
            </a:r>
            <a:r>
              <a:rPr lang="en-US" sz="3200">
                <a:solidFill>
                  <a:srgbClr val="000000"/>
                </a:solidFill>
                <a:latin typeface="Raleway"/>
                <a:ea typeface="Raleway"/>
                <a:cs typeface="Raleway"/>
                <a:sym typeface="Raleway"/>
              </a:rPr>
              <a:t> in your life or your teaching.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an Optimistic Closure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945D"/>
        </a:solidFill>
        <a:effectLst/>
      </p:bgPr>
    </p:bg>
    <p:spTree>
      <p:nvGrpSpPr>
        <p:cNvPr id="1" name=""/>
        <p:cNvGrpSpPr/>
        <p:nvPr/>
      </p:nvGrpSpPr>
      <p:grpSpPr>
        <a:xfrm>
          <a:off x="0" y="0"/>
          <a:ext cx="0" cy="0"/>
          <a:chOff x="0" y="0"/>
          <a:chExt cx="0" cy="0"/>
        </a:xfrm>
      </p:grpSpPr>
      <p:sp>
        <p:nvSpPr>
          <p:cNvPr id="2" name="Freeform 2"/>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3" name="Freeform 3"/>
          <p:cNvSpPr/>
          <p:nvPr/>
        </p:nvSpPr>
        <p:spPr>
          <a:xfrm>
            <a:off x="5345518" y="1870369"/>
            <a:ext cx="7596964" cy="5422333"/>
          </a:xfrm>
          <a:custGeom>
            <a:avLst/>
            <a:gdLst/>
            <a:ahLst/>
            <a:cxnLst/>
            <a:rect l="l" t="t" r="r" b="b"/>
            <a:pathLst>
              <a:path w="7596964" h="5422333">
                <a:moveTo>
                  <a:pt x="0" y="0"/>
                </a:moveTo>
                <a:lnTo>
                  <a:pt x="7596964" y="0"/>
                </a:lnTo>
                <a:lnTo>
                  <a:pt x="7596964" y="5422333"/>
                </a:lnTo>
                <a:lnTo>
                  <a:pt x="0" y="5422333"/>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1012400" y="8869939"/>
            <a:ext cx="7275600" cy="654177"/>
          </a:xfrm>
          <a:prstGeom prst="rect">
            <a:avLst/>
          </a:prstGeom>
        </p:spPr>
        <p:txBody>
          <a:bodyPr lIns="0" tIns="0" rIns="0" bIns="0" rtlCol="0" anchor="t">
            <a:spAutoFit/>
          </a:bodyPr>
          <a:lstStyle/>
          <a:p>
            <a:pPr algn="l">
              <a:lnSpc>
                <a:spcPts val="5304"/>
              </a:lnSpc>
            </a:pPr>
            <a:r>
              <a:rPr lang="en-US" sz="3400">
                <a:solidFill>
                  <a:srgbClr val="000000"/>
                </a:solidFill>
                <a:latin typeface="Raleway"/>
                <a:ea typeface="Raleway"/>
                <a:cs typeface="Raleway"/>
                <a:sym typeface="Raleway"/>
              </a:rPr>
              <a:t>7.6 Courage for Educators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0"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EF945D"/>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TOPIC 7: Mindfulness and Well-Being for Educators</a:t>
            </a:r>
          </a:p>
        </p:txBody>
      </p:sp>
      <p:sp>
        <p:nvSpPr>
          <p:cNvPr id="8" name="TextBox 8"/>
          <p:cNvSpPr txBox="1"/>
          <p:nvPr/>
        </p:nvSpPr>
        <p:spPr>
          <a:xfrm>
            <a:off x="226462" y="3146408"/>
            <a:ext cx="11085076" cy="1074809"/>
          </a:xfrm>
          <a:prstGeom prst="rect">
            <a:avLst/>
          </a:prstGeom>
        </p:spPr>
        <p:txBody>
          <a:bodyPr lIns="0" tIns="0" rIns="0" bIns="0" rtlCol="0" anchor="t">
            <a:spAutoFit/>
          </a:bodyPr>
          <a:lstStyle/>
          <a:p>
            <a:pPr algn="l">
              <a:lnSpc>
                <a:spcPts val="7992"/>
              </a:lnSpc>
            </a:pPr>
            <a:r>
              <a:rPr lang="en-US" sz="7400">
                <a:solidFill>
                  <a:srgbClr val="050707"/>
                </a:solidFill>
                <a:latin typeface="Arimo"/>
                <a:ea typeface="Arimo"/>
                <a:cs typeface="Arimo"/>
                <a:sym typeface="Arimo"/>
              </a:rPr>
              <a:t>7.6 Courage for Educators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pic>
        <p:nvPicPr>
          <p:cNvPr id="11" name="Picture 10" descr="A group of people walking in the spotlight&#10;&#10;Description automatically generated">
            <a:extLst>
              <a:ext uri="{FF2B5EF4-FFF2-40B4-BE49-F238E27FC236}">
                <a16:creationId xmlns:a16="http://schemas.microsoft.com/office/drawing/2014/main" id="{CE61D149-902D-B55E-77C4-44DE12A50D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0" y="1877400"/>
            <a:ext cx="6750150" cy="36169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a:ea typeface="Raleway"/>
                <a:cs typeface="Raleway"/>
                <a:sym typeface="Raleway"/>
              </a:rPr>
              <a:t>Learning Objectives</a:t>
            </a:r>
          </a:p>
        </p:txBody>
      </p:sp>
      <p:sp>
        <p:nvSpPr>
          <p:cNvPr id="3" name="TextBox 3"/>
          <p:cNvSpPr txBox="1"/>
          <p:nvPr/>
        </p:nvSpPr>
        <p:spPr>
          <a:xfrm>
            <a:off x="1028700" y="4477674"/>
            <a:ext cx="8990739" cy="668443"/>
          </a:xfrm>
          <a:prstGeom prst="rect">
            <a:avLst/>
          </a:prstGeom>
        </p:spPr>
        <p:txBody>
          <a:bodyPr lIns="0" tIns="0" rIns="0" bIns="0" rtlCol="0" anchor="t">
            <a:spAutoFit/>
          </a:bodyPr>
          <a:lstStyle/>
          <a:p>
            <a:pPr algn="l">
              <a:lnSpc>
                <a:spcPts val="5326"/>
              </a:lnSpc>
            </a:pPr>
            <a:r>
              <a:rPr lang="en-US" sz="3699">
                <a:solidFill>
                  <a:srgbClr val="BA5212"/>
                </a:solidFill>
                <a:latin typeface="Raleway"/>
                <a:ea typeface="Raleway"/>
                <a:cs typeface="Raleway"/>
                <a:sym typeface="Raleway"/>
              </a:rPr>
              <a:t>7.6 Courage for Educators</a:t>
            </a:r>
          </a:p>
        </p:txBody>
      </p:sp>
      <p:grpSp>
        <p:nvGrpSpPr>
          <p:cNvPr id="4" name="Group 4"/>
          <p:cNvGrpSpPr/>
          <p:nvPr/>
        </p:nvGrpSpPr>
        <p:grpSpPr>
          <a:xfrm>
            <a:off x="10312700" y="0"/>
            <a:ext cx="7975200" cy="10287000"/>
            <a:chOff x="0" y="0"/>
            <a:chExt cx="10633600" cy="13716000"/>
          </a:xfrm>
        </p:grpSpPr>
        <p:sp>
          <p:nvSpPr>
            <p:cNvPr id="5" name="Freeform 5"/>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EF945D"/>
            </a:solidFill>
          </p:spPr>
          <p:txBody>
            <a:bodyPr/>
            <a:lstStyle/>
            <a:p>
              <a:endParaRPr lang="en-US"/>
            </a:p>
          </p:txBody>
        </p:sp>
      </p:grpSp>
      <p:grpSp>
        <p:nvGrpSpPr>
          <p:cNvPr id="6" name="Group 6"/>
          <p:cNvGrpSpPr/>
          <p:nvPr/>
        </p:nvGrpSpPr>
        <p:grpSpPr>
          <a:xfrm>
            <a:off x="1028700" y="9478721"/>
            <a:ext cx="16230600" cy="33600"/>
            <a:chOff x="0" y="0"/>
            <a:chExt cx="21640800" cy="44800"/>
          </a:xfrm>
        </p:grpSpPr>
        <p:sp>
          <p:nvSpPr>
            <p:cNvPr id="7" name="Freeform 7"/>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sp>
        <p:nvSpPr>
          <p:cNvPr id="8" name="Freeform 8"/>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9" name="Freeform 9"/>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b="1">
                <a:solidFill>
                  <a:srgbClr val="FFFFFF"/>
                </a:solidFill>
                <a:latin typeface="Raleway Bold"/>
                <a:ea typeface="Raleway Bold"/>
                <a:cs typeface="Raleway Bold"/>
                <a:sym typeface="Raleway Bold"/>
              </a:rPr>
              <a:t>Link Objectives to Developmental Indicators in</a:t>
            </a:r>
          </a:p>
          <a:p>
            <a:pPr algn="ctr">
              <a:lnSpc>
                <a:spcPts val="5470"/>
              </a:lnSpc>
            </a:pPr>
            <a:r>
              <a:rPr lang="en-US" sz="3800" b="1" u="sng">
                <a:solidFill>
                  <a:srgbClr val="FFFFFF"/>
                </a:solidFill>
                <a:latin typeface="Raleway Bold"/>
                <a:ea typeface="Raleway Bold"/>
                <a:cs typeface="Raleway Bold"/>
                <a:sym typeface="Raleway Bold"/>
                <a:hlinkClick r:id="rId5" tooltip="https://www.cde.ca.gov/ci/se/tselcompetencies.asp"/>
              </a:rPr>
              <a:t>California Transformative SEL Competencies</a:t>
            </a:r>
            <a:r>
              <a:rPr lang="en-US" sz="3800" b="1">
                <a:solidFill>
                  <a:srgbClr val="FFFFFF"/>
                </a:solidFill>
                <a:latin typeface="Raleway Bold"/>
                <a:ea typeface="Raleway Bold"/>
                <a:cs typeface="Raleway Bold"/>
                <a:sym typeface="Raleway Bold"/>
              </a:rPr>
              <a:t> </a:t>
            </a:r>
          </a:p>
        </p:txBody>
      </p:sp>
      <p:sp>
        <p:nvSpPr>
          <p:cNvPr id="11" name="TextBox 11"/>
          <p:cNvSpPr txBox="1"/>
          <p:nvPr/>
        </p:nvSpPr>
        <p:spPr>
          <a:xfrm>
            <a:off x="1028700" y="5431613"/>
            <a:ext cx="8731550" cy="3675440"/>
          </a:xfrm>
          <a:prstGeom prst="rect">
            <a:avLst/>
          </a:prstGeom>
        </p:spPr>
        <p:txBody>
          <a:bodyPr lIns="0" tIns="0" rIns="0" bIns="0" rtlCol="0" anchor="t">
            <a:spAutoFit/>
          </a:bodyPr>
          <a:lstStyle/>
          <a:p>
            <a:pPr marL="453396" lvl="1" indent="-226698" algn="l">
              <a:lnSpc>
                <a:spcPts val="3276"/>
              </a:lnSpc>
              <a:buFont typeface="Arial"/>
              <a:buChar char="•"/>
            </a:pPr>
            <a:r>
              <a:rPr lang="en-US" sz="2100">
                <a:solidFill>
                  <a:srgbClr val="000000"/>
                </a:solidFill>
                <a:latin typeface="Raleway"/>
                <a:ea typeface="Raleway"/>
                <a:cs typeface="Raleway"/>
                <a:sym typeface="Raleway"/>
              </a:rPr>
              <a:t>Identify the components of courage</a:t>
            </a:r>
          </a:p>
          <a:p>
            <a:pPr marL="453396" lvl="1" indent="-226698" algn="l">
              <a:lnSpc>
                <a:spcPts val="3276"/>
              </a:lnSpc>
              <a:buFont typeface="Arial"/>
              <a:buChar char="•"/>
            </a:pPr>
            <a:r>
              <a:rPr lang="en-US" sz="2100">
                <a:solidFill>
                  <a:srgbClr val="000000"/>
                </a:solidFill>
                <a:latin typeface="Raleway"/>
                <a:ea typeface="Raleway"/>
                <a:cs typeface="Raleway"/>
                <a:sym typeface="Raleway"/>
              </a:rPr>
              <a:t>Understand the difference between “general” courage and “personal” courage</a:t>
            </a:r>
          </a:p>
          <a:p>
            <a:pPr marL="453396" lvl="1" indent="-226698" algn="l">
              <a:lnSpc>
                <a:spcPts val="3276"/>
              </a:lnSpc>
              <a:buFont typeface="Arial"/>
              <a:buChar char="•"/>
            </a:pPr>
            <a:r>
              <a:rPr lang="en-US" sz="2100">
                <a:solidFill>
                  <a:srgbClr val="000000"/>
                </a:solidFill>
                <a:latin typeface="Raleway"/>
                <a:ea typeface="Raleway"/>
                <a:cs typeface="Raleway"/>
                <a:sym typeface="Raleway"/>
              </a:rPr>
              <a:t>Define academic courage and its role in our learning and growth</a:t>
            </a:r>
          </a:p>
          <a:p>
            <a:pPr marL="453396" lvl="1" indent="-226698" algn="l">
              <a:lnSpc>
                <a:spcPts val="3276"/>
              </a:lnSpc>
              <a:buFont typeface="Arial"/>
              <a:buChar char="•"/>
            </a:pPr>
            <a:r>
              <a:rPr lang="en-US" sz="2100">
                <a:solidFill>
                  <a:srgbClr val="000000"/>
                </a:solidFill>
                <a:latin typeface="Raleway"/>
                <a:ea typeface="Raleway"/>
                <a:cs typeface="Raleway"/>
                <a:sym typeface="Raleway"/>
              </a:rPr>
              <a:t>Understand what moral courage is and how it plays out at work and in life</a:t>
            </a:r>
          </a:p>
          <a:p>
            <a:pPr marL="453396" lvl="1" indent="-226698" algn="l">
              <a:lnSpc>
                <a:spcPts val="3276"/>
              </a:lnSpc>
              <a:buFont typeface="Arial"/>
              <a:buChar char="•"/>
            </a:pPr>
            <a:r>
              <a:rPr lang="en-US" sz="2100">
                <a:solidFill>
                  <a:srgbClr val="000000"/>
                </a:solidFill>
                <a:latin typeface="Raleway"/>
                <a:ea typeface="Raleway"/>
                <a:cs typeface="Raleway"/>
                <a:sym typeface="Raleway"/>
              </a:rPr>
              <a:t>Examine the benefits of a courageous mindset</a:t>
            </a:r>
          </a:p>
          <a:p>
            <a:pPr marL="453396" lvl="1" indent="-226698" algn="l">
              <a:lnSpc>
                <a:spcPts val="3276"/>
              </a:lnSpc>
              <a:buFont typeface="Arial"/>
              <a:buChar char="•"/>
            </a:pPr>
            <a:r>
              <a:rPr lang="en-US" sz="2100">
                <a:solidFill>
                  <a:srgbClr val="000000"/>
                </a:solidFill>
                <a:latin typeface="Raleway"/>
                <a:ea typeface="Raleway"/>
                <a:cs typeface="Raleway"/>
                <a:sym typeface="Raleway"/>
              </a:rPr>
              <a:t>Explore tools and practical strategies for cultivating courage in ourselves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190898"/>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46161"/>
            </a:solidFill>
          </p:spPr>
          <p:txBody>
            <a:bodyPr/>
            <a:lstStyle/>
            <a:p>
              <a:endParaRPr lang="en-US"/>
            </a:p>
          </p:txBody>
        </p:sp>
      </p:grpSp>
      <p:grpSp>
        <p:nvGrpSpPr>
          <p:cNvPr id="4" name="Group 4"/>
          <p:cNvGrpSpPr/>
          <p:nvPr/>
        </p:nvGrpSpPr>
        <p:grpSpPr>
          <a:xfrm>
            <a:off x="88802" y="-175698"/>
            <a:ext cx="3889200" cy="10462800"/>
            <a:chOff x="0" y="0"/>
            <a:chExt cx="5185600" cy="13950400"/>
          </a:xfrm>
        </p:grpSpPr>
        <p:sp>
          <p:nvSpPr>
            <p:cNvPr id="5" name="Freeform 5"/>
            <p:cNvSpPr/>
            <p:nvPr/>
          </p:nvSpPr>
          <p:spPr>
            <a:xfrm>
              <a:off x="0" y="0"/>
              <a:ext cx="5185537" cy="13950442"/>
            </a:xfrm>
            <a:custGeom>
              <a:avLst/>
              <a:gdLst/>
              <a:ahLst/>
              <a:cxnLst/>
              <a:rect l="l" t="t" r="r" b="b"/>
              <a:pathLst>
                <a:path w="5185537" h="13950442">
                  <a:moveTo>
                    <a:pt x="0" y="0"/>
                  </a:moveTo>
                  <a:lnTo>
                    <a:pt x="5185537" y="0"/>
                  </a:lnTo>
                  <a:lnTo>
                    <a:pt x="5185537" y="13950442"/>
                  </a:lnTo>
                  <a:lnTo>
                    <a:pt x="0" y="13950442"/>
                  </a:lnTo>
                  <a:close/>
                </a:path>
              </a:pathLst>
            </a:custGeom>
            <a:solidFill>
              <a:srgbClr val="EF945D"/>
            </a:solidFill>
          </p:spPr>
          <p:txBody>
            <a:bodyPr/>
            <a:lstStyle/>
            <a:p>
              <a:endParaRPr lang="en-US"/>
            </a:p>
          </p:txBody>
        </p:sp>
      </p:grpSp>
      <p:sp>
        <p:nvSpPr>
          <p:cNvPr id="6" name="Freeform 6"/>
          <p:cNvSpPr/>
          <p:nvPr/>
        </p:nvSpPr>
        <p:spPr>
          <a:xfrm>
            <a:off x="35131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4866182" y="3251454"/>
            <a:ext cx="11909402" cy="3418333"/>
          </a:xfrm>
          <a:prstGeom prst="rect">
            <a:avLst/>
          </a:prstGeom>
        </p:spPr>
        <p:txBody>
          <a:bodyPr lIns="0" tIns="0" rIns="0" bIns="0" rtlCol="0" anchor="t">
            <a:spAutoFit/>
          </a:bodyPr>
          <a:lstStyle/>
          <a:p>
            <a:pPr algn="ctr">
              <a:lnSpc>
                <a:spcPts val="6863"/>
              </a:lnSpc>
              <a:spcBef>
                <a:spcPct val="0"/>
              </a:spcBef>
            </a:pPr>
            <a:r>
              <a:rPr lang="en-US" sz="4399">
                <a:solidFill>
                  <a:srgbClr val="000000"/>
                </a:solidFill>
                <a:latin typeface="Raleway"/>
                <a:ea typeface="Raleway"/>
                <a:cs typeface="Raleway"/>
                <a:sym typeface="Raleway"/>
              </a:rPr>
              <a:t>"Courage doesn’t always roar. Sometimes courage is the little voice at the end of the day that says I’ll try again tomorrow." </a:t>
            </a:r>
          </a:p>
          <a:p>
            <a:pPr algn="r">
              <a:lnSpc>
                <a:spcPts val="6863"/>
              </a:lnSpc>
              <a:spcBef>
                <a:spcPct val="0"/>
              </a:spcBef>
            </a:pPr>
            <a:r>
              <a:rPr lang="en-US" sz="4399">
                <a:solidFill>
                  <a:srgbClr val="000000"/>
                </a:solidFill>
                <a:latin typeface="Raleway"/>
                <a:ea typeface="Raleway"/>
                <a:cs typeface="Raleway"/>
                <a:sym typeface="Raleway"/>
              </a:rPr>
              <a:t>– Mary Anne Radmacher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EF945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483528" y="2398472"/>
            <a:ext cx="8660472" cy="4813873"/>
          </a:xfrm>
          <a:custGeom>
            <a:avLst/>
            <a:gdLst/>
            <a:ahLst/>
            <a:cxnLst/>
            <a:rect l="l" t="t" r="r" b="b"/>
            <a:pathLst>
              <a:path w="8660472" h="4813873">
                <a:moveTo>
                  <a:pt x="0" y="0"/>
                </a:moveTo>
                <a:lnTo>
                  <a:pt x="8660472" y="0"/>
                </a:lnTo>
                <a:lnTo>
                  <a:pt x="8660472" y="4813873"/>
                </a:lnTo>
                <a:lnTo>
                  <a:pt x="0" y="4813873"/>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1689219" y="3786759"/>
            <a:ext cx="7495876" cy="1298112"/>
          </a:xfrm>
          <a:prstGeom prst="rect">
            <a:avLst/>
          </a:prstGeom>
        </p:spPr>
        <p:txBody>
          <a:bodyPr lIns="0" tIns="0" rIns="0" bIns="0" rtlCol="0" anchor="t">
            <a:spAutoFit/>
          </a:bodyPr>
          <a:lstStyle/>
          <a:p>
            <a:pPr algn="l">
              <a:lnSpc>
                <a:spcPts val="11232"/>
              </a:lnSpc>
            </a:pPr>
            <a:r>
              <a:rPr lang="en-US" sz="7200" b="1" u="sng" dirty="0">
                <a:solidFill>
                  <a:srgbClr val="BA5212"/>
                </a:solidFill>
                <a:latin typeface="Raleway Bold"/>
                <a:ea typeface="Raleway Bold"/>
                <a:cs typeface="Raleway Bold"/>
                <a:sym typeface="Raleway Bold"/>
                <a:hlinkClick r:id="rId6" tooltip="https://www.youtube.com/watch?v=qAaHDz4eZno"/>
              </a:rPr>
              <a:t>Videos</a:t>
            </a:r>
            <a:endParaRPr lang="en-US" sz="7200" b="1" u="sng" dirty="0">
              <a:solidFill>
                <a:srgbClr val="BA5212"/>
              </a:solidFill>
              <a:latin typeface="Raleway Bold"/>
              <a:ea typeface="Raleway Bold"/>
              <a:cs typeface="Raleway Bold"/>
              <a:sym typeface="Raleway Bold"/>
              <a:hlinkClick r:id="rId7" tooltip="https://www.youtube.com/watch?v=qAaHDz4eZn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EF945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13572586" y="201761"/>
            <a:ext cx="4484986" cy="2988122"/>
          </a:xfrm>
          <a:custGeom>
            <a:avLst/>
            <a:gdLst/>
            <a:ahLst/>
            <a:cxnLst/>
            <a:rect l="l" t="t" r="r" b="b"/>
            <a:pathLst>
              <a:path w="4484986" h="2988122">
                <a:moveTo>
                  <a:pt x="0" y="0"/>
                </a:moveTo>
                <a:lnTo>
                  <a:pt x="4484986" y="0"/>
                </a:lnTo>
                <a:lnTo>
                  <a:pt x="4484986" y="2988122"/>
                </a:lnTo>
                <a:lnTo>
                  <a:pt x="0" y="2988122"/>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965488" y="327515"/>
            <a:ext cx="14357025" cy="1712975"/>
          </a:xfrm>
          <a:prstGeom prst="rect">
            <a:avLst/>
          </a:prstGeom>
        </p:spPr>
        <p:txBody>
          <a:bodyPr lIns="0" tIns="0" rIns="0" bIns="0" rtlCol="0" anchor="t">
            <a:spAutoFit/>
          </a:bodyPr>
          <a:lstStyle/>
          <a:p>
            <a:pPr algn="l">
              <a:lnSpc>
                <a:spcPts val="10692"/>
              </a:lnSpc>
            </a:pPr>
            <a:r>
              <a:rPr lang="en-US" sz="8100">
                <a:solidFill>
                  <a:srgbClr val="BA5212"/>
                </a:solidFill>
                <a:latin typeface="Raleway"/>
                <a:ea typeface="Raleway"/>
                <a:cs typeface="Raleway"/>
                <a:sym typeface="Raleway"/>
              </a:rPr>
              <a:t>Individual Reflection</a:t>
            </a:r>
          </a:p>
          <a:p>
            <a:pPr algn="l">
              <a:lnSpc>
                <a:spcPts val="2772"/>
              </a:lnSpc>
            </a:pPr>
            <a:endParaRPr lang="en-US" sz="8100">
              <a:solidFill>
                <a:srgbClr val="BA5212"/>
              </a:solidFill>
              <a:latin typeface="Raleway"/>
              <a:ea typeface="Raleway"/>
              <a:cs typeface="Raleway"/>
              <a:sym typeface="Raleway"/>
            </a:endParaRPr>
          </a:p>
        </p:txBody>
      </p:sp>
      <p:sp>
        <p:nvSpPr>
          <p:cNvPr id="7" name="TextBox 7"/>
          <p:cNvSpPr txBox="1"/>
          <p:nvPr/>
        </p:nvSpPr>
        <p:spPr>
          <a:xfrm>
            <a:off x="1597571" y="2485538"/>
            <a:ext cx="11975015" cy="7026783"/>
          </a:xfrm>
          <a:prstGeom prst="rect">
            <a:avLst/>
          </a:prstGeom>
        </p:spPr>
        <p:txBody>
          <a:bodyPr lIns="0" tIns="0" rIns="0" bIns="0" rtlCol="0" anchor="t">
            <a:spAutoFit/>
          </a:bodyPr>
          <a:lstStyle/>
          <a:p>
            <a:pPr marL="777238" lvl="1" indent="-388619" algn="l">
              <a:lnSpc>
                <a:spcPts val="5615"/>
              </a:lnSpc>
              <a:buFont typeface="Arial"/>
              <a:buChar char="•"/>
            </a:pPr>
            <a:r>
              <a:rPr lang="en-US" sz="3599">
                <a:solidFill>
                  <a:srgbClr val="000000"/>
                </a:solidFill>
                <a:latin typeface="Raleway"/>
                <a:ea typeface="Raleway"/>
                <a:cs typeface="Raleway"/>
                <a:sym typeface="Raleway"/>
              </a:rPr>
              <a:t>If courage features an “intention” a “risk,” and a “goal or value” that benefits others, then reflect/write about:</a:t>
            </a:r>
          </a:p>
          <a:p>
            <a:pPr algn="l">
              <a:lnSpc>
                <a:spcPts val="5615"/>
              </a:lnSpc>
            </a:pPr>
            <a:endParaRPr lang="en-US" sz="3599">
              <a:solidFill>
                <a:srgbClr val="000000"/>
              </a:solidFill>
              <a:latin typeface="Raleway"/>
              <a:ea typeface="Raleway"/>
              <a:cs typeface="Raleway"/>
              <a:sym typeface="Raleway"/>
            </a:endParaRPr>
          </a:p>
          <a:p>
            <a:pPr marL="1554477" lvl="2" indent="-518159" algn="l">
              <a:lnSpc>
                <a:spcPts val="5615"/>
              </a:lnSpc>
              <a:buFont typeface="Arial"/>
              <a:buChar char="⚬"/>
            </a:pPr>
            <a:r>
              <a:rPr lang="en-US" sz="3599" b="1">
                <a:solidFill>
                  <a:srgbClr val="000000"/>
                </a:solidFill>
                <a:latin typeface="Raleway Bold"/>
                <a:ea typeface="Raleway Bold"/>
                <a:cs typeface="Raleway Bold"/>
                <a:sym typeface="Raleway Bold"/>
              </a:rPr>
              <a:t>Something courageous you would like to do</a:t>
            </a:r>
            <a:r>
              <a:rPr lang="en-US" sz="3599">
                <a:solidFill>
                  <a:srgbClr val="000000"/>
                </a:solidFill>
                <a:latin typeface="Raleway"/>
                <a:ea typeface="Raleway"/>
                <a:cs typeface="Raleway"/>
                <a:sym typeface="Raleway"/>
              </a:rPr>
              <a:t> (an intention)</a:t>
            </a:r>
          </a:p>
          <a:p>
            <a:pPr marL="1554477" lvl="2" indent="-518159" algn="l">
              <a:lnSpc>
                <a:spcPts val="5615"/>
              </a:lnSpc>
              <a:buFont typeface="Arial"/>
              <a:buChar char="⚬"/>
            </a:pPr>
            <a:r>
              <a:rPr lang="en-US" sz="3599" b="1">
                <a:solidFill>
                  <a:srgbClr val="000000"/>
                </a:solidFill>
                <a:latin typeface="Raleway Bold"/>
                <a:ea typeface="Raleway Bold"/>
                <a:cs typeface="Raleway Bold"/>
                <a:sym typeface="Raleway Bold"/>
              </a:rPr>
              <a:t>The risks involved </a:t>
            </a:r>
            <a:r>
              <a:rPr lang="en-US" sz="3599">
                <a:solidFill>
                  <a:srgbClr val="000000"/>
                </a:solidFill>
                <a:latin typeface="Raleway"/>
                <a:ea typeface="Raleway"/>
                <a:cs typeface="Raleway"/>
                <a:sym typeface="Raleway"/>
              </a:rPr>
              <a:t>(e.g., judgment of others, failure, etc.)</a:t>
            </a:r>
          </a:p>
          <a:p>
            <a:pPr marL="1554477" lvl="2" indent="-518159" algn="l">
              <a:lnSpc>
                <a:spcPts val="5615"/>
              </a:lnSpc>
              <a:buFont typeface="Arial"/>
              <a:buChar char="⚬"/>
            </a:pPr>
            <a:r>
              <a:rPr lang="en-US" sz="3599" b="1">
                <a:solidFill>
                  <a:srgbClr val="000000"/>
                </a:solidFill>
                <a:latin typeface="Raleway Bold"/>
                <a:ea typeface="Raleway Bold"/>
                <a:cs typeface="Raleway Bold"/>
                <a:sym typeface="Raleway Bold"/>
              </a:rPr>
              <a:t>A goal or value</a:t>
            </a:r>
            <a:r>
              <a:rPr lang="en-US" sz="3599">
                <a:solidFill>
                  <a:srgbClr val="000000"/>
                </a:solidFill>
                <a:latin typeface="Raleway"/>
                <a:ea typeface="Raleway"/>
                <a:cs typeface="Raleway"/>
                <a:sym typeface="Raleway"/>
              </a:rPr>
              <a:t> (e.g., creativity, loyalty, fairness) that drives you to be courageous.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EF945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527190" y="2848159"/>
            <a:ext cx="8267580" cy="4590683"/>
          </a:xfrm>
          <a:custGeom>
            <a:avLst/>
            <a:gdLst/>
            <a:ahLst/>
            <a:cxnLst/>
            <a:rect l="l" t="t" r="r" b="b"/>
            <a:pathLst>
              <a:path w="8267580" h="4590683">
                <a:moveTo>
                  <a:pt x="0" y="0"/>
                </a:moveTo>
                <a:lnTo>
                  <a:pt x="8267580" y="0"/>
                </a:lnTo>
                <a:lnTo>
                  <a:pt x="8267580" y="4590682"/>
                </a:lnTo>
                <a:lnTo>
                  <a:pt x="0" y="4590682"/>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9763500" y="3742196"/>
            <a:ext cx="7495876" cy="1298112"/>
          </a:xfrm>
          <a:prstGeom prst="rect">
            <a:avLst/>
          </a:prstGeom>
        </p:spPr>
        <p:txBody>
          <a:bodyPr lIns="0" tIns="0" rIns="0" bIns="0" rtlCol="0" anchor="t">
            <a:spAutoFit/>
          </a:bodyPr>
          <a:lstStyle/>
          <a:p>
            <a:pPr algn="l">
              <a:lnSpc>
                <a:spcPts val="11232"/>
              </a:lnSpc>
            </a:pPr>
            <a:r>
              <a:rPr lang="en-US" sz="7200" b="1" u="sng" dirty="0">
                <a:solidFill>
                  <a:srgbClr val="BA5212"/>
                </a:solidFill>
                <a:latin typeface="Raleway Bold"/>
                <a:ea typeface="Raleway Bold"/>
                <a:cs typeface="Raleway Bold"/>
                <a:sym typeface="Raleway Bold"/>
                <a:hlinkClick r:id="rId6" tooltip="https://youtu.be/wtB8Go_ADTk"/>
              </a:rPr>
              <a:t>Video</a:t>
            </a:r>
            <a:endParaRPr lang="en-US" sz="7200" b="1" u="sng" dirty="0">
              <a:solidFill>
                <a:srgbClr val="BA5212"/>
              </a:solidFill>
              <a:latin typeface="Raleway Bold"/>
              <a:ea typeface="Raleway Bold"/>
              <a:cs typeface="Raleway Bold"/>
              <a:sym typeface="Raleway Bold"/>
              <a:hlinkClick r:id="rId7" tooltip="https://youtu.be/wtB8Go_ADT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EF945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7857590" y="6920651"/>
            <a:ext cx="4271206" cy="2845691"/>
          </a:xfrm>
          <a:custGeom>
            <a:avLst/>
            <a:gdLst/>
            <a:ahLst/>
            <a:cxnLst/>
            <a:rect l="l" t="t" r="r" b="b"/>
            <a:pathLst>
              <a:path w="4271206" h="2845691">
                <a:moveTo>
                  <a:pt x="0" y="0"/>
                </a:moveTo>
                <a:lnTo>
                  <a:pt x="4271207" y="0"/>
                </a:lnTo>
                <a:lnTo>
                  <a:pt x="4271207" y="2845691"/>
                </a:lnTo>
                <a:lnTo>
                  <a:pt x="0" y="2845691"/>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2902317" y="964406"/>
            <a:ext cx="14357025" cy="1447038"/>
          </a:xfrm>
          <a:prstGeom prst="rect">
            <a:avLst/>
          </a:prstGeom>
        </p:spPr>
        <p:txBody>
          <a:bodyPr lIns="0" tIns="0" rIns="0" bIns="0" rtlCol="0" anchor="t">
            <a:spAutoFit/>
          </a:bodyPr>
          <a:lstStyle/>
          <a:p>
            <a:pPr algn="l">
              <a:lnSpc>
                <a:spcPts val="11615"/>
              </a:lnSpc>
            </a:pPr>
            <a:r>
              <a:rPr lang="en-US" sz="8799">
                <a:solidFill>
                  <a:srgbClr val="BA5212"/>
                </a:solidFill>
                <a:latin typeface="Raleway"/>
                <a:ea typeface="Raleway"/>
                <a:cs typeface="Raleway"/>
                <a:sym typeface="Raleway"/>
              </a:rPr>
              <a:t>Small Group Discussion</a:t>
            </a:r>
          </a:p>
        </p:txBody>
      </p:sp>
      <p:sp>
        <p:nvSpPr>
          <p:cNvPr id="7" name="TextBox 7"/>
          <p:cNvSpPr txBox="1"/>
          <p:nvPr/>
        </p:nvSpPr>
        <p:spPr>
          <a:xfrm>
            <a:off x="2087908" y="2890982"/>
            <a:ext cx="16200092" cy="3211449"/>
          </a:xfrm>
          <a:prstGeom prst="rect">
            <a:avLst/>
          </a:prstGeom>
        </p:spPr>
        <p:txBody>
          <a:bodyPr lIns="0" tIns="0" rIns="0" bIns="0" rtlCol="0" anchor="t">
            <a:spAutoFit/>
          </a:bodyPr>
          <a:lstStyle/>
          <a:p>
            <a:pPr marL="712470" lvl="1" indent="-356235" algn="l">
              <a:lnSpc>
                <a:spcPts val="5148"/>
              </a:lnSpc>
              <a:buFont typeface="Arial"/>
              <a:buChar char="•"/>
            </a:pPr>
            <a:r>
              <a:rPr lang="en-US" sz="3300">
                <a:solidFill>
                  <a:srgbClr val="000000"/>
                </a:solidFill>
                <a:latin typeface="Raleway"/>
                <a:ea typeface="Raleway"/>
                <a:cs typeface="Raleway"/>
                <a:sym typeface="Raleway"/>
              </a:rPr>
              <a:t>Do you find we need more courage in schools these days? Why or why not?</a:t>
            </a:r>
          </a:p>
          <a:p>
            <a:pPr algn="l">
              <a:lnSpc>
                <a:spcPts val="5148"/>
              </a:lnSpc>
            </a:pPr>
            <a:endParaRPr lang="en-US" sz="3300">
              <a:solidFill>
                <a:srgbClr val="000000"/>
              </a:solidFill>
              <a:latin typeface="Raleway"/>
              <a:ea typeface="Raleway"/>
              <a:cs typeface="Raleway"/>
              <a:sym typeface="Raleway"/>
            </a:endParaRPr>
          </a:p>
          <a:p>
            <a:pPr marL="712470" lvl="1" indent="-356235" algn="l">
              <a:lnSpc>
                <a:spcPts val="5148"/>
              </a:lnSpc>
              <a:buFont typeface="Arial"/>
              <a:buChar char="•"/>
            </a:pPr>
            <a:r>
              <a:rPr lang="en-US" sz="3300">
                <a:solidFill>
                  <a:srgbClr val="000000"/>
                </a:solidFill>
                <a:latin typeface="Raleway"/>
                <a:ea typeface="Raleway"/>
                <a:cs typeface="Raleway"/>
                <a:sym typeface="Raleway"/>
              </a:rPr>
              <a:t>Have you noticed more or less courage in yourself lately? Your colleagues? Your students? Can you identify what is influencing this?</a:t>
            </a:r>
          </a:p>
          <a:p>
            <a:pPr algn="l">
              <a:lnSpc>
                <a:spcPts val="5148"/>
              </a:lnSpc>
            </a:pPr>
            <a:endParaRPr lang="en-US" sz="3300">
              <a:solidFill>
                <a:srgbClr val="000000"/>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1618</Words>
  <Application>Microsoft Macintosh PowerPoint</Application>
  <PresentationFormat>Custom</PresentationFormat>
  <Paragraphs>181</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Raleway</vt:lpstr>
      <vt:lpstr>Raleway Bold</vt:lpstr>
      <vt:lpstr>Arial</vt:lpstr>
      <vt:lpstr>Raleway Italics</vt:lpstr>
      <vt:lpstr>Raleway Bold Italics</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Courage for Educators _Turnkey Group Slide Deck</dc:title>
  <cp:lastModifiedBy>Mariah Flynn</cp:lastModifiedBy>
  <cp:revision>2</cp:revision>
  <dcterms:created xsi:type="dcterms:W3CDTF">2006-08-16T00:00:00Z</dcterms:created>
  <dcterms:modified xsi:type="dcterms:W3CDTF">2024-11-04T19:14:39Z</dcterms:modified>
  <dc:identifier>DAGGWzrtDDc</dc:identifier>
</cp:coreProperties>
</file>