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pitchFamily="34" charset="0"/>
      <p:regular r:id="rId19"/>
    </p:embeddedFont>
    <p:embeddedFont>
      <p:font typeface="Canva Sans" panose="020B0503030501040103" pitchFamily="34" charset="0"/>
      <p:regular r:id="rId20"/>
    </p:embeddedFont>
    <p:embeddedFont>
      <p:font typeface="Canva Sans Bold" panose="020B0803030501040103" pitchFamily="34" charset="0"/>
      <p:regular r:id="rId21"/>
      <p:bold r:id="rId22"/>
    </p:embeddedFont>
    <p:embeddedFont>
      <p:font typeface="Raleway 1" pitchFamily="2" charset="77"/>
      <p:regular r:id="rId23"/>
    </p:embeddedFont>
    <p:embeddedFont>
      <p:font typeface="Raleway 1 Bold" pitchFamily="2" charset="77"/>
      <p:regular r:id="rId24"/>
      <p:bold r:id="rId25"/>
    </p:embeddedFont>
    <p:embeddedFont>
      <p:font typeface="Raleway 2 Bold" panose="020B0803030101060003" pitchFamily="34"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8023" autoAdjust="0"/>
  </p:normalViewPr>
  <p:slideViewPr>
    <p:cSldViewPr>
      <p:cViewPr varScale="1">
        <p:scale>
          <a:sx n="70" d="100"/>
          <a:sy n="70" d="100"/>
        </p:scale>
        <p:origin x="9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It would be helpful for participants to have writing materials (paper, notebook, and pen/pencil). </a:t>
            </a:r>
          </a:p>
          <a:p>
            <a:r>
              <a:rPr lang="en-US"/>
              <a:t>- post-it notes &amp; markers for group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/JvuA-7IBN5A</a:t>
            </a:r>
          </a:p>
          <a:p>
            <a:r>
              <a:rPr lang="en-US" dirty="0"/>
              <a:t>Video Running Time: 16:25</a:t>
            </a:r>
          </a:p>
          <a:p>
            <a:endParaRPr lang="en-US" dirty="0"/>
          </a:p>
          <a:p>
            <a:r>
              <a:rPr lang="en-US" dirty="0"/>
              <a:t>"This next video goes into a variety of ways and considerations for helping students cultivate mindfulness."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the video described, mindfulness includes attention, attitude, and intention. </a:t>
            </a:r>
          </a:p>
          <a:p>
            <a:endParaRPr lang="en-US"/>
          </a:p>
          <a:p>
            <a:r>
              <a:rPr lang="en-US"/>
              <a:t>Take a few minutes to brainstorm your intentions for bringing mindfulness into your classroom.</a:t>
            </a:r>
          </a:p>
          <a:p>
            <a:endParaRPr lang="en-US"/>
          </a:p>
          <a:p>
            <a:r>
              <a:rPr lang="en-US"/>
              <a:t>You can use the post-its and pasteboards to put your ideas together.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pick 1 -2 intentions to share out from your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sit in a circle. </a:t>
            </a:r>
          </a:p>
          <a:p>
            <a:endParaRPr lang="en-US"/>
          </a:p>
          <a:p>
            <a:r>
              <a:rPr lang="en-US"/>
              <a:t>"Now, we are going to experience a mindfulness practice that you can bring to your students called Flow and tell.</a:t>
            </a:r>
          </a:p>
          <a:p>
            <a:endParaRPr lang="en-US"/>
          </a:p>
          <a:p>
            <a:r>
              <a:rPr lang="en-US"/>
              <a:t>We are going to go in a circle and make “present-moment statements”. Please note you can pass if you choose to.</a:t>
            </a:r>
          </a:p>
          <a:p>
            <a:endParaRPr lang="en-US"/>
          </a:p>
          <a:p>
            <a:r>
              <a:rPr lang="en-US"/>
              <a:t>Making a present-moment statement means simply stating what we experience right now in our bodies.</a:t>
            </a:r>
          </a:p>
          <a:p>
            <a:endParaRPr lang="en-US"/>
          </a:p>
          <a:p>
            <a:r>
              <a:rPr lang="en-US"/>
              <a:t>We can say what sensations we feel in our bodies—what we see, hear, smell, or taste.</a:t>
            </a:r>
          </a:p>
          <a:p>
            <a:endParaRPr lang="en-US"/>
          </a:p>
          <a:p>
            <a:r>
              <a:rPr lang="en-US"/>
              <a:t>We can also share our emotions—if we are, for instance, nervous, happy, or excited.</a:t>
            </a:r>
          </a:p>
          <a:p>
            <a:endParaRPr lang="en-US"/>
          </a:p>
          <a:p>
            <a:r>
              <a:rPr lang="en-US"/>
              <a:t>Instead of Show and Tell we will be practicing Flow and Tell: sharing with each other whatever is flowing in our awareness right now. </a:t>
            </a:r>
          </a:p>
          <a:p>
            <a:endParaRPr lang="en-US"/>
          </a:p>
          <a:p>
            <a:r>
              <a:rPr lang="en-US"/>
              <a:t>First, let's mindfully check-in with ourselves. </a:t>
            </a:r>
          </a:p>
          <a:p>
            <a:endParaRPr lang="en-US"/>
          </a:p>
          <a:p>
            <a:r>
              <a:rPr lang="en-US"/>
              <a:t>- Practice mindfully listening for a minute, noticing everything we hear.</a:t>
            </a:r>
          </a:p>
          <a:p>
            <a:r>
              <a:rPr lang="en-US"/>
              <a:t>Then, do a scan through your bodies, noticing sensations - like your breath or feeling of your body as it sits in the chair.</a:t>
            </a:r>
          </a:p>
          <a:p>
            <a:r>
              <a:rPr lang="en-US"/>
              <a:t>For another minute, you can check into your  emotions.</a:t>
            </a:r>
          </a:p>
          <a:p>
            <a:endParaRPr lang="en-US"/>
          </a:p>
          <a:p>
            <a:r>
              <a:rPr lang="en-US"/>
              <a:t>Then, we will go in a circle and when it is your turn to speak, I invite you to say what you are experiencing in the present moment.</a:t>
            </a:r>
          </a:p>
          <a:p>
            <a:r>
              <a:rPr lang="en-US"/>
              <a:t>We can start our sentence with “In the present moment I am aware of __________.”</a:t>
            </a:r>
          </a:p>
          <a:p>
            <a:endParaRPr lang="en-US"/>
          </a:p>
          <a:p>
            <a:r>
              <a:rPr lang="en-US"/>
              <a:t>We can go around in a circle a few times, and everyone can share what they are experiencing in the present moment."</a:t>
            </a:r>
          </a:p>
          <a:p>
            <a:endParaRPr lang="en-US"/>
          </a:p>
          <a:p>
            <a:r>
              <a:rPr lang="en-US"/>
              <a:t>Remind learners to keep their eyes closed (or to gaze downward) and to keep their focus inside themselves. When learners speak, remind them not to tell stories or describe ideas, but speak from what is happening right now.</a:t>
            </a:r>
          </a:p>
          <a:p>
            <a:endParaRPr lang="en-US"/>
          </a:p>
          <a:p>
            <a:r>
              <a:rPr lang="en-US"/>
              <a:t>They can practice listening to other learners without judgments or planning what they are going to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I invite you to just take a couple minutes to reflect on that practice--what you noticed in yourself as you spoke or listened to others.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mindfulness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a:t>
            </a:r>
            <a:r>
              <a:rPr lang="en-US" err="1"/>
              <a:t>.</a:t>
            </a:r>
            <a:r>
              <a:rPr lang="en-US"/>
              <a:t>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introduction script:</a:t>
            </a:r>
          </a:p>
          <a:p>
            <a:endParaRPr lang="en-US"/>
          </a:p>
          <a:p>
            <a:r>
              <a:rPr lang="en-US"/>
              <a:t>Students' lives can feel overwhelming. As they grow up, young people experience changing brains and bodies, expanding social lives, and mounting school pressures with each new year. And nowadays, with added stressors like climate change, social media, political unrest, and economic struggles, young people face a lot of “turbulence.” </a:t>
            </a:r>
          </a:p>
          <a:p>
            <a:endParaRPr lang="en-US"/>
          </a:p>
          <a:p>
            <a:r>
              <a:rPr lang="en-US"/>
              <a:t>Prasad Mahes once said “The mind is like water. When it’s turbulent, it’s difficult to see. When it’s calm, everything becomes clear.” </a:t>
            </a:r>
          </a:p>
          <a:p>
            <a:endParaRPr lang="en-US"/>
          </a:p>
          <a:p>
            <a:r>
              <a:rPr lang="en-US"/>
              <a:t>Mindfulness offers a tool - a practice and a habit of mind that has the potential to help young people calm the storm and find the pauses, the breaths, between a whirlwind of stimuli and their reactions to it. </a:t>
            </a:r>
          </a:p>
          <a:p>
            <a:endParaRPr lang="en-US"/>
          </a:p>
          <a:p>
            <a:r>
              <a:rPr lang="en-US"/>
              <a:t>Researchers define mindfulness as the awareness that arises when we intentionally pay attention in a kind, open, and discerning way. When we are mindful, we focus on the present moment non-judgmentally.</a:t>
            </a:r>
          </a:p>
          <a:p>
            <a:endParaRPr lang="en-US"/>
          </a:p>
          <a:p>
            <a:r>
              <a:rPr lang="en-US"/>
              <a:t>The concept of mindfulness, rooted in ancient Eastern contemplative traditions, predates modern research and was popularized as a secular practice in the 1990s by Dr. Jon Kabat-Zinn’s work on Mindfulness-Based Stress Reduction (MBSR), eventually making its way into the field of education - with a growing number of mindfulness programs emerging for young people. </a:t>
            </a:r>
          </a:p>
          <a:p>
            <a:endParaRPr lang="en-US"/>
          </a:p>
          <a:p>
            <a:r>
              <a:rPr lang="en-US"/>
              <a:t>Although research continues on mindfulness practices and programs with youth, many studies to date reveal mindfulness as a promising path towards enhanced well-being and effective stress reduction strategies for students in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Self-awareness:</a:t>
            </a:r>
          </a:p>
          <a:p>
            <a:r>
              <a:rPr lang="en-US"/>
              <a:t>-Identifying one’s emotions</a:t>
            </a:r>
          </a:p>
          <a:p>
            <a:r>
              <a:rPr lang="en-US"/>
              <a:t>-Linking feelings, values, and thought</a:t>
            </a:r>
          </a:p>
          <a:p>
            <a:endParaRPr lang="en-US"/>
          </a:p>
          <a:p>
            <a:r>
              <a:rPr lang="en-US"/>
              <a:t>Self-management:</a:t>
            </a:r>
          </a:p>
          <a:p>
            <a:r>
              <a:rPr lang="en-US"/>
              <a:t>-Managing one’s emotions</a:t>
            </a:r>
          </a:p>
          <a:p>
            <a:r>
              <a:rPr lang="en-US"/>
              <a:t>-Identifying and using stress management and self care strategies</a:t>
            </a:r>
          </a:p>
          <a:p>
            <a:r>
              <a:rPr lang="en-US"/>
              <a:t>-Cultivating resilience and overcoming adversity</a:t>
            </a:r>
          </a:p>
          <a:p>
            <a:endParaRPr lang="en-US"/>
          </a:p>
          <a:p>
            <a:r>
              <a:rPr lang="en-US"/>
              <a:t>Social awareness:</a:t>
            </a:r>
          </a:p>
          <a:p>
            <a:r>
              <a:rPr lang="en-US"/>
              <a:t>-Demonstrating empathy and compassion</a:t>
            </a:r>
          </a:p>
          <a:p>
            <a:endParaRPr lang="en-US"/>
          </a:p>
          <a:p>
            <a:r>
              <a:rPr lang="en-US"/>
              <a:t>Relationships skills:</a:t>
            </a:r>
          </a:p>
          <a:p>
            <a:r>
              <a:rPr lang="en-US"/>
              <a:t>-Developing mutually healthy and productive relationships</a:t>
            </a:r>
          </a:p>
          <a:p>
            <a:r>
              <a:rPr lang="en-US"/>
              <a:t>-Making and maintaining trusting, respectful friendships</a:t>
            </a:r>
          </a:p>
          <a:p>
            <a:r>
              <a:rPr lang="en-US"/>
              <a:t>-Demonstrating gratitude</a:t>
            </a:r>
          </a:p>
          <a:p>
            <a:endParaRPr lang="en-US"/>
          </a:p>
          <a:p>
            <a:r>
              <a:rPr lang="en-US"/>
              <a:t>Responsible decision-making:</a:t>
            </a:r>
          </a:p>
          <a:p>
            <a:r>
              <a:rPr lang="en-US"/>
              <a:t>-Demonstrating curiosity and open-mindedness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a:t>
            </a:r>
            <a:r>
              <a:rPr lang="en-US" dirty="0" err="1"/>
              <a:t>KpaayUeaIFw</a:t>
            </a:r>
            <a:endParaRPr lang="en-US" dirty="0"/>
          </a:p>
          <a:p>
            <a:r>
              <a:rPr lang="en-US" dirty="0"/>
              <a:t>Video Running Time: 12:04</a:t>
            </a:r>
          </a:p>
          <a:p>
            <a:endParaRPr lang="en-US" dirty="0"/>
          </a:p>
          <a:p>
            <a:r>
              <a:rPr lang="en-US" dirty="0"/>
              <a:t>Next, we are going to watch this video about mindfulness - and its relevance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/_egN5ZM8RVU</a:t>
            </a:r>
          </a:p>
          <a:p>
            <a:r>
              <a:rPr lang="en-US" dirty="0"/>
              <a:t>Video Running Time: 4:49</a:t>
            </a:r>
          </a:p>
          <a:p>
            <a:endParaRPr lang="en-US" dirty="0"/>
          </a:p>
          <a:p>
            <a:r>
              <a:rPr lang="en-US" dirty="0"/>
              <a:t> "This next video goes into the benefits of mindfulness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bringing new practices into the classroom, sometimes we need to pitch them a bit - both to our students and to our leadership - as to why they are beneficial. </a:t>
            </a:r>
          </a:p>
          <a:p>
            <a:endParaRPr lang="en-US"/>
          </a:p>
          <a:p>
            <a:r>
              <a:rPr lang="en-US"/>
              <a:t>As we just learned, mindfulness has many benefits beyond the classroom. But sometimes, our administrators, students, or parents want to know how things are related to academics.</a:t>
            </a:r>
          </a:p>
          <a:p>
            <a:endParaRPr lang="en-US"/>
          </a:p>
          <a:p>
            <a:r>
              <a:rPr lang="en-US"/>
              <a:t>So we are going to do a little exercise - a mind map- connecting the two main mindfulness "skills" to school work.</a:t>
            </a:r>
          </a:p>
          <a:p>
            <a:endParaRPr lang="en-US"/>
          </a:p>
          <a:p>
            <a:r>
              <a:rPr lang="en-US"/>
              <a:t>In your small groups - brainstorm all the ways that improved attention is connected to various parts of school - and then do the same for "open awareness".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bringing new practices into the classroom, sometimes we need to pitch them a bit - both to our students and to our leadership - as to why it is beneficial. </a:t>
            </a:r>
          </a:p>
          <a:p>
            <a:endParaRPr lang="en-US"/>
          </a:p>
          <a:p>
            <a:r>
              <a:rPr lang="en-US"/>
              <a:t>As we just learned, mindfulness has many benefits beyond the classroom. But sometimes, our administrators, students, or parents want to know how things are related to academics.</a:t>
            </a:r>
          </a:p>
          <a:p>
            <a:endParaRPr lang="en-US"/>
          </a:p>
          <a:p>
            <a:r>
              <a:rPr lang="en-US"/>
              <a:t>So we are going to do a little exercise - a mind map- connecting the two main mindfulness "skills" to school work.</a:t>
            </a:r>
          </a:p>
          <a:p>
            <a:endParaRPr lang="en-US"/>
          </a:p>
          <a:p>
            <a:r>
              <a:rPr lang="en-US"/>
              <a:t>In your small groups - brainstorm all the ways that improved attention is connected to various parts of school - and then do the same for "open awareness".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JvuA-7IBN5A"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youtu.be/oFvl1fUdeek"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youtu.be/_egN5ZM8RVU" TargetMode="Externa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779A6"/>
            </a:solidFill>
          </p:spPr>
          <p:txBody>
            <a:bodyPr/>
            <a:lstStyle/>
            <a:p>
              <a:endParaRPr lang="en-US"/>
            </a:p>
          </p:txBody>
        </p:sp>
      </p:grpSp>
      <p:grpSp>
        <p:nvGrpSpPr>
          <p:cNvPr id="4" name="Group 4"/>
          <p:cNvGrpSpPr/>
          <p:nvPr/>
        </p:nvGrpSpPr>
        <p:grpSpPr>
          <a:xfrm>
            <a:off x="11538000"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8.8 Mindfulness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r>
              <a:rPr lang="en-US" sz="3200">
                <a:solidFill>
                  <a:srgbClr val="050707"/>
                </a:solidFill>
                <a:latin typeface="Raleway 1"/>
                <a:ea typeface="Raleway 1"/>
                <a:cs typeface="Raleway 1"/>
                <a:sym typeface="Raleway 1"/>
              </a:rPr>
              <a:t>Topic 8</a:t>
            </a:r>
          </a:p>
        </p:txBody>
      </p:sp>
      <p:pic>
        <p:nvPicPr>
          <p:cNvPr id="11" name="Picture 10" descr="A group of girls smiling&#10;&#10;Description automatically generated">
            <a:extLst>
              <a:ext uri="{FF2B5EF4-FFF2-40B4-BE49-F238E27FC236}">
                <a16:creationId xmlns:a16="http://schemas.microsoft.com/office/drawing/2014/main" id="{3B933FB2-7C58-902F-2EA6-34C42C1E3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000" y="1716012"/>
            <a:ext cx="6750000" cy="3990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227956" y="2242966"/>
            <a:ext cx="8537028" cy="4801141"/>
          </a:xfrm>
          <a:custGeom>
            <a:avLst/>
            <a:gdLst/>
            <a:ahLst/>
            <a:cxnLst/>
            <a:rect l="l" t="t" r="r" b="b"/>
            <a:pathLst>
              <a:path w="8537028" h="4801141">
                <a:moveTo>
                  <a:pt x="0" y="0"/>
                </a:moveTo>
                <a:lnTo>
                  <a:pt x="8537029" y="0"/>
                </a:lnTo>
                <a:lnTo>
                  <a:pt x="8537029" y="4801141"/>
                </a:lnTo>
                <a:lnTo>
                  <a:pt x="0" y="4801141"/>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youtu.be/y9eQdQcVH-U"/>
              </a:rPr>
              <a:t>Video</a:t>
            </a:r>
            <a:endParaRPr lang="en-US" sz="7200" b="1" u="sng" dirty="0">
              <a:solidFill>
                <a:srgbClr val="1779A6"/>
              </a:solidFill>
              <a:latin typeface="Raleway 1 Bold"/>
              <a:ea typeface="Raleway 1 Bold"/>
              <a:cs typeface="Raleway 1 Bold"/>
              <a:sym typeface="Raleway 1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65509" y="1028700"/>
            <a:ext cx="14356982" cy="1661572"/>
            <a:chOff x="0" y="0"/>
            <a:chExt cx="19142643" cy="2215430"/>
          </a:xfrm>
        </p:grpSpPr>
        <p:sp>
          <p:nvSpPr>
            <p:cNvPr id="3" name="TextBox 3"/>
            <p:cNvSpPr txBox="1"/>
            <p:nvPr/>
          </p:nvSpPr>
          <p:spPr>
            <a:xfrm>
              <a:off x="0" y="47625"/>
              <a:ext cx="19142643" cy="922655"/>
            </a:xfrm>
            <a:prstGeom prst="rect">
              <a:avLst/>
            </a:prstGeom>
          </p:spPr>
          <p:txBody>
            <a:bodyPr lIns="0" tIns="0" rIns="0" bIns="0" rtlCol="0" anchor="t">
              <a:spAutoFit/>
            </a:bodyPr>
            <a:lstStyle/>
            <a:p>
              <a:pPr algn="ctr">
                <a:lnSpc>
                  <a:spcPts val="5280"/>
                </a:lnSpc>
              </a:pPr>
              <a:r>
                <a:rPr lang="en-US" sz="4800" b="1">
                  <a:solidFill>
                    <a:srgbClr val="1779A6"/>
                  </a:solidFill>
                  <a:latin typeface="Raleway 2 Bold"/>
                  <a:ea typeface="Raleway 2 Bold"/>
                  <a:cs typeface="Raleway 2 Bold"/>
                  <a:sym typeface="Raleway 2 Bold"/>
                </a:rPr>
                <a:t>Small Group Activity: Intention Discussion</a:t>
              </a:r>
            </a:p>
          </p:txBody>
        </p:sp>
        <p:sp>
          <p:nvSpPr>
            <p:cNvPr id="4" name="TextBox 4"/>
            <p:cNvSpPr txBox="1"/>
            <p:nvPr/>
          </p:nvSpPr>
          <p:spPr>
            <a:xfrm>
              <a:off x="784180" y="1510580"/>
              <a:ext cx="17574282" cy="704850"/>
            </a:xfrm>
            <a:prstGeom prst="rect">
              <a:avLst/>
            </a:prstGeom>
          </p:spPr>
          <p:txBody>
            <a:bodyPr lIns="0" tIns="0" rIns="0" bIns="0" rtlCol="0" anchor="t">
              <a:spAutoFit/>
            </a:bodyPr>
            <a:lstStyle/>
            <a:p>
              <a:pPr algn="ctr">
                <a:lnSpc>
                  <a:spcPts val="4079"/>
                </a:lnSpc>
              </a:pPr>
              <a:endParaRPr/>
            </a:p>
          </p:txBody>
        </p:sp>
      </p:grpSp>
      <p:sp>
        <p:nvSpPr>
          <p:cNvPr id="5" name="AutoShape 5"/>
          <p:cNvSpPr/>
          <p:nvPr/>
        </p:nvSpPr>
        <p:spPr>
          <a:xfrm>
            <a:off x="1028700" y="2398035"/>
            <a:ext cx="16230600" cy="9525"/>
          </a:xfrm>
          <a:prstGeom prst="rect">
            <a:avLst/>
          </a:prstGeom>
          <a:solidFill>
            <a:srgbClr val="050707"/>
          </a:solidFill>
        </p:spPr>
        <p:txBody>
          <a:bodyPr/>
          <a:lstStyle/>
          <a:p>
            <a:endParaRPr lang="en-US"/>
          </a:p>
        </p:txBody>
      </p:sp>
      <p:sp>
        <p:nvSpPr>
          <p:cNvPr id="6" name="Freeform 6"/>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1355608" y="2534423"/>
            <a:ext cx="1647243" cy="164724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9" name="Freeform 9"/>
          <p:cNvSpPr/>
          <p:nvPr/>
        </p:nvSpPr>
        <p:spPr>
          <a:xfrm>
            <a:off x="1501777" y="3096843"/>
            <a:ext cx="1281969" cy="522402"/>
          </a:xfrm>
          <a:custGeom>
            <a:avLst/>
            <a:gdLst/>
            <a:ahLst/>
            <a:cxnLst/>
            <a:rect l="l" t="t" r="r" b="b"/>
            <a:pathLst>
              <a:path w="1281969" h="522402">
                <a:moveTo>
                  <a:pt x="0" y="0"/>
                </a:moveTo>
                <a:lnTo>
                  <a:pt x="1281969" y="0"/>
                </a:lnTo>
                <a:lnTo>
                  <a:pt x="1281969" y="522403"/>
                </a:lnTo>
                <a:lnTo>
                  <a:pt x="0" y="522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1355608" y="5080522"/>
            <a:ext cx="15576784" cy="1647243"/>
            <a:chOff x="0" y="0"/>
            <a:chExt cx="20769045" cy="2196324"/>
          </a:xfrm>
        </p:grpSpPr>
        <p:grpSp>
          <p:nvGrpSpPr>
            <p:cNvPr id="11" name="Group 11"/>
            <p:cNvGrpSpPr/>
            <p:nvPr/>
          </p:nvGrpSpPr>
          <p:grpSpPr>
            <a:xfrm>
              <a:off x="0" y="0"/>
              <a:ext cx="2196324" cy="219632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13" name="Freeform 13"/>
            <p:cNvSpPr/>
            <p:nvPr/>
          </p:nvSpPr>
          <p:spPr>
            <a:xfrm>
              <a:off x="325304" y="241239"/>
              <a:ext cx="1578880" cy="1713845"/>
            </a:xfrm>
            <a:custGeom>
              <a:avLst/>
              <a:gdLst/>
              <a:ahLst/>
              <a:cxnLst/>
              <a:rect l="l" t="t" r="r" b="b"/>
              <a:pathLst>
                <a:path w="1578880" h="1713845">
                  <a:moveTo>
                    <a:pt x="0" y="0"/>
                  </a:moveTo>
                  <a:lnTo>
                    <a:pt x="1578880" y="0"/>
                  </a:lnTo>
                  <a:lnTo>
                    <a:pt x="1578880" y="1713846"/>
                  </a:lnTo>
                  <a:lnTo>
                    <a:pt x="0" y="17138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2520494" y="619795"/>
              <a:ext cx="18248551" cy="880534"/>
            </a:xfrm>
            <a:prstGeom prst="rect">
              <a:avLst/>
            </a:prstGeom>
          </p:spPr>
          <p:txBody>
            <a:bodyPr lIns="0" tIns="0" rIns="0" bIns="0" rtlCol="0" anchor="t">
              <a:spAutoFit/>
            </a:bodyPr>
            <a:lstStyle/>
            <a:p>
              <a:pPr algn="l">
                <a:lnSpc>
                  <a:spcPts val="5599"/>
                </a:lnSpc>
                <a:spcBef>
                  <a:spcPct val="0"/>
                </a:spcBef>
              </a:pPr>
              <a:r>
                <a:rPr lang="en-US" sz="3999" b="1">
                  <a:solidFill>
                    <a:srgbClr val="000000"/>
                  </a:solidFill>
                  <a:latin typeface="Canva Sans Bold"/>
                  <a:ea typeface="Canva Sans Bold"/>
                  <a:cs typeface="Canva Sans Bold"/>
                  <a:sym typeface="Canva Sans Bold"/>
                </a:rPr>
                <a:t>Attitude</a:t>
              </a:r>
              <a:r>
                <a:rPr lang="en-US" sz="3999">
                  <a:solidFill>
                    <a:srgbClr val="000000"/>
                  </a:solidFill>
                  <a:latin typeface="Canva Sans"/>
                  <a:ea typeface="Canva Sans"/>
                  <a:cs typeface="Canva Sans"/>
                  <a:sym typeface="Canva Sans"/>
                </a:rPr>
                <a:t> </a:t>
              </a:r>
            </a:p>
          </p:txBody>
        </p:sp>
      </p:grpSp>
      <p:grpSp>
        <p:nvGrpSpPr>
          <p:cNvPr id="15" name="Group 15"/>
          <p:cNvGrpSpPr/>
          <p:nvPr/>
        </p:nvGrpSpPr>
        <p:grpSpPr>
          <a:xfrm>
            <a:off x="1355608" y="7667234"/>
            <a:ext cx="15400341" cy="1595648"/>
            <a:chOff x="0" y="0"/>
            <a:chExt cx="20533788" cy="2127531"/>
          </a:xfrm>
        </p:grpSpPr>
        <p:grpSp>
          <p:nvGrpSpPr>
            <p:cNvPr id="16" name="Group 16"/>
            <p:cNvGrpSpPr/>
            <p:nvPr/>
          </p:nvGrpSpPr>
          <p:grpSpPr>
            <a:xfrm>
              <a:off x="0" y="0"/>
              <a:ext cx="2127531" cy="2127531"/>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81CCEF"/>
              </a:solidFill>
            </p:spPr>
            <p:txBody>
              <a:bodyPr/>
              <a:lstStyle/>
              <a:p>
                <a:endParaRPr lang="en-US"/>
              </a:p>
            </p:txBody>
          </p:sp>
        </p:grpSp>
        <p:sp>
          <p:nvSpPr>
            <p:cNvPr id="18" name="Freeform 18"/>
            <p:cNvSpPr/>
            <p:nvPr/>
          </p:nvSpPr>
          <p:spPr>
            <a:xfrm>
              <a:off x="514210" y="356094"/>
              <a:ext cx="1132274" cy="1415343"/>
            </a:xfrm>
            <a:custGeom>
              <a:avLst/>
              <a:gdLst/>
              <a:ahLst/>
              <a:cxnLst/>
              <a:rect l="l" t="t" r="r" b="b"/>
              <a:pathLst>
                <a:path w="1132274" h="1415343">
                  <a:moveTo>
                    <a:pt x="0" y="0"/>
                  </a:moveTo>
                  <a:lnTo>
                    <a:pt x="1132274" y="0"/>
                  </a:lnTo>
                  <a:lnTo>
                    <a:pt x="1132274" y="1415343"/>
                  </a:lnTo>
                  <a:lnTo>
                    <a:pt x="0" y="14153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2486098" y="542708"/>
              <a:ext cx="18047690" cy="956391"/>
            </a:xfrm>
            <a:prstGeom prst="rect">
              <a:avLst/>
            </a:prstGeom>
          </p:spPr>
          <p:txBody>
            <a:bodyPr lIns="0" tIns="0" rIns="0" bIns="0" rtlCol="0" anchor="t">
              <a:spAutoFit/>
            </a:bodyPr>
            <a:lstStyle/>
            <a:p>
              <a:pPr algn="l">
                <a:lnSpc>
                  <a:spcPts val="6007"/>
                </a:lnSpc>
              </a:pPr>
              <a:r>
                <a:rPr lang="en-US" sz="4291" b="1">
                  <a:solidFill>
                    <a:srgbClr val="000000"/>
                  </a:solidFill>
                  <a:latin typeface="Canva Sans Bold"/>
                  <a:ea typeface="Canva Sans Bold"/>
                  <a:cs typeface="Canva Sans Bold"/>
                  <a:sym typeface="Canva Sans Bold"/>
                </a:rPr>
                <a:t>Intention</a:t>
              </a:r>
            </a:p>
          </p:txBody>
        </p:sp>
      </p:grpSp>
      <p:sp>
        <p:nvSpPr>
          <p:cNvPr id="20" name="Freeform 20"/>
          <p:cNvSpPr/>
          <p:nvPr/>
        </p:nvSpPr>
        <p:spPr>
          <a:xfrm>
            <a:off x="13777869" y="1832726"/>
            <a:ext cx="3972710" cy="3019260"/>
          </a:xfrm>
          <a:custGeom>
            <a:avLst/>
            <a:gdLst/>
            <a:ahLst/>
            <a:cxnLst/>
            <a:rect l="l" t="t" r="r" b="b"/>
            <a:pathLst>
              <a:path w="3972710" h="3019260">
                <a:moveTo>
                  <a:pt x="0" y="0"/>
                </a:moveTo>
                <a:lnTo>
                  <a:pt x="3972710" y="0"/>
                </a:lnTo>
                <a:lnTo>
                  <a:pt x="3972710" y="3019260"/>
                </a:lnTo>
                <a:lnTo>
                  <a:pt x="0" y="30192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TextBox 21"/>
          <p:cNvSpPr txBox="1"/>
          <p:nvPr/>
        </p:nvSpPr>
        <p:spPr>
          <a:xfrm>
            <a:off x="3183555" y="2937886"/>
            <a:ext cx="13535768" cy="679450"/>
          </a:xfrm>
          <a:prstGeom prst="rect">
            <a:avLst/>
          </a:prstGeom>
        </p:spPr>
        <p:txBody>
          <a:bodyPr lIns="0" tIns="0" rIns="0" bIns="0" rtlCol="0" anchor="t">
            <a:spAutoFit/>
          </a:bodyPr>
          <a:lstStyle/>
          <a:p>
            <a:pPr algn="l">
              <a:lnSpc>
                <a:spcPts val="5599"/>
              </a:lnSpc>
              <a:spcBef>
                <a:spcPct val="0"/>
              </a:spcBef>
            </a:pPr>
            <a:r>
              <a:rPr lang="en-US" sz="3999" b="1">
                <a:solidFill>
                  <a:srgbClr val="000000"/>
                </a:solidFill>
                <a:latin typeface="Canva Sans Bold"/>
                <a:ea typeface="Canva Sans Bold"/>
                <a:cs typeface="Canva Sans Bold"/>
                <a:sym typeface="Canva Sans Bold"/>
              </a:rPr>
              <a:t>Attention </a:t>
            </a:r>
          </a:p>
        </p:txBody>
      </p:sp>
      <p:sp>
        <p:nvSpPr>
          <p:cNvPr id="22" name="TextBox 22"/>
          <p:cNvSpPr txBox="1"/>
          <p:nvPr/>
        </p:nvSpPr>
        <p:spPr>
          <a:xfrm>
            <a:off x="13943068" y="9843908"/>
            <a:ext cx="4344932" cy="925830"/>
          </a:xfrm>
          <a:prstGeom prst="rect">
            <a:avLst/>
          </a:prstGeom>
        </p:spPr>
        <p:txBody>
          <a:bodyPr lIns="0" tIns="0" rIns="0" bIns="0" rtlCol="0" anchor="t">
            <a:spAutoFit/>
          </a:bodyPr>
          <a:lstStyle/>
          <a:p>
            <a:pPr algn="ctr">
              <a:lnSpc>
                <a:spcPts val="2520"/>
              </a:lnSpc>
            </a:pPr>
            <a:r>
              <a:rPr lang="en-US" sz="1800">
                <a:solidFill>
                  <a:srgbClr val="000000"/>
                </a:solidFill>
                <a:latin typeface="Canva Sans"/>
                <a:ea typeface="Canva Sans"/>
                <a:cs typeface="Canva Sans"/>
                <a:sym typeface="Canva Sans"/>
              </a:rPr>
              <a:t> (Fischer, 2013; Shapiro, 1992; 2009)</a:t>
            </a:r>
          </a:p>
          <a:p>
            <a:pPr algn="ctr">
              <a:lnSpc>
                <a:spcPts val="2520"/>
              </a:lnSpc>
            </a:pPr>
            <a:endParaRPr lang="en-US" sz="1800">
              <a:solidFill>
                <a:srgbClr val="000000"/>
              </a:solidFill>
              <a:latin typeface="Canva Sans"/>
              <a:ea typeface="Canva Sans"/>
              <a:cs typeface="Canva Sans"/>
              <a:sym typeface="Canva Sans"/>
            </a:endParaRPr>
          </a:p>
          <a:p>
            <a:pPr algn="ctr">
              <a:lnSpc>
                <a:spcPts val="2520"/>
              </a:lnSpc>
              <a:spcBef>
                <a:spcPct val="0"/>
              </a:spcBef>
            </a:pPr>
            <a:endParaRPr lang="en-US" sz="1800">
              <a:solidFill>
                <a:srgbClr val="000000"/>
              </a:solidFill>
              <a:latin typeface="Canva Sans"/>
              <a:ea typeface="Canva Sans"/>
              <a:cs typeface="Canva Sans"/>
              <a:sym typeface="Canva Sans"/>
            </a:endParaRPr>
          </a:p>
        </p:txBody>
      </p:sp>
      <p:sp>
        <p:nvSpPr>
          <p:cNvPr id="23" name="TextBox 23"/>
          <p:cNvSpPr txBox="1"/>
          <p:nvPr/>
        </p:nvSpPr>
        <p:spPr>
          <a:xfrm>
            <a:off x="9144000" y="5263685"/>
            <a:ext cx="6359788" cy="2978775"/>
          </a:xfrm>
          <a:prstGeom prst="rect">
            <a:avLst/>
          </a:prstGeom>
        </p:spPr>
        <p:txBody>
          <a:bodyPr lIns="0" tIns="0" rIns="0" bIns="0" rtlCol="0" anchor="t">
            <a:spAutoFit/>
          </a:bodyPr>
          <a:lstStyle/>
          <a:p>
            <a:pPr algn="ctr">
              <a:lnSpc>
                <a:spcPts val="5927"/>
              </a:lnSpc>
              <a:spcBef>
                <a:spcPct val="0"/>
              </a:spcBef>
            </a:pPr>
            <a:r>
              <a:rPr lang="en-US" sz="3799">
                <a:solidFill>
                  <a:srgbClr val="000000"/>
                </a:solidFill>
                <a:latin typeface="Raleway 1"/>
                <a:ea typeface="Raleway 1"/>
                <a:cs typeface="Raleway 1"/>
                <a:sym typeface="Raleway 1"/>
              </a:rPr>
              <a:t>What are your </a:t>
            </a:r>
            <a:r>
              <a:rPr lang="en-US" sz="3799" b="1">
                <a:solidFill>
                  <a:srgbClr val="000000"/>
                </a:solidFill>
                <a:latin typeface="Raleway 1 Bold"/>
                <a:ea typeface="Raleway 1 Bold"/>
                <a:cs typeface="Raleway 1 Bold"/>
                <a:sym typeface="Raleway 1 Bold"/>
              </a:rPr>
              <a:t>intentions </a:t>
            </a:r>
            <a:r>
              <a:rPr lang="en-US" sz="3799">
                <a:solidFill>
                  <a:srgbClr val="000000"/>
                </a:solidFill>
                <a:latin typeface="Raleway 1"/>
                <a:ea typeface="Raleway 1"/>
                <a:cs typeface="Raleway 1"/>
                <a:sym typeface="Raleway 1"/>
              </a:rPr>
              <a:t>for exploring or introducing mindfulness to your classroom?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6486080" y="4711169"/>
            <a:ext cx="7315200" cy="2606040"/>
          </a:xfrm>
          <a:custGeom>
            <a:avLst/>
            <a:gdLst/>
            <a:ahLst/>
            <a:cxnLst/>
            <a:rect l="l" t="t" r="r" b="b"/>
            <a:pathLst>
              <a:path w="7315200" h="2606040">
                <a:moveTo>
                  <a:pt x="0" y="0"/>
                </a:moveTo>
                <a:lnTo>
                  <a:pt x="7315200" y="0"/>
                </a:lnTo>
                <a:lnTo>
                  <a:pt x="7315200" y="2606040"/>
                </a:lnTo>
                <a:lnTo>
                  <a:pt x="0" y="2606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965488" y="2363739"/>
            <a:ext cx="14938733" cy="1387983"/>
          </a:xfrm>
          <a:prstGeom prst="rect">
            <a:avLst/>
          </a:prstGeom>
        </p:spPr>
        <p:txBody>
          <a:bodyPr lIns="0" tIns="0" rIns="0" bIns="0" rtlCol="0" anchor="t">
            <a:spAutoFit/>
          </a:bodyPr>
          <a:lstStyle/>
          <a:p>
            <a:pPr marL="777238" lvl="1" indent="-388619" algn="l">
              <a:lnSpc>
                <a:spcPts val="5615"/>
              </a:lnSpc>
              <a:buFont typeface="Arial"/>
              <a:buChar char="•"/>
            </a:pPr>
            <a:r>
              <a:rPr lang="en-US" sz="3599">
                <a:solidFill>
                  <a:srgbClr val="000000"/>
                </a:solidFill>
                <a:latin typeface="Raleway 1"/>
                <a:ea typeface="Raleway 1"/>
                <a:cs typeface="Raleway 1"/>
                <a:sym typeface="Raleway 1"/>
              </a:rPr>
              <a:t>Pick 1 -2 intentions to share with the larger group.  </a:t>
            </a:r>
          </a:p>
          <a:p>
            <a:pPr algn="l">
              <a:lnSpc>
                <a:spcPts val="5615"/>
              </a:lnSpc>
            </a:pPr>
            <a:endParaRPr lang="en-US" sz="3599">
              <a:solidFill>
                <a:srgbClr val="000000"/>
              </a:solidFill>
              <a:latin typeface="Raleway 1"/>
              <a:ea typeface="Raleway 1"/>
              <a:cs typeface="Raleway 1"/>
              <a:sym typeface="Raleway 1"/>
            </a:endParaRPr>
          </a:p>
        </p:txBody>
      </p:sp>
      <p:sp>
        <p:nvSpPr>
          <p:cNvPr id="7" name="TextBox 7"/>
          <p:cNvSpPr txBox="1"/>
          <p:nvPr/>
        </p:nvSpPr>
        <p:spPr>
          <a:xfrm>
            <a:off x="1965488" y="480546"/>
            <a:ext cx="15293812" cy="1066621"/>
          </a:xfrm>
          <a:prstGeom prst="rect">
            <a:avLst/>
          </a:prstGeom>
        </p:spPr>
        <p:txBody>
          <a:bodyPr lIns="0" tIns="0" rIns="0" bIns="0" rtlCol="0" anchor="t">
            <a:spAutoFit/>
          </a:bodyPr>
          <a:lstStyle/>
          <a:p>
            <a:pPr algn="l">
              <a:lnSpc>
                <a:spcPts val="8052"/>
              </a:lnSpc>
            </a:pPr>
            <a:r>
              <a:rPr lang="en-US" sz="6100">
                <a:solidFill>
                  <a:srgbClr val="1779A6"/>
                </a:solidFill>
                <a:latin typeface="Raleway 1"/>
                <a:ea typeface="Raleway 1"/>
                <a:cs typeface="Raleway 1"/>
                <a:sym typeface="Raleway 1"/>
              </a:rPr>
              <a:t>Small Group Share-Out</a:t>
            </a:r>
          </a:p>
          <a:p>
            <a:pPr algn="l">
              <a:lnSpc>
                <a:spcPts val="132"/>
              </a:lnSpc>
            </a:pPr>
            <a:endParaRPr lang="en-US" sz="6100">
              <a:solidFill>
                <a:srgbClr val="1779A6"/>
              </a:solidFill>
              <a:latin typeface="Raleway 1"/>
              <a:ea typeface="Raleway 1"/>
              <a:cs typeface="Raleway 1"/>
              <a:sym typeface="Raleway 1"/>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1779A6"/>
                </a:solidFill>
                <a:latin typeface="Raleway 1"/>
                <a:ea typeface="Raleway 1"/>
                <a:cs typeface="Raleway 1"/>
                <a:sym typeface="Raleway 1"/>
              </a:rPr>
              <a:t>Large Group Activity: Flow &amp; Tell</a:t>
            </a:r>
          </a:p>
          <a:p>
            <a:pPr algn="l">
              <a:lnSpc>
                <a:spcPts val="132"/>
              </a:lnSpc>
            </a:pPr>
            <a:endParaRPr lang="en-US" sz="6100">
              <a:solidFill>
                <a:srgbClr val="1779A6"/>
              </a:solidFill>
              <a:latin typeface="Raleway 1"/>
              <a:ea typeface="Raleway 1"/>
              <a:cs typeface="Raleway 1"/>
              <a:sym typeface="Raleway 1"/>
            </a:endParaRPr>
          </a:p>
          <a:p>
            <a:pPr algn="l">
              <a:lnSpc>
                <a:spcPts val="132"/>
              </a:lnSpc>
            </a:pPr>
            <a:endParaRPr lang="en-US" sz="6100">
              <a:solidFill>
                <a:srgbClr val="1779A6"/>
              </a:solidFill>
              <a:latin typeface="Raleway 1"/>
              <a:ea typeface="Raleway 1"/>
              <a:cs typeface="Raleway 1"/>
              <a:sym typeface="Raleway 1"/>
            </a:endParaRPr>
          </a:p>
        </p:txBody>
      </p:sp>
      <p:sp>
        <p:nvSpPr>
          <p:cNvPr id="6" name="TextBox 6"/>
          <p:cNvSpPr txBox="1"/>
          <p:nvPr/>
        </p:nvSpPr>
        <p:spPr>
          <a:xfrm>
            <a:off x="2057400" y="1931829"/>
            <a:ext cx="16230600" cy="9415886"/>
          </a:xfrm>
          <a:prstGeom prst="rect">
            <a:avLst/>
          </a:prstGeom>
        </p:spPr>
        <p:txBody>
          <a:bodyPr lIns="0" tIns="0" rIns="0" bIns="0" rtlCol="0" anchor="t">
            <a:spAutoFit/>
          </a:bodyPr>
          <a:lstStyle/>
          <a:p>
            <a:pPr algn="ctr">
              <a:lnSpc>
                <a:spcPts val="4680"/>
              </a:lnSpc>
              <a:spcBef>
                <a:spcPct val="0"/>
              </a:spcBef>
            </a:pPr>
            <a:r>
              <a:rPr lang="en-US" sz="3000">
                <a:solidFill>
                  <a:srgbClr val="000000"/>
                </a:solidFill>
                <a:latin typeface="Raleway 1"/>
                <a:ea typeface="Raleway 1"/>
                <a:cs typeface="Raleway 1"/>
                <a:sym typeface="Raleway 1"/>
              </a:rPr>
              <a:t>We are going to get into a circle and make “present-moment statements.”</a:t>
            </a:r>
          </a:p>
          <a:p>
            <a:pPr algn="l">
              <a:lnSpc>
                <a:spcPts val="4680"/>
              </a:lnSpc>
              <a:spcBef>
                <a:spcPct val="0"/>
              </a:spcBef>
            </a:pPr>
            <a:endParaRPr lang="en-US" sz="3000">
              <a:solidFill>
                <a:srgbClr val="000000"/>
              </a:solidFill>
              <a:latin typeface="Raleway 1"/>
              <a:ea typeface="Raleway 1"/>
              <a:cs typeface="Raleway 1"/>
              <a:sym typeface="Raleway 1"/>
            </a:endParaRPr>
          </a:p>
          <a:p>
            <a:pPr marL="647702" lvl="1" indent="-323851" algn="l">
              <a:lnSpc>
                <a:spcPts val="4680"/>
              </a:lnSpc>
              <a:buAutoNum type="arabicPeriod"/>
            </a:pPr>
            <a:r>
              <a:rPr lang="en-US" sz="3000">
                <a:solidFill>
                  <a:srgbClr val="000000"/>
                </a:solidFill>
                <a:latin typeface="Raleway 1"/>
                <a:ea typeface="Raleway 1"/>
                <a:cs typeface="Raleway 1"/>
                <a:sym typeface="Raleway 1"/>
              </a:rPr>
              <a:t>First, we will take a moment for a </a:t>
            </a:r>
            <a:r>
              <a:rPr lang="en-US" sz="3000" b="1">
                <a:solidFill>
                  <a:srgbClr val="000000"/>
                </a:solidFill>
                <a:latin typeface="Raleway 1 Bold"/>
                <a:ea typeface="Raleway 1 Bold"/>
                <a:cs typeface="Raleway 1 Bold"/>
                <a:sym typeface="Raleway 1 Bold"/>
              </a:rPr>
              <a:t>mindful check-in</a:t>
            </a:r>
            <a:r>
              <a:rPr lang="en-US" sz="3000">
                <a:solidFill>
                  <a:srgbClr val="000000"/>
                </a:solidFill>
                <a:latin typeface="Raleway 1"/>
                <a:ea typeface="Raleway 1"/>
                <a:cs typeface="Raleway 1"/>
                <a:sym typeface="Raleway 1"/>
              </a:rPr>
              <a:t> with ourselves.  </a:t>
            </a:r>
          </a:p>
          <a:p>
            <a:pPr marL="647702" lvl="1" indent="-323851" algn="l">
              <a:lnSpc>
                <a:spcPts val="4680"/>
              </a:lnSpc>
              <a:spcBef>
                <a:spcPct val="0"/>
              </a:spcBef>
              <a:buAutoNum type="arabicPeriod"/>
            </a:pPr>
            <a:r>
              <a:rPr lang="en-US" sz="3000">
                <a:solidFill>
                  <a:srgbClr val="000000"/>
                </a:solidFill>
                <a:latin typeface="Raleway 1"/>
                <a:ea typeface="Raleway 1"/>
                <a:cs typeface="Raleway 1"/>
                <a:sym typeface="Raleway 1"/>
              </a:rPr>
              <a:t>Then, we will </a:t>
            </a:r>
            <a:r>
              <a:rPr lang="en-US" sz="3000" b="1">
                <a:solidFill>
                  <a:srgbClr val="000000"/>
                </a:solidFill>
                <a:latin typeface="Raleway 1 Bold"/>
                <a:ea typeface="Raleway 1 Bold"/>
                <a:cs typeface="Raleway 1 Bold"/>
                <a:sym typeface="Raleway 1 Bold"/>
              </a:rPr>
              <a:t>get into a circle </a:t>
            </a:r>
            <a:r>
              <a:rPr lang="en-US" sz="3000">
                <a:solidFill>
                  <a:srgbClr val="000000"/>
                </a:solidFill>
                <a:latin typeface="Raleway 1"/>
                <a:ea typeface="Raleway 1"/>
                <a:cs typeface="Raleway 1"/>
                <a:sym typeface="Raleway 1"/>
              </a:rPr>
              <a:t>and when it is your turn to speak, I invite you to </a:t>
            </a:r>
            <a:r>
              <a:rPr lang="en-US" sz="3000" b="1">
                <a:solidFill>
                  <a:srgbClr val="000000"/>
                </a:solidFill>
                <a:latin typeface="Raleway 1 Bold"/>
                <a:ea typeface="Raleway 1 Bold"/>
                <a:cs typeface="Raleway 1 Bold"/>
                <a:sym typeface="Raleway 1 Bold"/>
              </a:rPr>
              <a:t>say what you are experiencing in the present moment.</a:t>
            </a:r>
          </a:p>
          <a:p>
            <a:pPr algn="ctr">
              <a:lnSpc>
                <a:spcPts val="4680"/>
              </a:lnSpc>
              <a:spcBef>
                <a:spcPct val="0"/>
              </a:spcBef>
            </a:pPr>
            <a:endParaRPr lang="en-US" sz="3000" b="1">
              <a:solidFill>
                <a:srgbClr val="000000"/>
              </a:solidFill>
              <a:latin typeface="Raleway 1 Bold"/>
              <a:ea typeface="Raleway 1 Bold"/>
              <a:cs typeface="Raleway 1 Bold"/>
              <a:sym typeface="Raleway 1 Bold"/>
            </a:endParaRPr>
          </a:p>
          <a:p>
            <a:pPr algn="ctr">
              <a:lnSpc>
                <a:spcPts val="4680"/>
              </a:lnSpc>
              <a:spcBef>
                <a:spcPct val="0"/>
              </a:spcBef>
            </a:pPr>
            <a:r>
              <a:rPr lang="en-US" sz="3000">
                <a:solidFill>
                  <a:srgbClr val="000000"/>
                </a:solidFill>
                <a:latin typeface="Raleway 1"/>
                <a:ea typeface="Raleway 1"/>
                <a:cs typeface="Raleway 1"/>
                <a:sym typeface="Raleway 1"/>
              </a:rPr>
              <a:t>We can start our sentence with “In the present moment I am aware of __________.”</a:t>
            </a:r>
          </a:p>
          <a:p>
            <a:pPr algn="ctr">
              <a:lnSpc>
                <a:spcPts val="4680"/>
              </a:lnSpc>
              <a:spcBef>
                <a:spcPct val="0"/>
              </a:spcBef>
            </a:pPr>
            <a:r>
              <a:rPr lang="en-US" sz="3000">
                <a:solidFill>
                  <a:srgbClr val="000000"/>
                </a:solidFill>
                <a:latin typeface="Raleway 1"/>
                <a:ea typeface="Raleway 1"/>
                <a:cs typeface="Raleway 1"/>
                <a:sym typeface="Raleway 1"/>
              </a:rPr>
              <a:t>Some examples would be:</a:t>
            </a:r>
          </a:p>
          <a:p>
            <a:pPr algn="ctr">
              <a:lnSpc>
                <a:spcPts val="4680"/>
              </a:lnSpc>
              <a:spcBef>
                <a:spcPct val="0"/>
              </a:spcBef>
            </a:pPr>
            <a:endParaRPr lang="en-US" sz="3000">
              <a:solidFill>
                <a:srgbClr val="000000"/>
              </a:solidFill>
              <a:latin typeface="Raleway 1"/>
              <a:ea typeface="Raleway 1"/>
              <a:cs typeface="Raleway 1"/>
              <a:sym typeface="Raleway 1"/>
            </a:endParaRPr>
          </a:p>
          <a:p>
            <a:pPr algn="ctr">
              <a:lnSpc>
                <a:spcPts val="4680"/>
              </a:lnSpc>
              <a:spcBef>
                <a:spcPct val="0"/>
              </a:spcBef>
            </a:pPr>
            <a:r>
              <a:rPr lang="en-US" sz="3000">
                <a:solidFill>
                  <a:srgbClr val="000000"/>
                </a:solidFill>
                <a:latin typeface="Raleway 1"/>
                <a:ea typeface="Raleway 1"/>
                <a:cs typeface="Raleway 1"/>
                <a:sym typeface="Raleway 1"/>
              </a:rPr>
              <a:t>“In the present moment I am aware of an itch on my hand.”</a:t>
            </a:r>
          </a:p>
          <a:p>
            <a:pPr algn="ctr">
              <a:lnSpc>
                <a:spcPts val="4680"/>
              </a:lnSpc>
              <a:spcBef>
                <a:spcPct val="0"/>
              </a:spcBef>
            </a:pPr>
            <a:r>
              <a:rPr lang="en-US" sz="3000">
                <a:solidFill>
                  <a:srgbClr val="000000"/>
                </a:solidFill>
                <a:latin typeface="Raleway 1"/>
                <a:ea typeface="Raleway 1"/>
                <a:cs typeface="Raleway 1"/>
                <a:sym typeface="Raleway 1"/>
              </a:rPr>
              <a:t>“In the present moment I am aware of feeling nervous.”</a:t>
            </a:r>
          </a:p>
          <a:p>
            <a:pPr algn="ctr">
              <a:lnSpc>
                <a:spcPts val="4680"/>
              </a:lnSpc>
              <a:spcBef>
                <a:spcPct val="0"/>
              </a:spcBef>
            </a:pPr>
            <a:r>
              <a:rPr lang="en-US" sz="3000">
                <a:solidFill>
                  <a:srgbClr val="000000"/>
                </a:solidFill>
                <a:latin typeface="Raleway 1"/>
                <a:ea typeface="Raleway 1"/>
                <a:cs typeface="Raleway 1"/>
                <a:sym typeface="Raleway 1"/>
              </a:rPr>
              <a:t>“In the present moment I am aware of my busy mind.”</a:t>
            </a:r>
          </a:p>
          <a:p>
            <a:pPr algn="ctr">
              <a:lnSpc>
                <a:spcPts val="4680"/>
              </a:lnSpc>
              <a:spcBef>
                <a:spcPct val="0"/>
              </a:spcBef>
            </a:pPr>
            <a:endParaRPr lang="en-US" sz="3000">
              <a:solidFill>
                <a:srgbClr val="000000"/>
              </a:solidFill>
              <a:latin typeface="Raleway 1"/>
              <a:ea typeface="Raleway 1"/>
              <a:cs typeface="Raleway 1"/>
              <a:sym typeface="Raleway 1"/>
            </a:endParaRPr>
          </a:p>
          <a:p>
            <a:pPr algn="l">
              <a:lnSpc>
                <a:spcPts val="4680"/>
              </a:lnSpc>
            </a:pPr>
            <a:r>
              <a:rPr lang="en-US" sz="3000">
                <a:solidFill>
                  <a:srgbClr val="000000"/>
                </a:solidFill>
                <a:latin typeface="Raleway 1"/>
                <a:ea typeface="Raleway 1"/>
                <a:cs typeface="Raleway 1"/>
                <a:sym typeface="Raleway 1"/>
              </a:rPr>
              <a:t>3. We will also practice </a:t>
            </a:r>
            <a:r>
              <a:rPr lang="en-US" sz="3000" b="1">
                <a:solidFill>
                  <a:srgbClr val="000000"/>
                </a:solidFill>
                <a:latin typeface="Raleway 1 Bold"/>
                <a:ea typeface="Raleway 1 Bold"/>
                <a:cs typeface="Raleway 1 Bold"/>
                <a:sym typeface="Raleway 1 Bold"/>
              </a:rPr>
              <a:t>mindful listening </a:t>
            </a:r>
            <a:r>
              <a:rPr lang="en-US" sz="3000">
                <a:solidFill>
                  <a:srgbClr val="000000"/>
                </a:solidFill>
                <a:latin typeface="Raleway 1"/>
                <a:ea typeface="Raleway 1"/>
                <a:cs typeface="Raleway 1"/>
                <a:sym typeface="Raleway 1"/>
              </a:rPr>
              <a:t>and not judging our own or others’ experiences.</a:t>
            </a:r>
          </a:p>
          <a:p>
            <a:pPr algn="ctr">
              <a:lnSpc>
                <a:spcPts val="4680"/>
              </a:lnSpc>
              <a:spcBef>
                <a:spcPct val="0"/>
              </a:spcBef>
            </a:pPr>
            <a:endParaRPr lang="en-US" sz="3000">
              <a:solidFill>
                <a:srgbClr val="000000"/>
              </a:solidFill>
              <a:latin typeface="Raleway 1"/>
              <a:ea typeface="Raleway 1"/>
              <a:cs typeface="Raleway 1"/>
              <a:sym typeface="Raleway 1"/>
            </a:endParaRPr>
          </a:p>
          <a:p>
            <a:pPr algn="ctr">
              <a:lnSpc>
                <a:spcPts val="4680"/>
              </a:lnSpc>
              <a:spcBef>
                <a:spcPct val="0"/>
              </a:spcBef>
            </a:pPr>
            <a:endParaRPr lang="en-US" sz="3000">
              <a:solidFill>
                <a:srgbClr val="000000"/>
              </a:solidFill>
              <a:latin typeface="Raleway 1"/>
              <a:ea typeface="Raleway 1"/>
              <a:cs typeface="Raleway 1"/>
              <a:sym typeface="Raleway 1"/>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8148383" y="4396572"/>
            <a:ext cx="2928022" cy="2481499"/>
          </a:xfrm>
          <a:custGeom>
            <a:avLst/>
            <a:gdLst/>
            <a:ahLst/>
            <a:cxnLst/>
            <a:rect l="l" t="t" r="r" b="b"/>
            <a:pathLst>
              <a:path w="2928022" h="2481499">
                <a:moveTo>
                  <a:pt x="0" y="0"/>
                </a:moveTo>
                <a:lnTo>
                  <a:pt x="2928022" y="0"/>
                </a:lnTo>
                <a:lnTo>
                  <a:pt x="2928022" y="2481499"/>
                </a:lnTo>
                <a:lnTo>
                  <a:pt x="0" y="248149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965488" y="480546"/>
            <a:ext cx="15293812" cy="1066324"/>
          </a:xfrm>
          <a:prstGeom prst="rect">
            <a:avLst/>
          </a:prstGeom>
        </p:spPr>
        <p:txBody>
          <a:bodyPr lIns="0" tIns="0" rIns="0" bIns="0" rtlCol="0" anchor="t">
            <a:spAutoFit/>
          </a:bodyPr>
          <a:lstStyle/>
          <a:p>
            <a:pPr algn="l">
              <a:lnSpc>
                <a:spcPts val="7920"/>
              </a:lnSpc>
            </a:pPr>
            <a:r>
              <a:rPr lang="en-US" sz="6000">
                <a:solidFill>
                  <a:srgbClr val="1779A6"/>
                </a:solidFill>
                <a:latin typeface="Raleway 1"/>
                <a:ea typeface="Raleway 1"/>
                <a:cs typeface="Raleway 1"/>
                <a:sym typeface="Raleway 1"/>
              </a:rPr>
              <a:t>Large Group Activity: Flow &amp; Tell Reflection</a:t>
            </a:r>
          </a:p>
          <a:p>
            <a:pPr algn="l">
              <a:lnSpc>
                <a:spcPts val="132"/>
              </a:lnSpc>
            </a:pPr>
            <a:endParaRPr lang="en-US" sz="6000">
              <a:solidFill>
                <a:srgbClr val="1779A6"/>
              </a:solidFill>
              <a:latin typeface="Raleway 1"/>
              <a:ea typeface="Raleway 1"/>
              <a:cs typeface="Raleway 1"/>
              <a:sym typeface="Raleway 1"/>
            </a:endParaRPr>
          </a:p>
          <a:p>
            <a:pPr algn="l">
              <a:lnSpc>
                <a:spcPts val="132"/>
              </a:lnSpc>
            </a:pPr>
            <a:endParaRPr lang="en-US" sz="6000">
              <a:solidFill>
                <a:srgbClr val="1779A6"/>
              </a:solidFill>
              <a:latin typeface="Raleway 1"/>
              <a:ea typeface="Raleway 1"/>
              <a:cs typeface="Raleway 1"/>
              <a:sym typeface="Raleway 1"/>
            </a:endParaRPr>
          </a:p>
        </p:txBody>
      </p:sp>
      <p:sp>
        <p:nvSpPr>
          <p:cNvPr id="7" name="TextBox 7"/>
          <p:cNvSpPr txBox="1"/>
          <p:nvPr/>
        </p:nvSpPr>
        <p:spPr>
          <a:xfrm>
            <a:off x="2292789" y="3081574"/>
            <a:ext cx="15474553" cy="4997196"/>
          </a:xfrm>
          <a:prstGeom prst="rect">
            <a:avLst/>
          </a:prstGeom>
        </p:spPr>
        <p:txBody>
          <a:bodyPr lIns="0" tIns="0" rIns="0" bIns="0" rtlCol="0" anchor="t">
            <a:spAutoFit/>
          </a:bodyPr>
          <a:lstStyle/>
          <a:p>
            <a:pPr algn="ctr">
              <a:lnSpc>
                <a:spcPts val="4992"/>
              </a:lnSpc>
              <a:spcBef>
                <a:spcPct val="0"/>
              </a:spcBef>
            </a:pPr>
            <a:r>
              <a:rPr lang="en-US" sz="3200">
                <a:solidFill>
                  <a:srgbClr val="000000"/>
                </a:solidFill>
                <a:latin typeface="Raleway 1"/>
                <a:ea typeface="Raleway 1"/>
                <a:cs typeface="Raleway 1"/>
                <a:sym typeface="Raleway 1"/>
              </a:rPr>
              <a:t>Write about (or draw) what you noticed in yourself as you were talking or listening..</a:t>
            </a: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endParaRPr lang="en-US" sz="3200">
              <a:solidFill>
                <a:srgbClr val="000000"/>
              </a:solidFill>
              <a:latin typeface="Raleway 1"/>
              <a:ea typeface="Raleway 1"/>
              <a:cs typeface="Raleway 1"/>
              <a:sym typeface="Raleway 1"/>
            </a:endParaRPr>
          </a:p>
          <a:p>
            <a:pPr algn="ctr">
              <a:lnSpc>
                <a:spcPts val="4992"/>
              </a:lnSpc>
              <a:spcBef>
                <a:spcPct val="0"/>
              </a:spcBef>
            </a:pPr>
            <a:r>
              <a:rPr lang="en-US" sz="3200">
                <a:solidFill>
                  <a:srgbClr val="000000"/>
                </a:solidFill>
                <a:latin typeface="Raleway 1"/>
                <a:ea typeface="Raleway 1"/>
                <a:cs typeface="Raleway 1"/>
                <a:sym typeface="Raleway 1"/>
              </a:rPr>
              <a:t>This activity harnesses mindful senses, mindful listening, &amp; mindful speaking.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Freeform 6"/>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8" name="TextBox 8"/>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1CC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1"/>
                <a:ea typeface="Raleway 1"/>
                <a:cs typeface="Raleway 1"/>
                <a:sym typeface="Raleway 1"/>
              </a:rPr>
              <a:t>8.8 Mindfulness for Students</a:t>
            </a:r>
          </a:p>
        </p:txBody>
      </p:sp>
      <p:sp>
        <p:nvSpPr>
          <p:cNvPr id="6" name="TextBox 6"/>
          <p:cNvSpPr txBox="1"/>
          <p:nvPr/>
        </p:nvSpPr>
        <p:spPr>
          <a:xfrm>
            <a:off x="0" y="3973635"/>
            <a:ext cx="18288000" cy="2771396"/>
          </a:xfrm>
          <a:prstGeom prst="rect">
            <a:avLst/>
          </a:prstGeom>
        </p:spPr>
        <p:txBody>
          <a:bodyPr lIns="0" tIns="0" rIns="0" bIns="0" rtlCol="0" anchor="t">
            <a:spAutoFit/>
          </a:bodyPr>
          <a:lstStyle/>
          <a:p>
            <a:pPr algn="ctr">
              <a:lnSpc>
                <a:spcPts val="7487"/>
              </a:lnSpc>
              <a:spcBef>
                <a:spcPct val="0"/>
              </a:spcBef>
            </a:pPr>
            <a:r>
              <a:rPr lang="en-US" sz="4799">
                <a:solidFill>
                  <a:srgbClr val="050707"/>
                </a:solidFill>
                <a:latin typeface="Raleway 1"/>
                <a:ea typeface="Raleway 1"/>
                <a:cs typeface="Raleway 1"/>
                <a:sym typeface="Raleway 1"/>
              </a:rPr>
              <a:t>“The mind is like water. When it’s turbulent, it’s difficult to see. When it’s calm, everything becomes clear.” </a:t>
            </a:r>
          </a:p>
          <a:p>
            <a:pPr algn="ctr">
              <a:lnSpc>
                <a:spcPts val="7487"/>
              </a:lnSpc>
              <a:spcBef>
                <a:spcPct val="0"/>
              </a:spcBef>
            </a:pPr>
            <a:r>
              <a:rPr lang="en-US" sz="4799">
                <a:solidFill>
                  <a:srgbClr val="050707"/>
                </a:solidFill>
                <a:latin typeface="Raleway 1"/>
                <a:ea typeface="Raleway 1"/>
                <a:cs typeface="Raleway 1"/>
                <a:sym typeface="Raleway 1"/>
              </a:rPr>
              <a:t>– Prasad Mahes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779A6"/>
            </a:solidFill>
          </p:spPr>
          <p:txBody>
            <a:bodyPr/>
            <a:lstStyle/>
            <a:p>
              <a:endParaRPr lang="en-US"/>
            </a:p>
          </p:txBody>
        </p:sp>
      </p:grpSp>
      <p:grpSp>
        <p:nvGrpSpPr>
          <p:cNvPr id="4" name="Group 4"/>
          <p:cNvGrpSpPr/>
          <p:nvPr/>
        </p:nvGrpSpPr>
        <p:grpSpPr>
          <a:xfrm>
            <a:off x="11538006"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TOPIC 8: Mindfulness and Well-Being for Students</a:t>
            </a:r>
          </a:p>
        </p:txBody>
      </p:sp>
      <p:sp>
        <p:nvSpPr>
          <p:cNvPr id="8" name="TextBox 8"/>
          <p:cNvSpPr txBox="1"/>
          <p:nvPr/>
        </p:nvSpPr>
        <p:spPr>
          <a:xfrm>
            <a:off x="1701564" y="2892407"/>
            <a:ext cx="6557626" cy="1846659"/>
          </a:xfrm>
          <a:prstGeom prst="rect">
            <a:avLst/>
          </a:prstGeom>
        </p:spPr>
        <p:txBody>
          <a:bodyPr wrap="square" lIns="0" tIns="0" rIns="0" bIns="0" rtlCol="0" anchor="t">
            <a:spAutoFit/>
          </a:bodyPr>
          <a:lstStyle/>
          <a:p>
            <a:pPr algn="l">
              <a:lnSpc>
                <a:spcPts val="7236"/>
              </a:lnSpc>
            </a:pPr>
            <a:r>
              <a:rPr lang="en-US" sz="6700" dirty="0">
                <a:solidFill>
                  <a:srgbClr val="050707"/>
                </a:solidFill>
                <a:latin typeface="Arimo"/>
                <a:ea typeface="Arimo"/>
                <a:cs typeface="Arimo"/>
                <a:sym typeface="Arimo"/>
              </a:rPr>
              <a:t>8.8 Mindfulness </a:t>
            </a:r>
          </a:p>
          <a:p>
            <a:pPr algn="l">
              <a:lnSpc>
                <a:spcPts val="7236"/>
              </a:lnSpc>
            </a:pPr>
            <a:r>
              <a:rPr lang="en-US" sz="6700" dirty="0">
                <a:solidFill>
                  <a:srgbClr val="050707"/>
                </a:solidFill>
                <a:latin typeface="Arimo"/>
                <a:ea typeface="Arimo"/>
                <a:cs typeface="Arimo"/>
                <a:sym typeface="Arimo"/>
              </a:rPr>
              <a:t>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pic>
        <p:nvPicPr>
          <p:cNvPr id="11" name="Picture 10">
            <a:extLst>
              <a:ext uri="{FF2B5EF4-FFF2-40B4-BE49-F238E27FC236}">
                <a16:creationId xmlns:a16="http://schemas.microsoft.com/office/drawing/2014/main" id="{5BC5C181-8D14-7D04-EECB-13D9CAAA2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013" y="1822445"/>
            <a:ext cx="6749987" cy="36168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1"/>
                <a:ea typeface="Raleway 1"/>
                <a:cs typeface="Raleway 1"/>
                <a:sym typeface="Raleway 1"/>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1779A6"/>
                </a:solidFill>
                <a:latin typeface="Raleway 1"/>
                <a:ea typeface="Raleway 1"/>
                <a:cs typeface="Raleway 1"/>
                <a:sym typeface="Raleway 1"/>
              </a:rPr>
              <a:t>8.8 Mindfulness for Students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81CCEF"/>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1 Bold"/>
                <a:ea typeface="Raleway 1 Bold"/>
                <a:cs typeface="Raleway 1 Bold"/>
                <a:sym typeface="Raleway 1 Bold"/>
              </a:rPr>
              <a:t>Link Objectives to Developmental Indicators in</a:t>
            </a:r>
          </a:p>
          <a:p>
            <a:pPr algn="ctr">
              <a:lnSpc>
                <a:spcPts val="5470"/>
              </a:lnSpc>
            </a:pPr>
            <a:r>
              <a:rPr lang="en-US" sz="3800" b="1" u="sng">
                <a:solidFill>
                  <a:srgbClr val="FFFFFF"/>
                </a:solidFill>
                <a:latin typeface="Raleway 1 Bold"/>
                <a:ea typeface="Raleway 1 Bold"/>
                <a:cs typeface="Raleway 1 Bold"/>
                <a:sym typeface="Raleway 1 Bold"/>
                <a:hlinkClick r:id="rId5" tooltip="https://www.cde.ca.gov/ci/se/tselcompetencies.asp"/>
              </a:rPr>
              <a:t>California Transformative SEL Competencies</a:t>
            </a:r>
            <a:r>
              <a:rPr lang="en-US" sz="3800" b="1">
                <a:solidFill>
                  <a:srgbClr val="FFFFFF"/>
                </a:solidFill>
                <a:latin typeface="Raleway 1 Bold"/>
                <a:ea typeface="Raleway 1 Bold"/>
                <a:cs typeface="Raleway 1 Bold"/>
                <a:sym typeface="Raleway 1 Bold"/>
              </a:rPr>
              <a:t> </a:t>
            </a:r>
          </a:p>
        </p:txBody>
      </p:sp>
      <p:sp>
        <p:nvSpPr>
          <p:cNvPr id="9" name="TextBox 9"/>
          <p:cNvSpPr txBox="1"/>
          <p:nvPr/>
        </p:nvSpPr>
        <p:spPr>
          <a:xfrm>
            <a:off x="845559" y="5778336"/>
            <a:ext cx="8298441" cy="3062080"/>
          </a:xfrm>
          <a:prstGeom prst="rect">
            <a:avLst/>
          </a:prstGeom>
        </p:spPr>
        <p:txBody>
          <a:bodyPr lIns="0" tIns="0" rIns="0" bIns="0" rtlCol="0" anchor="t">
            <a:spAutoFit/>
          </a:bodyPr>
          <a:lstStyle/>
          <a:p>
            <a:pPr marL="561344" lvl="1" indent="-280672" algn="l">
              <a:lnSpc>
                <a:spcPts val="4056"/>
              </a:lnSpc>
              <a:buFont typeface="Arial"/>
              <a:buChar char="•"/>
            </a:pPr>
            <a:r>
              <a:rPr lang="en-US" sz="2600">
                <a:solidFill>
                  <a:srgbClr val="000000"/>
                </a:solidFill>
                <a:latin typeface="Raleway 1"/>
                <a:ea typeface="Raleway 1"/>
                <a:cs typeface="Raleway 1"/>
                <a:sym typeface="Raleway 1"/>
              </a:rPr>
              <a:t>Understand the definition, origins, and components of mindfulness</a:t>
            </a:r>
          </a:p>
          <a:p>
            <a:pPr marL="561344" lvl="1" indent="-280672" algn="l">
              <a:lnSpc>
                <a:spcPts val="4056"/>
              </a:lnSpc>
              <a:buFont typeface="Arial"/>
              <a:buChar char="•"/>
            </a:pPr>
            <a:r>
              <a:rPr lang="en-US" sz="2600" b="1">
                <a:solidFill>
                  <a:srgbClr val="000000"/>
                </a:solidFill>
                <a:latin typeface="Raleway 1 Bold"/>
                <a:ea typeface="Raleway 1 Bold"/>
                <a:cs typeface="Raleway 1 Bold"/>
                <a:sym typeface="Raleway 1 Bold"/>
              </a:rPr>
              <a:t>Recognize the social, emotional, and ? benefits of mindfulness for young people</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ways to introduce and practice mindfulness with young people in your classroom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680420" y="3285064"/>
            <a:ext cx="8463580" cy="4736635"/>
          </a:xfrm>
          <a:custGeom>
            <a:avLst/>
            <a:gdLst/>
            <a:ahLst/>
            <a:cxnLst/>
            <a:rect l="l" t="t" r="r" b="b"/>
            <a:pathLst>
              <a:path w="8463580" h="4736635">
                <a:moveTo>
                  <a:pt x="0" y="0"/>
                </a:moveTo>
                <a:lnTo>
                  <a:pt x="8463580" y="0"/>
                </a:lnTo>
                <a:lnTo>
                  <a:pt x="8463580" y="4736635"/>
                </a:lnTo>
                <a:lnTo>
                  <a:pt x="0" y="4736635"/>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youtu.be/OdL0EIv8HOU"/>
              </a:rPr>
              <a:t>Video</a:t>
            </a:r>
            <a:endParaRPr lang="en-US" sz="7200" b="1" u="sng" dirty="0">
              <a:solidFill>
                <a:srgbClr val="1779A6"/>
              </a:solidFill>
              <a:latin typeface="Raleway 1 Bold"/>
              <a:ea typeface="Raleway 1 Bold"/>
              <a:cs typeface="Raleway 1 Bold"/>
              <a:sym typeface="Raleway 1 Bold"/>
              <a:hlinkClick r:id="rId7" tooltip="https://youtu.be/OdL0EIv8HO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89215" y="702751"/>
            <a:ext cx="14357025" cy="1254248"/>
          </a:xfrm>
          <a:prstGeom prst="rect">
            <a:avLst/>
          </a:prstGeom>
        </p:spPr>
        <p:txBody>
          <a:bodyPr lIns="0" tIns="0" rIns="0" bIns="0" rtlCol="0" anchor="t">
            <a:spAutoFit/>
          </a:bodyPr>
          <a:lstStyle/>
          <a:p>
            <a:pPr algn="l">
              <a:lnSpc>
                <a:spcPts val="10164"/>
              </a:lnSpc>
            </a:pPr>
            <a:r>
              <a:rPr lang="en-US" sz="7700">
                <a:solidFill>
                  <a:srgbClr val="1779A6"/>
                </a:solidFill>
                <a:latin typeface="Raleway 1"/>
                <a:ea typeface="Raleway 1"/>
                <a:cs typeface="Raleway 1"/>
                <a:sym typeface="Raleway 1"/>
              </a:rPr>
              <a:t>Small group discussion </a:t>
            </a:r>
          </a:p>
        </p:txBody>
      </p:sp>
      <p:sp>
        <p:nvSpPr>
          <p:cNvPr id="6" name="TextBox 6"/>
          <p:cNvSpPr txBox="1"/>
          <p:nvPr/>
        </p:nvSpPr>
        <p:spPr>
          <a:xfrm>
            <a:off x="2189215" y="2603373"/>
            <a:ext cx="14357025" cy="4654677"/>
          </a:xfrm>
          <a:prstGeom prst="rect">
            <a:avLst/>
          </a:prstGeom>
        </p:spPr>
        <p:txBody>
          <a:bodyPr lIns="0" tIns="0" rIns="0" bIns="0" rtlCol="0" anchor="t">
            <a:spAutoFit/>
          </a:bodyPr>
          <a:lstStyle/>
          <a:p>
            <a:pPr marL="734059" lvl="1" indent="-367030" algn="l">
              <a:lnSpc>
                <a:spcPts val="5303"/>
              </a:lnSpc>
              <a:buFont typeface="Arial"/>
              <a:buChar char="•"/>
            </a:pPr>
            <a:r>
              <a:rPr lang="en-US" sz="3399">
                <a:solidFill>
                  <a:srgbClr val="000000"/>
                </a:solidFill>
                <a:latin typeface="Raleway 1"/>
                <a:ea typeface="Raleway 1"/>
                <a:cs typeface="Raleway 1"/>
                <a:sym typeface="Raleway 1"/>
              </a:rPr>
              <a:t>What challenges or concerns do you anticipate when introducing mindfulness to your students, and how can you address these to ensure the practices are effective and inclusive for all?</a:t>
            </a:r>
          </a:p>
          <a:p>
            <a:pPr algn="l">
              <a:lnSpc>
                <a:spcPts val="5303"/>
              </a:lnSpc>
            </a:pPr>
            <a:endParaRPr lang="en-US" sz="3399">
              <a:solidFill>
                <a:srgbClr val="000000"/>
              </a:solidFill>
              <a:latin typeface="Raleway 1"/>
              <a:ea typeface="Raleway 1"/>
              <a:cs typeface="Raleway 1"/>
              <a:sym typeface="Raleway 1"/>
            </a:endParaRPr>
          </a:p>
          <a:p>
            <a:pPr marL="734059" lvl="1" indent="-367030" algn="l">
              <a:lnSpc>
                <a:spcPts val="5303"/>
              </a:lnSpc>
              <a:buFont typeface="Arial"/>
              <a:buChar char="•"/>
            </a:pPr>
            <a:r>
              <a:rPr lang="en-US" sz="3399">
                <a:solidFill>
                  <a:srgbClr val="000000"/>
                </a:solidFill>
                <a:latin typeface="Raleway 1"/>
                <a:ea typeface="Raleway 1"/>
                <a:cs typeface="Raleway 1"/>
                <a:sym typeface="Raleway 1"/>
              </a:rPr>
              <a:t>How do you think mindfulness could support your students this year?</a:t>
            </a:r>
          </a:p>
          <a:p>
            <a:pPr algn="l">
              <a:lnSpc>
                <a:spcPts val="5303"/>
              </a:lnSpc>
            </a:pPr>
            <a:endParaRPr lang="en-US" sz="3399">
              <a:solidFill>
                <a:srgbClr val="000000"/>
              </a:solidFill>
              <a:latin typeface="Raleway 1"/>
              <a:ea typeface="Raleway 1"/>
              <a:cs typeface="Raleway 1"/>
              <a:sym typeface="Raleway 1"/>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307768" y="2517771"/>
            <a:ext cx="8836232" cy="4995749"/>
          </a:xfrm>
          <a:custGeom>
            <a:avLst/>
            <a:gdLst/>
            <a:ahLst/>
            <a:cxnLst/>
            <a:rect l="l" t="t" r="r" b="b"/>
            <a:pathLst>
              <a:path w="8836232" h="4995749">
                <a:moveTo>
                  <a:pt x="0" y="0"/>
                </a:moveTo>
                <a:lnTo>
                  <a:pt x="8836232" y="0"/>
                </a:lnTo>
                <a:lnTo>
                  <a:pt x="8836232" y="4995749"/>
                </a:lnTo>
                <a:lnTo>
                  <a:pt x="0" y="4995749"/>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www.youtube.com/watch?v=BIhehgRPPs8"/>
              </a:rPr>
              <a:t>Video</a:t>
            </a:r>
            <a:endParaRPr lang="en-US" sz="7200" b="1" u="sng" dirty="0">
              <a:solidFill>
                <a:srgbClr val="1779A6"/>
              </a:solidFill>
              <a:latin typeface="Raleway 1 Bold"/>
              <a:ea typeface="Raleway 1 Bold"/>
              <a:cs typeface="Raleway 1 Bold"/>
              <a:sym typeface="Raleway 1 Bold"/>
              <a:hlinkClick r:id="rId7" tooltip="https://www.youtube.com/watch?v=BIhehgRPPs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2599366" y="2364713"/>
            <a:ext cx="6776915" cy="5565541"/>
          </a:xfrm>
          <a:custGeom>
            <a:avLst/>
            <a:gdLst/>
            <a:ahLst/>
            <a:cxnLst/>
            <a:rect l="l" t="t" r="r" b="b"/>
            <a:pathLst>
              <a:path w="6776915" h="5565541">
                <a:moveTo>
                  <a:pt x="0" y="0"/>
                </a:moveTo>
                <a:lnTo>
                  <a:pt x="6776915" y="0"/>
                </a:lnTo>
                <a:lnTo>
                  <a:pt x="6776915" y="5565542"/>
                </a:lnTo>
                <a:lnTo>
                  <a:pt x="0" y="5565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016395" y="519687"/>
            <a:ext cx="15308079" cy="941827"/>
          </a:xfrm>
          <a:prstGeom prst="rect">
            <a:avLst/>
          </a:prstGeom>
        </p:spPr>
        <p:txBody>
          <a:bodyPr lIns="0" tIns="0" rIns="0" bIns="0" rtlCol="0" anchor="t">
            <a:spAutoFit/>
          </a:bodyPr>
          <a:lstStyle/>
          <a:p>
            <a:pPr algn="l">
              <a:lnSpc>
                <a:spcPts val="7524"/>
              </a:lnSpc>
            </a:pPr>
            <a:r>
              <a:rPr lang="en-US" sz="5700">
                <a:solidFill>
                  <a:srgbClr val="1779A6"/>
                </a:solidFill>
                <a:latin typeface="Raleway 1"/>
                <a:ea typeface="Raleway 1"/>
                <a:cs typeface="Raleway 1"/>
                <a:sym typeface="Raleway 1"/>
              </a:rPr>
              <a:t>Small Group Activity: A Mindful Mind Map</a:t>
            </a:r>
          </a:p>
        </p:txBody>
      </p:sp>
      <p:sp>
        <p:nvSpPr>
          <p:cNvPr id="7" name="Freeform 7"/>
          <p:cNvSpPr/>
          <p:nvPr/>
        </p:nvSpPr>
        <p:spPr>
          <a:xfrm>
            <a:off x="10286659" y="2285626"/>
            <a:ext cx="6776915" cy="5565541"/>
          </a:xfrm>
          <a:custGeom>
            <a:avLst/>
            <a:gdLst/>
            <a:ahLst/>
            <a:cxnLst/>
            <a:rect l="l" t="t" r="r" b="b"/>
            <a:pathLst>
              <a:path w="6776915" h="5565541">
                <a:moveTo>
                  <a:pt x="0" y="0"/>
                </a:moveTo>
                <a:lnTo>
                  <a:pt x="6776915" y="0"/>
                </a:lnTo>
                <a:lnTo>
                  <a:pt x="6776915" y="5565541"/>
                </a:lnTo>
                <a:lnTo>
                  <a:pt x="0" y="55655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599366" y="4679789"/>
            <a:ext cx="6108890" cy="596646"/>
          </a:xfrm>
          <a:prstGeom prst="rect">
            <a:avLst/>
          </a:prstGeom>
        </p:spPr>
        <p:txBody>
          <a:bodyPr lIns="0" tIns="0" rIns="0" bIns="0" rtlCol="0" anchor="t">
            <a:spAutoFit/>
          </a:bodyPr>
          <a:lstStyle/>
          <a:p>
            <a:pPr algn="ctr">
              <a:lnSpc>
                <a:spcPts val="4992"/>
              </a:lnSpc>
              <a:spcBef>
                <a:spcPct val="0"/>
              </a:spcBef>
            </a:pPr>
            <a:r>
              <a:rPr lang="en-US" sz="3200">
                <a:solidFill>
                  <a:srgbClr val="FFFFFF"/>
                </a:solidFill>
                <a:latin typeface="Raleway 1"/>
                <a:ea typeface="Raleway 1"/>
                <a:cs typeface="Raleway 1"/>
                <a:sym typeface="Raleway 1"/>
              </a:rPr>
              <a:t>Attention</a:t>
            </a:r>
          </a:p>
        </p:txBody>
      </p:sp>
      <p:sp>
        <p:nvSpPr>
          <p:cNvPr id="9" name="TextBox 9"/>
          <p:cNvSpPr txBox="1"/>
          <p:nvPr/>
        </p:nvSpPr>
        <p:spPr>
          <a:xfrm>
            <a:off x="12167269" y="4365464"/>
            <a:ext cx="2410642" cy="1225296"/>
          </a:xfrm>
          <a:prstGeom prst="rect">
            <a:avLst/>
          </a:prstGeom>
        </p:spPr>
        <p:txBody>
          <a:bodyPr lIns="0" tIns="0" rIns="0" bIns="0" rtlCol="0" anchor="t">
            <a:spAutoFit/>
          </a:bodyPr>
          <a:lstStyle/>
          <a:p>
            <a:pPr algn="ctr">
              <a:lnSpc>
                <a:spcPts val="4992"/>
              </a:lnSpc>
              <a:spcBef>
                <a:spcPct val="0"/>
              </a:spcBef>
            </a:pPr>
            <a:r>
              <a:rPr lang="en-US" sz="3200">
                <a:solidFill>
                  <a:srgbClr val="FFFFFF"/>
                </a:solidFill>
                <a:latin typeface="Raleway 1"/>
                <a:ea typeface="Raleway 1"/>
                <a:cs typeface="Raleway 1"/>
                <a:sym typeface="Raleway 1"/>
              </a:rPr>
              <a:t>Open Awareness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2599366" y="2364713"/>
            <a:ext cx="6776915" cy="5565541"/>
          </a:xfrm>
          <a:custGeom>
            <a:avLst/>
            <a:gdLst/>
            <a:ahLst/>
            <a:cxnLst/>
            <a:rect l="l" t="t" r="r" b="b"/>
            <a:pathLst>
              <a:path w="6776915" h="5565541">
                <a:moveTo>
                  <a:pt x="0" y="0"/>
                </a:moveTo>
                <a:lnTo>
                  <a:pt x="6776915" y="0"/>
                </a:lnTo>
                <a:lnTo>
                  <a:pt x="6776915" y="5565542"/>
                </a:lnTo>
                <a:lnTo>
                  <a:pt x="0" y="5565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016395" y="519687"/>
            <a:ext cx="15308079" cy="941827"/>
          </a:xfrm>
          <a:prstGeom prst="rect">
            <a:avLst/>
          </a:prstGeom>
        </p:spPr>
        <p:txBody>
          <a:bodyPr lIns="0" tIns="0" rIns="0" bIns="0" rtlCol="0" anchor="t">
            <a:spAutoFit/>
          </a:bodyPr>
          <a:lstStyle/>
          <a:p>
            <a:pPr algn="l">
              <a:lnSpc>
                <a:spcPts val="7524"/>
              </a:lnSpc>
            </a:pPr>
            <a:r>
              <a:rPr lang="en-US" sz="5700">
                <a:solidFill>
                  <a:srgbClr val="1779A6"/>
                </a:solidFill>
                <a:latin typeface="Raleway 1"/>
                <a:ea typeface="Raleway 1"/>
                <a:cs typeface="Raleway 1"/>
                <a:sym typeface="Raleway 1"/>
              </a:rPr>
              <a:t>Share back: A Mindful Mind Map</a:t>
            </a:r>
          </a:p>
        </p:txBody>
      </p:sp>
      <p:sp>
        <p:nvSpPr>
          <p:cNvPr id="7" name="Freeform 7"/>
          <p:cNvSpPr/>
          <p:nvPr/>
        </p:nvSpPr>
        <p:spPr>
          <a:xfrm>
            <a:off x="10286659" y="2285626"/>
            <a:ext cx="6776915" cy="5565541"/>
          </a:xfrm>
          <a:custGeom>
            <a:avLst/>
            <a:gdLst/>
            <a:ahLst/>
            <a:cxnLst/>
            <a:rect l="l" t="t" r="r" b="b"/>
            <a:pathLst>
              <a:path w="6776915" h="5565541">
                <a:moveTo>
                  <a:pt x="0" y="0"/>
                </a:moveTo>
                <a:lnTo>
                  <a:pt x="6776915" y="0"/>
                </a:lnTo>
                <a:lnTo>
                  <a:pt x="6776915" y="5565541"/>
                </a:lnTo>
                <a:lnTo>
                  <a:pt x="0" y="55655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599366" y="4679789"/>
            <a:ext cx="6108890" cy="596646"/>
          </a:xfrm>
          <a:prstGeom prst="rect">
            <a:avLst/>
          </a:prstGeom>
        </p:spPr>
        <p:txBody>
          <a:bodyPr lIns="0" tIns="0" rIns="0" bIns="0" rtlCol="0" anchor="t">
            <a:spAutoFit/>
          </a:bodyPr>
          <a:lstStyle/>
          <a:p>
            <a:pPr algn="ctr">
              <a:lnSpc>
                <a:spcPts val="4992"/>
              </a:lnSpc>
              <a:spcBef>
                <a:spcPct val="0"/>
              </a:spcBef>
            </a:pPr>
            <a:r>
              <a:rPr lang="en-US" sz="3200">
                <a:solidFill>
                  <a:srgbClr val="FFFFFF"/>
                </a:solidFill>
                <a:latin typeface="Raleway 1"/>
                <a:ea typeface="Raleway 1"/>
                <a:cs typeface="Raleway 1"/>
                <a:sym typeface="Raleway 1"/>
              </a:rPr>
              <a:t>Attention</a:t>
            </a:r>
          </a:p>
        </p:txBody>
      </p:sp>
      <p:sp>
        <p:nvSpPr>
          <p:cNvPr id="9" name="TextBox 9"/>
          <p:cNvSpPr txBox="1"/>
          <p:nvPr/>
        </p:nvSpPr>
        <p:spPr>
          <a:xfrm>
            <a:off x="12167269" y="4365464"/>
            <a:ext cx="2410642" cy="1225296"/>
          </a:xfrm>
          <a:prstGeom prst="rect">
            <a:avLst/>
          </a:prstGeom>
        </p:spPr>
        <p:txBody>
          <a:bodyPr lIns="0" tIns="0" rIns="0" bIns="0" rtlCol="0" anchor="t">
            <a:spAutoFit/>
          </a:bodyPr>
          <a:lstStyle/>
          <a:p>
            <a:pPr algn="ctr">
              <a:lnSpc>
                <a:spcPts val="4992"/>
              </a:lnSpc>
              <a:spcBef>
                <a:spcPct val="0"/>
              </a:spcBef>
            </a:pPr>
            <a:r>
              <a:rPr lang="en-US" sz="3200">
                <a:solidFill>
                  <a:srgbClr val="FFFFFF"/>
                </a:solidFill>
                <a:latin typeface="Raleway 1"/>
                <a:ea typeface="Raleway 1"/>
                <a:cs typeface="Raleway 1"/>
                <a:sym typeface="Raleway 1"/>
              </a:rPr>
              <a:t>Open Awareness</a:t>
            </a:r>
          </a:p>
        </p:txBody>
      </p:sp>
      <p:sp>
        <p:nvSpPr>
          <p:cNvPr id="10" name="TextBox 10"/>
          <p:cNvSpPr txBox="1"/>
          <p:nvPr/>
        </p:nvSpPr>
        <p:spPr>
          <a:xfrm>
            <a:off x="4267200" y="8644630"/>
            <a:ext cx="11506200" cy="1191636"/>
          </a:xfrm>
          <a:prstGeom prst="rect">
            <a:avLst/>
          </a:prstGeom>
        </p:spPr>
        <p:txBody>
          <a:bodyPr wrap="square" lIns="0" tIns="0" rIns="0" bIns="0" rtlCol="0" anchor="t">
            <a:spAutoFit/>
          </a:bodyPr>
          <a:lstStyle/>
          <a:p>
            <a:pPr algn="ctr">
              <a:lnSpc>
                <a:spcPts val="4836"/>
              </a:lnSpc>
            </a:pPr>
            <a:r>
              <a:rPr lang="en-US" sz="3100" dirty="0">
                <a:solidFill>
                  <a:srgbClr val="000000"/>
                </a:solidFill>
                <a:latin typeface="Raleway 1"/>
                <a:ea typeface="Raleway 1"/>
                <a:cs typeface="Raleway 1"/>
                <a:sym typeface="Raleway 1"/>
              </a:rPr>
              <a:t>Please pick 1 thing to share with the larger group </a:t>
            </a:r>
          </a:p>
          <a:p>
            <a:pPr algn="ctr">
              <a:lnSpc>
                <a:spcPts val="4836"/>
              </a:lnSpc>
              <a:spcBef>
                <a:spcPct val="0"/>
              </a:spcBef>
            </a:pPr>
            <a:r>
              <a:rPr lang="en-US" sz="3100" dirty="0">
                <a:solidFill>
                  <a:srgbClr val="000000"/>
                </a:solidFill>
                <a:latin typeface="Raleway 1"/>
                <a:ea typeface="Raleway 1"/>
                <a:cs typeface="Raleway 1"/>
                <a:sym typeface="Raleway 1"/>
              </a:rPr>
              <a:t>from each </a:t>
            </a:r>
            <a:r>
              <a:rPr lang="en-US" sz="3100" dirty="0" err="1">
                <a:solidFill>
                  <a:srgbClr val="000000"/>
                </a:solidFill>
                <a:latin typeface="Raleway 1"/>
                <a:ea typeface="Raleway 1"/>
                <a:cs typeface="Raleway 1"/>
                <a:sym typeface="Raleway 1"/>
              </a:rPr>
              <a:t>mindmap</a:t>
            </a:r>
            <a:r>
              <a:rPr lang="en-US" sz="3100" dirty="0">
                <a:solidFill>
                  <a:srgbClr val="000000"/>
                </a:solidFill>
                <a:latin typeface="Raleway 1"/>
                <a:ea typeface="Raleway 1"/>
                <a:cs typeface="Raleway 1"/>
                <a:sym typeface="Raleway 1"/>
              </a:rPr>
              <a:t> (1 for attention, 1 for open awareness)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1980</Words>
  <Application>Microsoft Macintosh PowerPoint</Application>
  <PresentationFormat>Custom</PresentationFormat>
  <Paragraphs>225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Raleway 1 Bold</vt:lpstr>
      <vt:lpstr>Raleway 2 Bold</vt:lpstr>
      <vt:lpstr>Canva Sans</vt:lpstr>
      <vt:lpstr>Arial</vt:lpstr>
      <vt:lpstr>Raleway 1</vt:lpstr>
      <vt:lpstr>Calibri</vt:lpstr>
      <vt:lpstr>Arimo</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for Students _Turnkey Group Slide Deck</dc:title>
  <cp:lastModifiedBy>Mariah Flynn</cp:lastModifiedBy>
  <cp:revision>2</cp:revision>
  <dcterms:created xsi:type="dcterms:W3CDTF">2006-08-16T00:00:00Z</dcterms:created>
  <dcterms:modified xsi:type="dcterms:W3CDTF">2024-10-10T18:55:28Z</dcterms:modified>
  <dc:identifier>DAGLIbFSbug</dc:identifier>
</cp:coreProperties>
</file>