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pitchFamily="34" charset="0"/>
      <p:regular r:id="rId19"/>
    </p:embeddedFont>
    <p:embeddedFont>
      <p:font typeface="Canva Sans" panose="020B0503030501040103" pitchFamily="34" charset="0"/>
      <p:regular r:id="rId20"/>
    </p:embeddedFont>
    <p:embeddedFont>
      <p:font typeface="Canva Sans Bold" panose="020B0803030501040103" pitchFamily="34" charset="0"/>
      <p:regular r:id="rId21"/>
      <p:bold r:id="rId22"/>
    </p:embeddedFont>
    <p:embeddedFont>
      <p:font typeface="Raleway 1" pitchFamily="2" charset="77"/>
      <p:regular r:id="rId23"/>
    </p:embeddedFont>
    <p:embeddedFont>
      <p:font typeface="Raleway 1 Bold" pitchFamily="2" charset="77"/>
      <p:regular r:id="rId24"/>
      <p:bold r:id="rId25"/>
    </p:embeddedFont>
    <p:embeddedFont>
      <p:font typeface="Raleway 1 Italics" pitchFamily="2" charset="77"/>
      <p:regular r:id="rId26"/>
      <p:italic r:id="rId27"/>
    </p:embeddedFont>
    <p:embeddedFont>
      <p:font typeface="Raleway 2 Bold" panose="020B0803030101060003" pitchFamily="34" charset="77"/>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76288" autoAdjust="0"/>
  </p:normalViewPr>
  <p:slideViewPr>
    <p:cSldViewPr>
      <p:cViewPr varScale="1">
        <p:scale>
          <a:sx n="57" d="100"/>
          <a:sy n="57" d="100"/>
        </p:scale>
        <p:origin x="16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/8Vz2i82lqDs</a:t>
            </a:r>
          </a:p>
          <a:p>
            <a:r>
              <a:rPr lang="en-US" dirty="0"/>
              <a:t>Video Running Time:  14:00</a:t>
            </a:r>
          </a:p>
          <a:p>
            <a:endParaRPr lang="en-US" dirty="0"/>
          </a:p>
          <a:p>
            <a:r>
              <a:rPr lang="en-US" dirty="0"/>
              <a:t>"Now that we have connected with what mindfulness is and its significance for educators and schools, we are going to shift to some practical strategies for exploring more mindfulness in our lives. </a:t>
            </a:r>
          </a:p>
          <a:p>
            <a:endParaRPr lang="en-US" dirty="0"/>
          </a:p>
          <a:p>
            <a:r>
              <a:rPr lang="en-US" dirty="0"/>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the video described, mindfulness includes attention, attitude, and intention. </a:t>
            </a:r>
          </a:p>
          <a:p>
            <a:endParaRPr lang="en-US"/>
          </a:p>
          <a:p>
            <a:r>
              <a:rPr lang="en-US"/>
              <a:t>"Take a moment to think about your own personal intentions for practicing mindfulness. Not just for today, but your overall intentions for exploring mindfulness.  Write 1-2 intentions on post-its and add it to our wall/board."</a:t>
            </a:r>
          </a:p>
          <a:p>
            <a:endParaRPr lang="en-US"/>
          </a:p>
          <a:p>
            <a:r>
              <a:rPr lang="en-US"/>
              <a:t>Optional: If time permits, you can give learners some time to do a gallery walk to view others' intentions for inspiration.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possible, take your learners outside where they can walk in the fresh air and nature. </a:t>
            </a:r>
          </a:p>
          <a:p>
            <a:endParaRPr lang="en-US"/>
          </a:p>
          <a:p>
            <a:r>
              <a:rPr lang="en-US"/>
              <a:t>If not, invite them to quietly walk around the room.</a:t>
            </a:r>
          </a:p>
          <a:p>
            <a:endParaRPr lang="en-US"/>
          </a:p>
          <a:p>
            <a:r>
              <a:rPr lang="en-US"/>
              <a:t>You can play some nature-inspired music if they remain inside, to evoke natural sounds. We have provided some suggestions (but any nature-based mindfulness music works):</a:t>
            </a:r>
          </a:p>
          <a:p>
            <a:r>
              <a:rPr lang="en-US"/>
              <a:t>- https://www.youtube.com/watch?v=Nd7e4SNjGBM&amp;pp=ygUYbmF0dXJlIG1pbmRmdWxuZXNzIG11c2lj </a:t>
            </a:r>
          </a:p>
          <a:p>
            <a:endParaRPr lang="en-US"/>
          </a:p>
          <a:p>
            <a:r>
              <a:rPr lang="en-US"/>
              <a:t>https://www.youtube.com/watch?v=lE6RYpe9IT0&amp;pp=ygUYbmF0dXJlIG1pbmRmdWxuZXNzIG11c2lj</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learners return from their walk, invite them to reflect on 2-3 things they are grateful for. Either from their walk or in general. </a:t>
            </a:r>
          </a:p>
          <a:p>
            <a:endParaRPr lang="en-US"/>
          </a:p>
          <a:p>
            <a:r>
              <a:rPr lang="en-US"/>
              <a:t>This can serve as part of your optimistic closure, if you choose.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hope we’ve given you some ideas and maybe some inspiration to strive to cultivate awe in your educational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Mindfulness is both a practice and a habit of mind that can help us find those pauses, those breaths, those moments between stimulus and reaction. </a:t>
            </a:r>
          </a:p>
          <a:p>
            <a:endParaRPr lang="en-US" dirty="0"/>
          </a:p>
          <a:p>
            <a:r>
              <a:rPr lang="en-US" dirty="0"/>
              <a:t>Researchers define mindfulness as the awareness that arises when we intentionally pay attention in a kind, open, and discerning way. When we are mindful, we focus on the present moment non-judgmentally.</a:t>
            </a:r>
          </a:p>
          <a:p>
            <a:endParaRPr lang="en-US" dirty="0"/>
          </a:p>
          <a:p>
            <a:r>
              <a:rPr lang="en-US" dirty="0"/>
              <a:t>Through mindfulness, we can learn to appreciate the simple act of being and discover the beauty in the present moment and find tranquility in the flow of life.</a:t>
            </a:r>
          </a:p>
          <a:p>
            <a:endParaRPr lang="en-US" dirty="0"/>
          </a:p>
          <a:p>
            <a:r>
              <a:rPr lang="en-US" dirty="0"/>
              <a:t>The concept of mindfulness, rooted in ancient Eastern contemplative traditions, predates modern research and was popularized as a secular practice in the 1990s by Dr. Jon Kabat-Zinn’s work on Mindfulness-Based Stress Reduction (MBSR), growing in influence and eventually making its way into the field of education.</a:t>
            </a:r>
          </a:p>
          <a:p>
            <a:endParaRPr lang="en-US" dirty="0"/>
          </a:p>
          <a:p>
            <a:r>
              <a:rPr lang="en-US" dirty="0"/>
              <a:t>Growing evidence suggests that when educators cultivate their own mindfulness, it can help reduce stress, improve focus, and create a more empathetic and engaging learning environment for their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endParaRPr lang="en-US"/>
          </a:p>
          <a:p>
            <a:r>
              <a:rPr lang="en-US"/>
              <a:t>Self-awareness:</a:t>
            </a:r>
          </a:p>
          <a:p>
            <a:r>
              <a:rPr lang="en-US"/>
              <a:t>-Identifying one’s emotions</a:t>
            </a:r>
          </a:p>
          <a:p>
            <a:r>
              <a:rPr lang="en-US"/>
              <a:t>-Linking feelings, values, and thought</a:t>
            </a:r>
          </a:p>
          <a:p>
            <a:endParaRPr lang="en-US"/>
          </a:p>
          <a:p>
            <a:r>
              <a:rPr lang="en-US"/>
              <a:t>Self-management:</a:t>
            </a:r>
          </a:p>
          <a:p>
            <a:r>
              <a:rPr lang="en-US"/>
              <a:t>-Managing one’s emotions</a:t>
            </a:r>
          </a:p>
          <a:p>
            <a:r>
              <a:rPr lang="en-US"/>
              <a:t>-Identifying and using stress management and self care strategies</a:t>
            </a:r>
          </a:p>
          <a:p>
            <a:r>
              <a:rPr lang="en-US"/>
              <a:t>-Cultivating resilience and overcoming adversity</a:t>
            </a:r>
          </a:p>
          <a:p>
            <a:endParaRPr lang="en-US"/>
          </a:p>
          <a:p>
            <a:r>
              <a:rPr lang="en-US"/>
              <a:t>Social awareness:</a:t>
            </a:r>
          </a:p>
          <a:p>
            <a:r>
              <a:rPr lang="en-US"/>
              <a:t>-Demonstrating empathy and compassion</a:t>
            </a:r>
          </a:p>
          <a:p>
            <a:endParaRPr lang="en-US"/>
          </a:p>
          <a:p>
            <a:r>
              <a:rPr lang="en-US"/>
              <a:t>Relationships skills:</a:t>
            </a:r>
          </a:p>
          <a:p>
            <a:r>
              <a:rPr lang="en-US"/>
              <a:t>-Developing mutually healthy and productive relationships</a:t>
            </a:r>
          </a:p>
          <a:p>
            <a:r>
              <a:rPr lang="en-US"/>
              <a:t>-Making and maintaining trusting, respectful friendships</a:t>
            </a:r>
          </a:p>
          <a:p>
            <a:r>
              <a:rPr lang="en-US"/>
              <a:t>-Demonstrating gratitude</a:t>
            </a:r>
          </a:p>
          <a:p>
            <a:endParaRPr lang="en-US"/>
          </a:p>
          <a:p>
            <a:r>
              <a:rPr lang="en-US"/>
              <a:t>Responsible decision-making:</a:t>
            </a:r>
          </a:p>
          <a:p>
            <a:r>
              <a:rPr lang="en-US"/>
              <a:t>-Demonstrating curiosity and open-mindedness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we get into the videos, I invite you to join me in this short mindful breathing exercise. You can close your eyes or you can watch this video as you focus on your breath. </a:t>
            </a:r>
          </a:p>
          <a:p>
            <a:endParaRPr lang="en-US"/>
          </a:p>
          <a:p>
            <a:r>
              <a:rPr lang="en-US"/>
              <a:t>https://www.youtube.com/watch?v=uxayUBd6T7M&amp;pp=ygUebWluZGZ1bCBicmVhdGhpbmcgbmF0dXJlIHZpZGVv</a:t>
            </a:r>
          </a:p>
          <a:p>
            <a:endParaRPr lang="en-US"/>
          </a:p>
          <a:p>
            <a:r>
              <a:rPr lang="en-US"/>
              <a:t>This can be a helpful mindful breathing practice because it is anchored in other senses - sight and sound as well. It gives you something to focus on, in addition to your breath.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to video: https://</a:t>
            </a:r>
            <a:r>
              <a:rPr lang="en-US" dirty="0" err="1"/>
              <a:t>youtu.be</a:t>
            </a:r>
            <a:r>
              <a:rPr lang="en-US" dirty="0"/>
              <a:t>/</a:t>
            </a:r>
            <a:r>
              <a:rPr lang="en-US" dirty="0" err="1"/>
              <a:t>KpaayUeaIFwVideo</a:t>
            </a:r>
            <a:r>
              <a:rPr lang="en-US" dirty="0"/>
              <a:t> </a:t>
            </a:r>
          </a:p>
          <a:p>
            <a:r>
              <a:rPr lang="en-US" dirty="0"/>
              <a:t>Running Time:  10:34</a:t>
            </a:r>
          </a:p>
          <a:p>
            <a:endParaRPr lang="en-US" dirty="0"/>
          </a:p>
          <a:p>
            <a:r>
              <a:rPr lang="en-US" dirty="0"/>
              <a:t>First, we are going to watch a video that answers the question "what is mindfulness?"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/B4I2_iW0mIk</a:t>
            </a:r>
          </a:p>
          <a:p>
            <a:r>
              <a:rPr lang="en-US" dirty="0"/>
              <a:t>Video Running Time:   5:54</a:t>
            </a:r>
          </a:p>
          <a:p>
            <a:endParaRPr lang="en-US" dirty="0"/>
          </a:p>
          <a:p>
            <a:r>
              <a:rPr lang="en-US" dirty="0"/>
              <a:t>It may be helpful to encourage participants to take out a piece of paper or journal for this video. </a:t>
            </a:r>
          </a:p>
          <a:p>
            <a:endParaRPr lang="en-US" dirty="0"/>
          </a:p>
          <a:p>
            <a:r>
              <a:rPr lang="en-US" dirty="0"/>
              <a:t>Next, we are going to watch this video on the benefits of cultivating mindfulness for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8Vz2i82lqDs" TargetMode="External"/><Relationship Id="rId5"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watch?v=uxayUBd6T7M&amp;pp=ygUebWluZGZ1bCBicmVhdGhpbmcgbmF0dXJlIHZpZGVv" TargetMode="External"/><Relationship Id="rId5" Type="http://schemas.openxmlformats.org/officeDocument/2006/relationships/image" Target="../media/image8.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youtu.be/KpaayUeaIFw"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greatergood.berkeley.edu/quizzes/take_quiz/mindfulness"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youtu.be/B4I2_iW0mIk"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779A6"/>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7.8 Mindfulness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r>
              <a:rPr lang="en-US" sz="3200">
                <a:solidFill>
                  <a:srgbClr val="050707"/>
                </a:solidFill>
                <a:latin typeface="Raleway 1"/>
                <a:ea typeface="Raleway 1"/>
                <a:cs typeface="Raleway 1"/>
                <a:sym typeface="Raleway 1"/>
              </a:rPr>
              <a:t>Topic 7</a:t>
            </a:r>
          </a:p>
        </p:txBody>
      </p:sp>
      <p:pic>
        <p:nvPicPr>
          <p:cNvPr id="13" name="Picture 12" descr="A person with curly hair smiling&#10;&#10;Description automatically generated">
            <a:extLst>
              <a:ext uri="{FF2B5EF4-FFF2-40B4-BE49-F238E27FC236}">
                <a16:creationId xmlns:a16="http://schemas.microsoft.com/office/drawing/2014/main" id="{E78AB5C4-5949-6C64-A673-76EFB9975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547726"/>
            <a:ext cx="6750148" cy="3989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5212747" y="206577"/>
            <a:ext cx="15308079" cy="1002406"/>
          </a:xfrm>
          <a:prstGeom prst="rect">
            <a:avLst/>
          </a:prstGeom>
        </p:spPr>
        <p:txBody>
          <a:bodyPr lIns="0" tIns="0" rIns="0" bIns="0" rtlCol="0" anchor="t">
            <a:spAutoFit/>
          </a:bodyPr>
          <a:lstStyle/>
          <a:p>
            <a:pPr algn="l">
              <a:lnSpc>
                <a:spcPts val="8052"/>
              </a:lnSpc>
            </a:pPr>
            <a:r>
              <a:rPr lang="en-US" sz="6100">
                <a:solidFill>
                  <a:srgbClr val="1779A6"/>
                </a:solidFill>
                <a:latin typeface="Raleway 1"/>
                <a:ea typeface="Raleway 1"/>
                <a:cs typeface="Raleway 1"/>
                <a:sym typeface="Raleway 1"/>
              </a:rPr>
              <a:t>Small Group Discussion</a:t>
            </a:r>
          </a:p>
        </p:txBody>
      </p:sp>
      <p:sp>
        <p:nvSpPr>
          <p:cNvPr id="6" name="TextBox 6"/>
          <p:cNvSpPr txBox="1"/>
          <p:nvPr/>
        </p:nvSpPr>
        <p:spPr>
          <a:xfrm>
            <a:off x="2237450" y="1772552"/>
            <a:ext cx="14641231" cy="8051674"/>
          </a:xfrm>
          <a:prstGeom prst="rect">
            <a:avLst/>
          </a:prstGeom>
        </p:spPr>
        <p:txBody>
          <a:bodyPr lIns="0" tIns="0" rIns="0" bIns="0" rtlCol="0" anchor="t">
            <a:spAutoFit/>
          </a:bodyPr>
          <a:lstStyle/>
          <a:p>
            <a:pPr algn="l">
              <a:lnSpc>
                <a:spcPts val="6395"/>
              </a:lnSpc>
            </a:pPr>
            <a:endParaRPr/>
          </a:p>
          <a:p>
            <a:pPr marL="885186" lvl="1" indent="-442593" algn="l">
              <a:lnSpc>
                <a:spcPts val="6395"/>
              </a:lnSpc>
              <a:buFont typeface="Arial"/>
              <a:buChar char="•"/>
            </a:pPr>
            <a:r>
              <a:rPr lang="en-US" sz="4099">
                <a:solidFill>
                  <a:srgbClr val="000000"/>
                </a:solidFill>
                <a:latin typeface="Raleway 1"/>
                <a:ea typeface="Raleway 1"/>
                <a:cs typeface="Raleway 1"/>
                <a:sym typeface="Raleway 1"/>
              </a:rPr>
              <a:t>Can you recall a time when you were really in the present moment or maybe in a state of “flow” (the experience of being fully immersed in an activity while losing all sense of time)? How did it feel? What emotions were present (or not present)?</a:t>
            </a:r>
          </a:p>
          <a:p>
            <a:pPr algn="l">
              <a:lnSpc>
                <a:spcPts val="6395"/>
              </a:lnSpc>
            </a:pPr>
            <a:endParaRPr lang="en-US" sz="4099">
              <a:solidFill>
                <a:srgbClr val="000000"/>
              </a:solidFill>
              <a:latin typeface="Raleway 1"/>
              <a:ea typeface="Raleway 1"/>
              <a:cs typeface="Raleway 1"/>
              <a:sym typeface="Raleway 1"/>
            </a:endParaRPr>
          </a:p>
          <a:p>
            <a:pPr marL="885186" lvl="1" indent="-442593" algn="l">
              <a:lnSpc>
                <a:spcPts val="6395"/>
              </a:lnSpc>
              <a:buFont typeface="Arial"/>
              <a:buChar char="•"/>
            </a:pPr>
            <a:r>
              <a:rPr lang="en-US" sz="4099">
                <a:solidFill>
                  <a:srgbClr val="000000"/>
                </a:solidFill>
                <a:latin typeface="Raleway 1"/>
                <a:ea typeface="Raleway 1"/>
                <a:cs typeface="Raleway 1"/>
                <a:sym typeface="Raleway 1"/>
              </a:rPr>
              <a:t>Share with your small group - what naturally inspires mindful moments for you?</a:t>
            </a:r>
          </a:p>
          <a:p>
            <a:pPr algn="l">
              <a:lnSpc>
                <a:spcPts val="6395"/>
              </a:lnSpc>
            </a:pPr>
            <a:endParaRPr lang="en-US" sz="4099">
              <a:solidFill>
                <a:srgbClr val="000000"/>
              </a:solidFill>
              <a:latin typeface="Raleway 1"/>
              <a:ea typeface="Raleway 1"/>
              <a:cs typeface="Raleway 1"/>
              <a:sym typeface="Raleway 1"/>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77114" y="2658681"/>
            <a:ext cx="8176319" cy="4585368"/>
          </a:xfrm>
          <a:custGeom>
            <a:avLst/>
            <a:gdLst/>
            <a:ahLst/>
            <a:cxnLst/>
            <a:rect l="l" t="t" r="r" b="b"/>
            <a:pathLst>
              <a:path w="8176319" h="4585368">
                <a:moveTo>
                  <a:pt x="0" y="0"/>
                </a:moveTo>
                <a:lnTo>
                  <a:pt x="8176319" y="0"/>
                </a:lnTo>
                <a:lnTo>
                  <a:pt x="8176319" y="4585368"/>
                </a:lnTo>
                <a:lnTo>
                  <a:pt x="0" y="4585368"/>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dirty="0">
                <a:solidFill>
                  <a:srgbClr val="E82C62"/>
                </a:solidFill>
                <a:latin typeface="Raleway 1 Bold"/>
                <a:ea typeface="Raleway 1 Bold"/>
                <a:cs typeface="Raleway 1 Bold"/>
                <a:sym typeface="Raleway 1 Bold"/>
                <a:hlinkClick r:id="rId6"/>
              </a:rPr>
              <a:t>Video</a:t>
            </a:r>
            <a:endParaRPr lang="en-US" sz="7200" b="1" dirty="0">
              <a:solidFill>
                <a:srgbClr val="E82C62"/>
              </a:solidFill>
              <a:latin typeface="Raleway 1 Bold"/>
              <a:ea typeface="Raleway 1 Bold"/>
              <a:cs typeface="Raleway 1 Bold"/>
              <a:sym typeface="Raleway 1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65509" y="1028700"/>
            <a:ext cx="14356982" cy="1661572"/>
            <a:chOff x="0" y="0"/>
            <a:chExt cx="19142643" cy="2215430"/>
          </a:xfrm>
        </p:grpSpPr>
        <p:sp>
          <p:nvSpPr>
            <p:cNvPr id="3" name="TextBox 3"/>
            <p:cNvSpPr txBox="1"/>
            <p:nvPr/>
          </p:nvSpPr>
          <p:spPr>
            <a:xfrm>
              <a:off x="0" y="47625"/>
              <a:ext cx="19142643" cy="922655"/>
            </a:xfrm>
            <a:prstGeom prst="rect">
              <a:avLst/>
            </a:prstGeom>
          </p:spPr>
          <p:txBody>
            <a:bodyPr lIns="0" tIns="0" rIns="0" bIns="0" rtlCol="0" anchor="t">
              <a:spAutoFit/>
            </a:bodyPr>
            <a:lstStyle/>
            <a:p>
              <a:pPr algn="ctr">
                <a:lnSpc>
                  <a:spcPts val="5280"/>
                </a:lnSpc>
              </a:pPr>
              <a:r>
                <a:rPr lang="en-US" sz="4800" b="1">
                  <a:solidFill>
                    <a:srgbClr val="1779A6"/>
                  </a:solidFill>
                  <a:latin typeface="Raleway 2 Bold"/>
                  <a:ea typeface="Raleway 2 Bold"/>
                  <a:cs typeface="Raleway 2 Bold"/>
                  <a:sym typeface="Raleway 2 Bold"/>
                </a:rPr>
                <a:t>Large Group Activity: Intentions</a:t>
              </a:r>
            </a:p>
          </p:txBody>
        </p:sp>
        <p:sp>
          <p:nvSpPr>
            <p:cNvPr id="4" name="TextBox 4"/>
            <p:cNvSpPr txBox="1"/>
            <p:nvPr/>
          </p:nvSpPr>
          <p:spPr>
            <a:xfrm>
              <a:off x="784180" y="1510580"/>
              <a:ext cx="17574282" cy="704850"/>
            </a:xfrm>
            <a:prstGeom prst="rect">
              <a:avLst/>
            </a:prstGeom>
          </p:spPr>
          <p:txBody>
            <a:bodyPr lIns="0" tIns="0" rIns="0" bIns="0" rtlCol="0" anchor="t">
              <a:spAutoFit/>
            </a:bodyPr>
            <a:lstStyle/>
            <a:p>
              <a:pPr algn="ctr">
                <a:lnSpc>
                  <a:spcPts val="4079"/>
                </a:lnSpc>
              </a:pPr>
              <a:endParaRPr/>
            </a:p>
          </p:txBody>
        </p:sp>
      </p:grpSp>
      <p:sp>
        <p:nvSpPr>
          <p:cNvPr id="5" name="AutoShape 5"/>
          <p:cNvSpPr/>
          <p:nvPr/>
        </p:nvSpPr>
        <p:spPr>
          <a:xfrm>
            <a:off x="1028700" y="2398035"/>
            <a:ext cx="16230600" cy="9525"/>
          </a:xfrm>
          <a:prstGeom prst="rect">
            <a:avLst/>
          </a:prstGeom>
          <a:solidFill>
            <a:srgbClr val="050707"/>
          </a:solidFill>
        </p:spPr>
        <p:txBody>
          <a:bodyPr/>
          <a:lstStyle/>
          <a:p>
            <a:endParaRPr lang="en-US"/>
          </a:p>
        </p:txBody>
      </p:sp>
      <p:sp>
        <p:nvSpPr>
          <p:cNvPr id="6" name="Freeform 6"/>
          <p:cNvSpPr/>
          <p:nvPr/>
        </p:nvSpPr>
        <p:spPr>
          <a:xfrm>
            <a:off x="17259300" y="351310"/>
            <a:ext cx="677390" cy="677390"/>
          </a:xfrm>
          <a:custGeom>
            <a:avLst/>
            <a:gdLst/>
            <a:ahLst/>
            <a:cxnLst/>
            <a:rect l="l" t="t" r="r" b="b"/>
            <a:pathLst>
              <a:path w="677390" h="677390">
                <a:moveTo>
                  <a:pt x="0" y="0"/>
                </a:moveTo>
                <a:lnTo>
                  <a:pt x="677390" y="0"/>
                </a:lnTo>
                <a:lnTo>
                  <a:pt x="677390" y="677390"/>
                </a:lnTo>
                <a:lnTo>
                  <a:pt x="0" y="677390"/>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1355608" y="3109913"/>
            <a:ext cx="1647243" cy="16472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1CCEF"/>
            </a:solidFill>
          </p:spPr>
          <p:txBody>
            <a:bodyPr/>
            <a:lstStyle/>
            <a:p>
              <a:endParaRPr lang="en-US"/>
            </a:p>
          </p:txBody>
        </p:sp>
      </p:grpSp>
      <p:sp>
        <p:nvSpPr>
          <p:cNvPr id="9" name="Freeform 9"/>
          <p:cNvSpPr/>
          <p:nvPr/>
        </p:nvSpPr>
        <p:spPr>
          <a:xfrm>
            <a:off x="1501777" y="3672333"/>
            <a:ext cx="1281969" cy="522402"/>
          </a:xfrm>
          <a:custGeom>
            <a:avLst/>
            <a:gdLst/>
            <a:ahLst/>
            <a:cxnLst/>
            <a:rect l="l" t="t" r="r" b="b"/>
            <a:pathLst>
              <a:path w="1281969" h="522402">
                <a:moveTo>
                  <a:pt x="0" y="0"/>
                </a:moveTo>
                <a:lnTo>
                  <a:pt x="1281969" y="0"/>
                </a:lnTo>
                <a:lnTo>
                  <a:pt x="1281969" y="522403"/>
                </a:lnTo>
                <a:lnTo>
                  <a:pt x="0" y="52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1355608" y="5656012"/>
            <a:ext cx="15576784" cy="1647243"/>
            <a:chOff x="0" y="0"/>
            <a:chExt cx="20769045" cy="2196324"/>
          </a:xfrm>
        </p:grpSpPr>
        <p:grpSp>
          <p:nvGrpSpPr>
            <p:cNvPr id="11" name="Group 11"/>
            <p:cNvGrpSpPr/>
            <p:nvPr/>
          </p:nvGrpSpPr>
          <p:grpSpPr>
            <a:xfrm>
              <a:off x="0" y="0"/>
              <a:ext cx="2196324" cy="219632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1CCEF"/>
              </a:solidFill>
            </p:spPr>
            <p:txBody>
              <a:bodyPr/>
              <a:lstStyle/>
              <a:p>
                <a:endParaRPr lang="en-US"/>
              </a:p>
            </p:txBody>
          </p:sp>
        </p:grpSp>
        <p:sp>
          <p:nvSpPr>
            <p:cNvPr id="13" name="Freeform 13"/>
            <p:cNvSpPr/>
            <p:nvPr/>
          </p:nvSpPr>
          <p:spPr>
            <a:xfrm>
              <a:off x="325304" y="241239"/>
              <a:ext cx="1578880" cy="1713845"/>
            </a:xfrm>
            <a:custGeom>
              <a:avLst/>
              <a:gdLst/>
              <a:ahLst/>
              <a:cxnLst/>
              <a:rect l="l" t="t" r="r" b="b"/>
              <a:pathLst>
                <a:path w="1578880" h="1713845">
                  <a:moveTo>
                    <a:pt x="0" y="0"/>
                  </a:moveTo>
                  <a:lnTo>
                    <a:pt x="1578880" y="0"/>
                  </a:lnTo>
                  <a:lnTo>
                    <a:pt x="1578880" y="1713846"/>
                  </a:lnTo>
                  <a:lnTo>
                    <a:pt x="0" y="17138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2520494" y="619795"/>
              <a:ext cx="18248551" cy="880534"/>
            </a:xfrm>
            <a:prstGeom prst="rect">
              <a:avLst/>
            </a:prstGeom>
          </p:spPr>
          <p:txBody>
            <a:bodyPr lIns="0" tIns="0" rIns="0" bIns="0" rtlCol="0" anchor="t">
              <a:spAutoFit/>
            </a:bodyPr>
            <a:lstStyle/>
            <a:p>
              <a:pPr algn="l">
                <a:lnSpc>
                  <a:spcPts val="5599"/>
                </a:lnSpc>
                <a:spcBef>
                  <a:spcPct val="0"/>
                </a:spcBef>
              </a:pPr>
              <a:r>
                <a:rPr lang="en-US" sz="3999" b="1">
                  <a:solidFill>
                    <a:srgbClr val="000000"/>
                  </a:solidFill>
                  <a:latin typeface="Canva Sans Bold"/>
                  <a:ea typeface="Canva Sans Bold"/>
                  <a:cs typeface="Canva Sans Bold"/>
                  <a:sym typeface="Canva Sans Bold"/>
                </a:rPr>
                <a:t>Attitude</a:t>
              </a:r>
              <a:r>
                <a:rPr lang="en-US" sz="3999">
                  <a:solidFill>
                    <a:srgbClr val="000000"/>
                  </a:solidFill>
                  <a:latin typeface="Canva Sans"/>
                  <a:ea typeface="Canva Sans"/>
                  <a:cs typeface="Canva Sans"/>
                  <a:sym typeface="Canva Sans"/>
                </a:rPr>
                <a:t> </a:t>
              </a:r>
            </a:p>
          </p:txBody>
        </p:sp>
      </p:grpSp>
      <p:grpSp>
        <p:nvGrpSpPr>
          <p:cNvPr id="15" name="Group 15"/>
          <p:cNvGrpSpPr/>
          <p:nvPr/>
        </p:nvGrpSpPr>
        <p:grpSpPr>
          <a:xfrm>
            <a:off x="1355608" y="8242724"/>
            <a:ext cx="15400341" cy="1595648"/>
            <a:chOff x="0" y="0"/>
            <a:chExt cx="20533788" cy="2127531"/>
          </a:xfrm>
        </p:grpSpPr>
        <p:grpSp>
          <p:nvGrpSpPr>
            <p:cNvPr id="16" name="Group 16"/>
            <p:cNvGrpSpPr/>
            <p:nvPr/>
          </p:nvGrpSpPr>
          <p:grpSpPr>
            <a:xfrm>
              <a:off x="0" y="0"/>
              <a:ext cx="2127531" cy="212753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1CCEF"/>
              </a:solidFill>
            </p:spPr>
            <p:txBody>
              <a:bodyPr/>
              <a:lstStyle/>
              <a:p>
                <a:endParaRPr lang="en-US"/>
              </a:p>
            </p:txBody>
          </p:sp>
        </p:grpSp>
        <p:sp>
          <p:nvSpPr>
            <p:cNvPr id="18" name="Freeform 18"/>
            <p:cNvSpPr/>
            <p:nvPr/>
          </p:nvSpPr>
          <p:spPr>
            <a:xfrm>
              <a:off x="514210" y="356094"/>
              <a:ext cx="1132274" cy="1415343"/>
            </a:xfrm>
            <a:custGeom>
              <a:avLst/>
              <a:gdLst/>
              <a:ahLst/>
              <a:cxnLst/>
              <a:rect l="l" t="t" r="r" b="b"/>
              <a:pathLst>
                <a:path w="1132274" h="1415343">
                  <a:moveTo>
                    <a:pt x="0" y="0"/>
                  </a:moveTo>
                  <a:lnTo>
                    <a:pt x="1132274" y="0"/>
                  </a:lnTo>
                  <a:lnTo>
                    <a:pt x="1132274" y="1415343"/>
                  </a:lnTo>
                  <a:lnTo>
                    <a:pt x="0" y="14153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2486098" y="542708"/>
              <a:ext cx="18047690" cy="956391"/>
            </a:xfrm>
            <a:prstGeom prst="rect">
              <a:avLst/>
            </a:prstGeom>
          </p:spPr>
          <p:txBody>
            <a:bodyPr lIns="0" tIns="0" rIns="0" bIns="0" rtlCol="0" anchor="t">
              <a:spAutoFit/>
            </a:bodyPr>
            <a:lstStyle/>
            <a:p>
              <a:pPr algn="l">
                <a:lnSpc>
                  <a:spcPts val="6007"/>
                </a:lnSpc>
              </a:pPr>
              <a:r>
                <a:rPr lang="en-US" sz="4291" b="1">
                  <a:solidFill>
                    <a:srgbClr val="000000"/>
                  </a:solidFill>
                  <a:latin typeface="Canva Sans Bold"/>
                  <a:ea typeface="Canva Sans Bold"/>
                  <a:cs typeface="Canva Sans Bold"/>
                  <a:sym typeface="Canva Sans Bold"/>
                </a:rPr>
                <a:t>Intention</a:t>
              </a:r>
            </a:p>
          </p:txBody>
        </p:sp>
      </p:grpSp>
      <p:sp>
        <p:nvSpPr>
          <p:cNvPr id="20" name="Freeform 20"/>
          <p:cNvSpPr/>
          <p:nvPr/>
        </p:nvSpPr>
        <p:spPr>
          <a:xfrm>
            <a:off x="9307242" y="2614639"/>
            <a:ext cx="7015250" cy="6568028"/>
          </a:xfrm>
          <a:custGeom>
            <a:avLst/>
            <a:gdLst/>
            <a:ahLst/>
            <a:cxnLst/>
            <a:rect l="l" t="t" r="r" b="b"/>
            <a:pathLst>
              <a:path w="7015250" h="6568028">
                <a:moveTo>
                  <a:pt x="0" y="0"/>
                </a:moveTo>
                <a:lnTo>
                  <a:pt x="7015249" y="0"/>
                </a:lnTo>
                <a:lnTo>
                  <a:pt x="7015249" y="6568027"/>
                </a:lnTo>
                <a:lnTo>
                  <a:pt x="0" y="6568027"/>
                </a:lnTo>
                <a:lnTo>
                  <a:pt x="0" y="0"/>
                </a:lnTo>
                <a:close/>
              </a:path>
            </a:pathLst>
          </a:custGeom>
          <a:blipFill>
            <a:blip r:embed="rId10"/>
            <a:stretch>
              <a:fillRect/>
            </a:stretch>
          </a:blipFill>
        </p:spPr>
        <p:txBody>
          <a:bodyPr/>
          <a:lstStyle/>
          <a:p>
            <a:endParaRPr lang="en-US"/>
          </a:p>
        </p:txBody>
      </p:sp>
      <p:sp>
        <p:nvSpPr>
          <p:cNvPr id="21" name="TextBox 21"/>
          <p:cNvSpPr txBox="1"/>
          <p:nvPr/>
        </p:nvSpPr>
        <p:spPr>
          <a:xfrm>
            <a:off x="3183555" y="3513375"/>
            <a:ext cx="13535768" cy="679450"/>
          </a:xfrm>
          <a:prstGeom prst="rect">
            <a:avLst/>
          </a:prstGeom>
        </p:spPr>
        <p:txBody>
          <a:bodyPr lIns="0" tIns="0" rIns="0" bIns="0" rtlCol="0" anchor="t">
            <a:spAutoFit/>
          </a:bodyPr>
          <a:lstStyle/>
          <a:p>
            <a:pPr algn="l">
              <a:lnSpc>
                <a:spcPts val="5599"/>
              </a:lnSpc>
              <a:spcBef>
                <a:spcPct val="0"/>
              </a:spcBef>
            </a:pPr>
            <a:r>
              <a:rPr lang="en-US" sz="3999" b="1">
                <a:solidFill>
                  <a:srgbClr val="000000"/>
                </a:solidFill>
                <a:latin typeface="Canva Sans Bold"/>
                <a:ea typeface="Canva Sans Bold"/>
                <a:cs typeface="Canva Sans Bold"/>
                <a:sym typeface="Canva Sans Bold"/>
              </a:rPr>
              <a:t>Attention </a:t>
            </a:r>
          </a:p>
        </p:txBody>
      </p:sp>
      <p:sp>
        <p:nvSpPr>
          <p:cNvPr id="22" name="TextBox 22"/>
          <p:cNvSpPr txBox="1"/>
          <p:nvPr/>
        </p:nvSpPr>
        <p:spPr>
          <a:xfrm>
            <a:off x="13943068" y="9809797"/>
            <a:ext cx="4344932" cy="925830"/>
          </a:xfrm>
          <a:prstGeom prst="rect">
            <a:avLst/>
          </a:prstGeom>
        </p:spPr>
        <p:txBody>
          <a:bodyPr lIns="0" tIns="0" rIns="0" bIns="0" rtlCol="0" anchor="t">
            <a:spAutoFit/>
          </a:bodyPr>
          <a:lstStyle/>
          <a:p>
            <a:pPr algn="ctr">
              <a:lnSpc>
                <a:spcPts val="2520"/>
              </a:lnSpc>
            </a:pPr>
            <a:r>
              <a:rPr lang="en-US" sz="1800">
                <a:solidFill>
                  <a:srgbClr val="000000"/>
                </a:solidFill>
                <a:latin typeface="Canva Sans"/>
                <a:ea typeface="Canva Sans"/>
                <a:cs typeface="Canva Sans"/>
                <a:sym typeface="Canva Sans"/>
              </a:rPr>
              <a:t> (Fischer, 2013; Shapiro, 1992; 2009)</a:t>
            </a:r>
          </a:p>
          <a:p>
            <a:pPr algn="ctr">
              <a:lnSpc>
                <a:spcPts val="2520"/>
              </a:lnSpc>
            </a:pPr>
            <a:endParaRPr lang="en-US" sz="1800">
              <a:solidFill>
                <a:srgbClr val="000000"/>
              </a:solidFill>
              <a:latin typeface="Canva Sans"/>
              <a:ea typeface="Canva Sans"/>
              <a:cs typeface="Canva Sans"/>
              <a:sym typeface="Canva Sans"/>
            </a:endParaRPr>
          </a:p>
          <a:p>
            <a:pPr algn="ctr">
              <a:lnSpc>
                <a:spcPts val="2520"/>
              </a:lnSpc>
              <a:spcBef>
                <a:spcPct val="0"/>
              </a:spcBef>
            </a:pPr>
            <a:endParaRPr lang="en-US" sz="1800">
              <a:solidFill>
                <a:srgbClr val="000000"/>
              </a:solidFill>
              <a:latin typeface="Canva Sans"/>
              <a:ea typeface="Canva Sans"/>
              <a:cs typeface="Canva Sans"/>
              <a:sym typeface="Canva Sans"/>
            </a:endParaRPr>
          </a:p>
        </p:txBody>
      </p:sp>
      <p:sp>
        <p:nvSpPr>
          <p:cNvPr id="23" name="TextBox 23"/>
          <p:cNvSpPr txBox="1"/>
          <p:nvPr/>
        </p:nvSpPr>
        <p:spPr>
          <a:xfrm>
            <a:off x="9954680" y="4711682"/>
            <a:ext cx="5809544" cy="2869245"/>
          </a:xfrm>
          <a:prstGeom prst="rect">
            <a:avLst/>
          </a:prstGeom>
        </p:spPr>
        <p:txBody>
          <a:bodyPr lIns="0" tIns="0" rIns="0" bIns="0" rtlCol="0" anchor="t">
            <a:spAutoFit/>
          </a:bodyPr>
          <a:lstStyle/>
          <a:p>
            <a:pPr algn="ctr">
              <a:lnSpc>
                <a:spcPts val="5771"/>
              </a:lnSpc>
            </a:pPr>
            <a:r>
              <a:rPr lang="en-US" sz="3699">
                <a:solidFill>
                  <a:srgbClr val="000000"/>
                </a:solidFill>
                <a:latin typeface="Raleway 1"/>
                <a:ea typeface="Raleway 1"/>
                <a:cs typeface="Raleway 1"/>
                <a:sym typeface="Raleway 1"/>
              </a:rPr>
              <a:t>Add your intentions for mindfulness to a post-it </a:t>
            </a:r>
          </a:p>
          <a:p>
            <a:pPr algn="ctr">
              <a:lnSpc>
                <a:spcPts val="5771"/>
              </a:lnSpc>
              <a:spcBef>
                <a:spcPct val="0"/>
              </a:spcBef>
            </a:pPr>
            <a:r>
              <a:rPr lang="en-US" sz="3699">
                <a:solidFill>
                  <a:srgbClr val="000000"/>
                </a:solidFill>
                <a:latin typeface="Raleway 1"/>
                <a:ea typeface="Raleway 1"/>
                <a:cs typeface="Raleway 1"/>
                <a:sym typeface="Raleway 1"/>
              </a:rPr>
              <a:t>&amp; add it to our collective intention board/wall.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36217" y="2146554"/>
            <a:ext cx="9350680" cy="8140231"/>
          </a:xfrm>
          <a:prstGeom prst="rect">
            <a:avLst/>
          </a:prstGeom>
        </p:spPr>
        <p:txBody>
          <a:bodyPr lIns="0" tIns="0" rIns="0" bIns="0" rtlCol="0" anchor="t">
            <a:spAutoFit/>
          </a:bodyPr>
          <a:lstStyle/>
          <a:p>
            <a:pPr algn="ctr">
              <a:lnSpc>
                <a:spcPts val="4992"/>
              </a:lnSpc>
            </a:pPr>
            <a:r>
              <a:rPr lang="en-US" sz="3200">
                <a:solidFill>
                  <a:srgbClr val="000000"/>
                </a:solidFill>
                <a:latin typeface="Raleway 1"/>
                <a:ea typeface="Raleway 1"/>
                <a:cs typeface="Raleway 1"/>
                <a:sym typeface="Raleway 1"/>
              </a:rPr>
              <a:t>Take </a:t>
            </a:r>
            <a:r>
              <a:rPr lang="en-US" sz="3200" b="1">
                <a:solidFill>
                  <a:srgbClr val="000000"/>
                </a:solidFill>
                <a:latin typeface="Raleway 1 Bold"/>
                <a:ea typeface="Raleway 1 Bold"/>
                <a:cs typeface="Raleway 1 Bold"/>
                <a:sym typeface="Raleway 1 Bold"/>
              </a:rPr>
              <a:t>5 - 7 minutes</a:t>
            </a:r>
            <a:r>
              <a:rPr lang="en-US" sz="3200">
                <a:solidFill>
                  <a:srgbClr val="000000"/>
                </a:solidFill>
                <a:latin typeface="Raleway 1"/>
                <a:ea typeface="Raleway 1"/>
                <a:cs typeface="Raleway 1"/>
                <a:sym typeface="Raleway 1"/>
              </a:rPr>
              <a:t> to go</a:t>
            </a:r>
          </a:p>
          <a:p>
            <a:pPr algn="ctr">
              <a:lnSpc>
                <a:spcPts val="4992"/>
              </a:lnSpc>
            </a:pPr>
            <a:r>
              <a:rPr lang="en-US" sz="3200">
                <a:solidFill>
                  <a:srgbClr val="000000"/>
                </a:solidFill>
                <a:latin typeface="Raleway 1"/>
                <a:ea typeface="Raleway 1"/>
                <a:cs typeface="Raleway 1"/>
                <a:sym typeface="Raleway 1"/>
              </a:rPr>
              <a:t> for a mindful nature walk. </a:t>
            </a:r>
          </a:p>
          <a:p>
            <a:pPr algn="ctr">
              <a:lnSpc>
                <a:spcPts val="4992"/>
              </a:lnSpc>
            </a:pPr>
            <a:endParaRPr lang="en-US" sz="3200">
              <a:solidFill>
                <a:srgbClr val="000000"/>
              </a:solidFill>
              <a:latin typeface="Raleway 1"/>
              <a:ea typeface="Raleway 1"/>
              <a:cs typeface="Raleway 1"/>
              <a:sym typeface="Raleway 1"/>
            </a:endParaRPr>
          </a:p>
          <a:p>
            <a:pPr algn="ctr">
              <a:lnSpc>
                <a:spcPts val="4992"/>
              </a:lnSpc>
            </a:pPr>
            <a:r>
              <a:rPr lang="en-US" sz="3200">
                <a:solidFill>
                  <a:srgbClr val="000000"/>
                </a:solidFill>
                <a:latin typeface="Raleway 1"/>
                <a:ea typeface="Raleway 1"/>
                <a:cs typeface="Raleway 1"/>
                <a:sym typeface="Raleway 1"/>
              </a:rPr>
              <a:t>If inside, listen to the music and nature sounds. You can soften your eyes as you walk. Feeling your feet on the ground, noticing your breath and any sounds you can hear. </a:t>
            </a:r>
          </a:p>
          <a:p>
            <a:pPr algn="ctr">
              <a:lnSpc>
                <a:spcPts val="4992"/>
              </a:lnSpc>
            </a:pPr>
            <a:endParaRPr lang="en-US" sz="3200">
              <a:solidFill>
                <a:srgbClr val="000000"/>
              </a:solidFill>
              <a:latin typeface="Raleway 1"/>
              <a:ea typeface="Raleway 1"/>
              <a:cs typeface="Raleway 1"/>
              <a:sym typeface="Raleway 1"/>
            </a:endParaRPr>
          </a:p>
          <a:p>
            <a:pPr algn="ctr">
              <a:lnSpc>
                <a:spcPts val="4992"/>
              </a:lnSpc>
            </a:pPr>
            <a:r>
              <a:rPr lang="en-US" sz="3200">
                <a:solidFill>
                  <a:srgbClr val="000000"/>
                </a:solidFill>
                <a:latin typeface="Raleway 1"/>
                <a:ea typeface="Raleway 1"/>
                <a:cs typeface="Raleway 1"/>
                <a:sym typeface="Raleway 1"/>
              </a:rPr>
              <a:t>If outside, take your time, engaging your five senses. Notice what you see, hear, feel, smell, and maybe taste. </a:t>
            </a:r>
          </a:p>
          <a:p>
            <a:pPr algn="ctr">
              <a:lnSpc>
                <a:spcPts val="4992"/>
              </a:lnSpc>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p:txBody>
      </p:sp>
      <p:sp>
        <p:nvSpPr>
          <p:cNvPr id="6" name="Freeform 6"/>
          <p:cNvSpPr/>
          <p:nvPr/>
        </p:nvSpPr>
        <p:spPr>
          <a:xfrm>
            <a:off x="11987406" y="3604661"/>
            <a:ext cx="5779936" cy="3850883"/>
          </a:xfrm>
          <a:custGeom>
            <a:avLst/>
            <a:gdLst/>
            <a:ahLst/>
            <a:cxnLst/>
            <a:rect l="l" t="t" r="r" b="b"/>
            <a:pathLst>
              <a:path w="5779936" h="3850883">
                <a:moveTo>
                  <a:pt x="0" y="0"/>
                </a:moveTo>
                <a:lnTo>
                  <a:pt x="5779936" y="0"/>
                </a:lnTo>
                <a:lnTo>
                  <a:pt x="5779936" y="3850883"/>
                </a:lnTo>
                <a:lnTo>
                  <a:pt x="0" y="3850883"/>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2902275" y="660882"/>
            <a:ext cx="14357025" cy="922826"/>
          </a:xfrm>
          <a:prstGeom prst="rect">
            <a:avLst/>
          </a:prstGeom>
        </p:spPr>
        <p:txBody>
          <a:bodyPr lIns="0" tIns="0" rIns="0" bIns="0" rtlCol="0" anchor="t">
            <a:spAutoFit/>
          </a:bodyPr>
          <a:lstStyle/>
          <a:p>
            <a:pPr algn="l">
              <a:lnSpc>
                <a:spcPts val="6732"/>
              </a:lnSpc>
            </a:pPr>
            <a:r>
              <a:rPr lang="en-US" sz="5100" b="1">
                <a:solidFill>
                  <a:srgbClr val="1779A6"/>
                </a:solidFill>
                <a:latin typeface="Raleway 1 Bold"/>
                <a:ea typeface="Raleway 1 Bold"/>
                <a:cs typeface="Raleway 1 Bold"/>
                <a:sym typeface="Raleway 1 Bold"/>
              </a:rPr>
              <a:t>Group Activity</a:t>
            </a:r>
            <a:r>
              <a:rPr lang="en-US" sz="5100">
                <a:solidFill>
                  <a:srgbClr val="1779A6"/>
                </a:solidFill>
                <a:latin typeface="Raleway 1"/>
                <a:ea typeface="Raleway 1"/>
                <a:cs typeface="Raleway 1"/>
                <a:sym typeface="Raleway 1"/>
              </a:rPr>
              <a:t>: Mindful Nature Walk + Gratitude</a:t>
            </a:r>
          </a:p>
          <a:p>
            <a:pPr algn="l">
              <a:lnSpc>
                <a:spcPts val="132"/>
              </a:lnSpc>
            </a:pPr>
            <a:endParaRPr lang="en-US" sz="5100">
              <a:solidFill>
                <a:srgbClr val="1779A6"/>
              </a:solidFill>
              <a:latin typeface="Raleway 1"/>
              <a:ea typeface="Raleway 1"/>
              <a:cs typeface="Raleway 1"/>
              <a:sym typeface="Raleway 1"/>
            </a:endParaRPr>
          </a:p>
          <a:p>
            <a:pPr algn="l">
              <a:lnSpc>
                <a:spcPts val="132"/>
              </a:lnSpc>
            </a:pPr>
            <a:endParaRPr lang="en-US" sz="5100">
              <a:solidFill>
                <a:srgbClr val="1779A6"/>
              </a:solidFill>
              <a:latin typeface="Raleway 1"/>
              <a:ea typeface="Raleway 1"/>
              <a:cs typeface="Raleway 1"/>
              <a:sym typeface="Raleway 1"/>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5817463" y="3688736"/>
            <a:ext cx="8359571" cy="5569564"/>
          </a:xfrm>
          <a:custGeom>
            <a:avLst/>
            <a:gdLst/>
            <a:ahLst/>
            <a:cxnLst/>
            <a:rect l="l" t="t" r="r" b="b"/>
            <a:pathLst>
              <a:path w="8359571" h="5569564">
                <a:moveTo>
                  <a:pt x="0" y="0"/>
                </a:moveTo>
                <a:lnTo>
                  <a:pt x="8359571" y="0"/>
                </a:lnTo>
                <a:lnTo>
                  <a:pt x="8359571" y="5569564"/>
                </a:lnTo>
                <a:lnTo>
                  <a:pt x="0" y="5569564"/>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902275" y="660882"/>
            <a:ext cx="14357025" cy="922826"/>
          </a:xfrm>
          <a:prstGeom prst="rect">
            <a:avLst/>
          </a:prstGeom>
        </p:spPr>
        <p:txBody>
          <a:bodyPr lIns="0" tIns="0" rIns="0" bIns="0" rtlCol="0" anchor="t">
            <a:spAutoFit/>
          </a:bodyPr>
          <a:lstStyle/>
          <a:p>
            <a:pPr algn="l">
              <a:lnSpc>
                <a:spcPts val="6732"/>
              </a:lnSpc>
            </a:pPr>
            <a:r>
              <a:rPr lang="en-US" sz="5100" b="1">
                <a:solidFill>
                  <a:srgbClr val="1779A6"/>
                </a:solidFill>
                <a:latin typeface="Raleway 1 Bold"/>
                <a:ea typeface="Raleway 1 Bold"/>
                <a:cs typeface="Raleway 1 Bold"/>
                <a:sym typeface="Raleway 1 Bold"/>
              </a:rPr>
              <a:t>Group Activity</a:t>
            </a:r>
            <a:r>
              <a:rPr lang="en-US" sz="5100">
                <a:solidFill>
                  <a:srgbClr val="1779A6"/>
                </a:solidFill>
                <a:latin typeface="Raleway 1"/>
                <a:ea typeface="Raleway 1"/>
                <a:cs typeface="Raleway 1"/>
                <a:sym typeface="Raleway 1"/>
              </a:rPr>
              <a:t>: Mindful Nature Walk + Gratitude</a:t>
            </a:r>
          </a:p>
          <a:p>
            <a:pPr algn="l">
              <a:lnSpc>
                <a:spcPts val="132"/>
              </a:lnSpc>
            </a:pPr>
            <a:endParaRPr lang="en-US" sz="5100">
              <a:solidFill>
                <a:srgbClr val="1779A6"/>
              </a:solidFill>
              <a:latin typeface="Raleway 1"/>
              <a:ea typeface="Raleway 1"/>
              <a:cs typeface="Raleway 1"/>
              <a:sym typeface="Raleway 1"/>
            </a:endParaRPr>
          </a:p>
          <a:p>
            <a:pPr algn="l">
              <a:lnSpc>
                <a:spcPts val="132"/>
              </a:lnSpc>
            </a:pPr>
            <a:endParaRPr lang="en-US" sz="5100">
              <a:solidFill>
                <a:srgbClr val="1779A6"/>
              </a:solidFill>
              <a:latin typeface="Raleway 1"/>
              <a:ea typeface="Raleway 1"/>
              <a:cs typeface="Raleway 1"/>
              <a:sym typeface="Raleway 1"/>
            </a:endParaRPr>
          </a:p>
        </p:txBody>
      </p:sp>
      <p:sp>
        <p:nvSpPr>
          <p:cNvPr id="7" name="TextBox 7"/>
          <p:cNvSpPr txBox="1"/>
          <p:nvPr/>
        </p:nvSpPr>
        <p:spPr>
          <a:xfrm>
            <a:off x="2902275" y="2642761"/>
            <a:ext cx="14091099" cy="59664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After your walk, take note of </a:t>
            </a:r>
            <a:r>
              <a:rPr lang="en-US" sz="3200" b="1">
                <a:solidFill>
                  <a:srgbClr val="000000"/>
                </a:solidFill>
                <a:latin typeface="Raleway 1 Bold"/>
                <a:ea typeface="Raleway 1 Bold"/>
                <a:cs typeface="Raleway 1 Bold"/>
                <a:sym typeface="Raleway 1 Bold"/>
              </a:rPr>
              <a:t>2-3 things you are grateful for.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1CCEF"/>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0703253" y="8869939"/>
            <a:ext cx="7275600" cy="654177"/>
          </a:xfrm>
          <a:prstGeom prst="rect">
            <a:avLst/>
          </a:prstGeom>
        </p:spPr>
        <p:txBody>
          <a:bodyPr lIns="0" tIns="0" rIns="0" bIns="0" rtlCol="0" anchor="t">
            <a:spAutoFit/>
          </a:bodyPr>
          <a:lstStyle/>
          <a:p>
            <a:pPr algn="l">
              <a:lnSpc>
                <a:spcPts val="5304"/>
              </a:lnSpc>
            </a:pPr>
            <a:r>
              <a:rPr lang="en-US" sz="3400">
                <a:solidFill>
                  <a:srgbClr val="000000"/>
                </a:solidFill>
                <a:latin typeface="Raleway 1"/>
                <a:ea typeface="Raleway 1"/>
                <a:cs typeface="Raleway 1"/>
                <a:sym typeface="Raleway 1"/>
              </a:rPr>
              <a:t>7.8 Mindfulness for Educators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779A6"/>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TOPIC 7: Mindfulness and Well-Being for Educators</a:t>
            </a:r>
          </a:p>
        </p:txBody>
      </p:sp>
      <p:sp>
        <p:nvSpPr>
          <p:cNvPr id="8" name="TextBox 8"/>
          <p:cNvSpPr txBox="1"/>
          <p:nvPr/>
        </p:nvSpPr>
        <p:spPr>
          <a:xfrm>
            <a:off x="226462" y="3136883"/>
            <a:ext cx="11085076" cy="946793"/>
          </a:xfrm>
          <a:prstGeom prst="rect">
            <a:avLst/>
          </a:prstGeom>
        </p:spPr>
        <p:txBody>
          <a:bodyPr lIns="0" tIns="0" rIns="0" bIns="0" rtlCol="0" anchor="t">
            <a:spAutoFit/>
          </a:bodyPr>
          <a:lstStyle/>
          <a:p>
            <a:pPr algn="l">
              <a:lnSpc>
                <a:spcPts val="7020"/>
              </a:lnSpc>
            </a:pPr>
            <a:r>
              <a:rPr lang="en-US" sz="6500">
                <a:solidFill>
                  <a:srgbClr val="050707"/>
                </a:solidFill>
                <a:latin typeface="Arimo"/>
                <a:ea typeface="Arimo"/>
                <a:cs typeface="Arimo"/>
                <a:sym typeface="Arimo"/>
              </a:rPr>
              <a:t>7.8 Mindfulness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pic>
        <p:nvPicPr>
          <p:cNvPr id="11" name="Picture 10" descr="A person with eyes closed in front of a chalkboard&#10;&#10;Description automatically generated">
            <a:extLst>
              <a:ext uri="{FF2B5EF4-FFF2-40B4-BE49-F238E27FC236}">
                <a16:creationId xmlns:a16="http://schemas.microsoft.com/office/drawing/2014/main" id="{27CF4F00-3DEC-BA53-F243-3DED149CF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08836"/>
            <a:ext cx="6705373" cy="36028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1"/>
                <a:ea typeface="Raleway 1"/>
                <a:cs typeface="Raleway 1"/>
                <a:sym typeface="Raleway 1"/>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1779A6"/>
                </a:solidFill>
                <a:latin typeface="Raleway 1"/>
                <a:ea typeface="Raleway 1"/>
                <a:cs typeface="Raleway 1"/>
                <a:sym typeface="Raleway 1"/>
              </a:rPr>
              <a:t>7.8 Mindfulness for Educators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81CCEF"/>
            </a:solidFill>
          </p:spPr>
          <p:txBody>
            <a:bodyPr/>
            <a:lstStyle/>
            <a:p>
              <a:endParaRPr lang="en-US"/>
            </a:p>
          </p:txBody>
        </p:sp>
      </p:grpSp>
      <p:grpSp>
        <p:nvGrpSpPr>
          <p:cNvPr id="6" name="Group 6"/>
          <p:cNvGrpSpPr/>
          <p:nvPr/>
        </p:nvGrpSpPr>
        <p:grpSpPr>
          <a:xfrm>
            <a:off x="1028700" y="9478721"/>
            <a:ext cx="16230600" cy="33600"/>
            <a:chOff x="0" y="0"/>
            <a:chExt cx="21640800" cy="44800"/>
          </a:xfrm>
        </p:grpSpPr>
        <p:sp>
          <p:nvSpPr>
            <p:cNvPr id="7" name="Freeform 7"/>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sp>
        <p:nvSpPr>
          <p:cNvPr id="8" name="Freeform 8"/>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9" name="Freeform 9"/>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1 Bold"/>
                <a:ea typeface="Raleway 1 Bold"/>
                <a:cs typeface="Raleway 1 Bold"/>
                <a:sym typeface="Raleway 1 Bold"/>
              </a:rPr>
              <a:t>Link Objectives to Developmental Indicators in</a:t>
            </a:r>
          </a:p>
          <a:p>
            <a:pPr algn="ctr">
              <a:lnSpc>
                <a:spcPts val="5470"/>
              </a:lnSpc>
            </a:pPr>
            <a:r>
              <a:rPr lang="en-US" sz="3800" b="1" u="sng">
                <a:solidFill>
                  <a:srgbClr val="FFFFFF"/>
                </a:solidFill>
                <a:latin typeface="Raleway 1 Bold"/>
                <a:ea typeface="Raleway 1 Bold"/>
                <a:cs typeface="Raleway 1 Bold"/>
                <a:sym typeface="Raleway 1 Bold"/>
                <a:hlinkClick r:id="rId5" tooltip="https://www.cde.ca.gov/ci/se/tselcompetencies.asp"/>
              </a:rPr>
              <a:t>California Transformative SEL Competencies</a:t>
            </a:r>
            <a:r>
              <a:rPr lang="en-US" sz="3800" b="1">
                <a:solidFill>
                  <a:srgbClr val="FFFFFF"/>
                </a:solidFill>
                <a:latin typeface="Raleway 1 Bold"/>
                <a:ea typeface="Raleway 1 Bold"/>
                <a:cs typeface="Raleway 1 Bold"/>
                <a:sym typeface="Raleway 1 Bold"/>
              </a:rPr>
              <a:t> </a:t>
            </a:r>
          </a:p>
        </p:txBody>
      </p:sp>
      <p:sp>
        <p:nvSpPr>
          <p:cNvPr id="11" name="TextBox 11"/>
          <p:cNvSpPr txBox="1"/>
          <p:nvPr/>
        </p:nvSpPr>
        <p:spPr>
          <a:xfrm>
            <a:off x="1028700" y="5462450"/>
            <a:ext cx="7892344" cy="3062477"/>
          </a:xfrm>
          <a:prstGeom prst="rect">
            <a:avLst/>
          </a:prstGeom>
        </p:spPr>
        <p:txBody>
          <a:bodyPr lIns="0" tIns="0" rIns="0" bIns="0" rtlCol="0" anchor="t">
            <a:spAutoFit/>
          </a:bodyPr>
          <a:lstStyle/>
          <a:p>
            <a:pPr marL="561344" lvl="1" indent="-280672" algn="l">
              <a:lnSpc>
                <a:spcPts val="4056"/>
              </a:lnSpc>
              <a:buFont typeface="Arial"/>
              <a:buChar char="•"/>
            </a:pPr>
            <a:r>
              <a:rPr lang="en-US" sz="2600">
                <a:solidFill>
                  <a:srgbClr val="000000"/>
                </a:solidFill>
                <a:latin typeface="Raleway 1"/>
                <a:ea typeface="Raleway 1"/>
                <a:cs typeface="Raleway 1"/>
                <a:sym typeface="Raleway 1"/>
              </a:rPr>
              <a:t>Understand the definition, origins, and components of mindfulness</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Recognize the social, emotional, and professional benefits of mindfulness </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Explore ways to cultivate a personal mindfulness practice and habit of mind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81CCEF"/>
            </a:solidFill>
          </p:spPr>
          <p:txBody>
            <a:bodyPr/>
            <a:lstStyle/>
            <a:p>
              <a:endParaRPr lang="en-US"/>
            </a:p>
          </p:txBody>
        </p:sp>
      </p:grpSp>
      <p:sp>
        <p:nvSpPr>
          <p:cNvPr id="6" name="Freeform 6"/>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840347" y="3182706"/>
            <a:ext cx="12250327" cy="2269618"/>
          </a:xfrm>
          <a:prstGeom prst="rect">
            <a:avLst/>
          </a:prstGeom>
        </p:spPr>
        <p:txBody>
          <a:bodyPr lIns="0" tIns="0" rIns="0" bIns="0" rtlCol="0" anchor="t">
            <a:spAutoFit/>
          </a:bodyPr>
          <a:lstStyle/>
          <a:p>
            <a:pPr algn="l">
              <a:lnSpc>
                <a:spcPts val="6083"/>
              </a:lnSpc>
              <a:spcBef>
                <a:spcPct val="0"/>
              </a:spcBef>
            </a:pPr>
            <a:r>
              <a:rPr lang="en-US" sz="3899">
                <a:solidFill>
                  <a:srgbClr val="000000"/>
                </a:solidFill>
                <a:latin typeface="Raleway 1"/>
                <a:ea typeface="Raleway 1"/>
                <a:cs typeface="Raleway 1"/>
                <a:sym typeface="Raleway 1"/>
              </a:rPr>
              <a:t>“Sometimes the most important thing in the whole day is the rest we take between two deep breaths.” </a:t>
            </a:r>
          </a:p>
          <a:p>
            <a:pPr algn="r">
              <a:lnSpc>
                <a:spcPts val="6083"/>
              </a:lnSpc>
              <a:spcBef>
                <a:spcPct val="0"/>
              </a:spcBef>
            </a:pPr>
            <a:r>
              <a:rPr lang="en-US" sz="3899" b="1">
                <a:solidFill>
                  <a:srgbClr val="000000"/>
                </a:solidFill>
                <a:latin typeface="Raleway 1 Bold"/>
                <a:ea typeface="Raleway 1 Bold"/>
                <a:cs typeface="Raleway 1 Bold"/>
                <a:sym typeface="Raleway 1 Bold"/>
              </a:rPr>
              <a:t>–Etty Hillesum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1779A6"/>
                </a:solidFill>
                <a:latin typeface="Raleway 1"/>
                <a:ea typeface="Raleway 1"/>
                <a:cs typeface="Raleway 1"/>
                <a:sym typeface="Raleway 1"/>
              </a:rPr>
              <a:t>Large Group Activity: Mindful Breathing</a:t>
            </a:r>
          </a:p>
          <a:p>
            <a:pPr algn="l">
              <a:lnSpc>
                <a:spcPts val="132"/>
              </a:lnSpc>
            </a:pPr>
            <a:endParaRPr lang="en-US" sz="6100">
              <a:solidFill>
                <a:srgbClr val="1779A6"/>
              </a:solidFill>
              <a:latin typeface="Raleway 1"/>
              <a:ea typeface="Raleway 1"/>
              <a:cs typeface="Raleway 1"/>
              <a:sym typeface="Raleway 1"/>
            </a:endParaRPr>
          </a:p>
          <a:p>
            <a:pPr algn="l">
              <a:lnSpc>
                <a:spcPts val="132"/>
              </a:lnSpc>
            </a:pPr>
            <a:endParaRPr lang="en-US" sz="6100">
              <a:solidFill>
                <a:srgbClr val="1779A6"/>
              </a:solidFill>
              <a:latin typeface="Raleway 1"/>
              <a:ea typeface="Raleway 1"/>
              <a:cs typeface="Raleway 1"/>
              <a:sym typeface="Raleway 1"/>
            </a:endParaRPr>
          </a:p>
        </p:txBody>
      </p:sp>
      <p:sp>
        <p:nvSpPr>
          <p:cNvPr id="6" name="TextBox 6"/>
          <p:cNvSpPr txBox="1"/>
          <p:nvPr/>
        </p:nvSpPr>
        <p:spPr>
          <a:xfrm>
            <a:off x="2320213" y="7585223"/>
            <a:ext cx="13748990" cy="2482596"/>
          </a:xfrm>
          <a:prstGeom prst="rect">
            <a:avLst/>
          </a:prstGeom>
        </p:spPr>
        <p:txBody>
          <a:bodyPr lIns="0" tIns="0" rIns="0" bIns="0" rtlCol="0" anchor="t">
            <a:spAutoFit/>
          </a:bodyPr>
          <a:lstStyle/>
          <a:p>
            <a:pPr algn="ctr">
              <a:lnSpc>
                <a:spcPts val="4992"/>
              </a:lnSpc>
              <a:spcBef>
                <a:spcPct val="0"/>
              </a:spcBef>
            </a:pPr>
            <a:endParaRPr/>
          </a:p>
          <a:p>
            <a:pPr algn="ctr">
              <a:lnSpc>
                <a:spcPts val="4992"/>
              </a:lnSpc>
              <a:spcBef>
                <a:spcPct val="0"/>
              </a:spcBef>
            </a:pPr>
            <a:r>
              <a:rPr lang="en-US" sz="3200" b="1">
                <a:solidFill>
                  <a:srgbClr val="000000"/>
                </a:solidFill>
                <a:latin typeface="Raleway 1 Bold"/>
                <a:ea typeface="Raleway 1 Bold"/>
                <a:cs typeface="Raleway 1 Bold"/>
                <a:sym typeface="Raleway 1 Bold"/>
              </a:rPr>
              <a:t>Reflection: </a:t>
            </a:r>
            <a:r>
              <a:rPr lang="en-US" sz="3200" i="1">
                <a:solidFill>
                  <a:srgbClr val="000000"/>
                </a:solidFill>
                <a:latin typeface="Raleway 1 Italics"/>
                <a:ea typeface="Raleway 1 Italics"/>
                <a:cs typeface="Raleway 1 Italics"/>
                <a:sym typeface="Raleway 1 Italics"/>
              </a:rPr>
              <a:t>How did this practice feel for you? What thoughts or feelings arose for you? Can you see yourself continuing with a mindful breathing practice? Why or why not?</a:t>
            </a:r>
          </a:p>
        </p:txBody>
      </p:sp>
      <p:pic>
        <p:nvPicPr>
          <p:cNvPr id="7" name="Picture 7"/>
          <p:cNvPicPr>
            <a:picLocks noChangeAspect="1"/>
          </p:cNvPicPr>
          <p:nvPr>
            <a:videoFile r:link="rId1"/>
          </p:nvPr>
        </p:nvPicPr>
        <p:blipFill>
          <a:blip r:embed="rId5"/>
          <a:stretch>
            <a:fillRect/>
          </a:stretch>
        </p:blipFill>
        <p:spPr>
          <a:xfrm>
            <a:off x="3108233" y="1844995"/>
            <a:ext cx="12172950" cy="61292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689219" y="3786759"/>
            <a:ext cx="7495876" cy="1298112"/>
          </a:xfrm>
          <a:prstGeom prst="rect">
            <a:avLst/>
          </a:prstGeom>
        </p:spPr>
        <p:txBody>
          <a:bodyPr lIns="0" tIns="0" rIns="0" bIns="0" rtlCol="0" anchor="t">
            <a:spAutoFit/>
          </a:bodyPr>
          <a:lstStyle/>
          <a:p>
            <a:pPr algn="l">
              <a:lnSpc>
                <a:spcPts val="11232"/>
              </a:lnSpc>
            </a:pPr>
            <a:r>
              <a:rPr lang="en-US" sz="7200" b="1" dirty="0">
                <a:solidFill>
                  <a:srgbClr val="E82C62"/>
                </a:solidFill>
                <a:latin typeface="Raleway 1 Bold"/>
                <a:ea typeface="Raleway 1 Bold"/>
                <a:cs typeface="Raleway 1 Bold"/>
                <a:sym typeface="Raleway 1 Bold"/>
                <a:hlinkClick r:id="rId5"/>
              </a:rPr>
              <a:t>Videos</a:t>
            </a:r>
            <a:endParaRPr lang="en-US" sz="7200" b="1" dirty="0">
              <a:solidFill>
                <a:srgbClr val="E82C62"/>
              </a:solidFill>
              <a:latin typeface="Raleway 1 Bold"/>
              <a:ea typeface="Raleway 1 Bold"/>
              <a:cs typeface="Raleway 1 Bold"/>
              <a:sym typeface="Raleway 1 Bold"/>
            </a:endParaRPr>
          </a:p>
        </p:txBody>
      </p:sp>
      <p:sp>
        <p:nvSpPr>
          <p:cNvPr id="9" name="Freeform 9"/>
          <p:cNvSpPr/>
          <p:nvPr/>
        </p:nvSpPr>
        <p:spPr>
          <a:xfrm>
            <a:off x="493529" y="2799203"/>
            <a:ext cx="8112034" cy="4549316"/>
          </a:xfrm>
          <a:custGeom>
            <a:avLst/>
            <a:gdLst/>
            <a:ahLst/>
            <a:cxnLst/>
            <a:rect l="l" t="t" r="r" b="b"/>
            <a:pathLst>
              <a:path w="8112034" h="4549316">
                <a:moveTo>
                  <a:pt x="0" y="0"/>
                </a:moveTo>
                <a:lnTo>
                  <a:pt x="8112034" y="0"/>
                </a:lnTo>
                <a:lnTo>
                  <a:pt x="8112034" y="4549316"/>
                </a:lnTo>
                <a:lnTo>
                  <a:pt x="0" y="4549316"/>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6999408" y="3612677"/>
            <a:ext cx="3783306" cy="3783306"/>
          </a:xfrm>
          <a:custGeom>
            <a:avLst/>
            <a:gdLst/>
            <a:ahLst/>
            <a:cxnLst/>
            <a:rect l="l" t="t" r="r" b="b"/>
            <a:pathLst>
              <a:path w="3783306" h="3783306">
                <a:moveTo>
                  <a:pt x="0" y="0"/>
                </a:moveTo>
                <a:lnTo>
                  <a:pt x="3783306" y="0"/>
                </a:lnTo>
                <a:lnTo>
                  <a:pt x="3783306" y="3783306"/>
                </a:lnTo>
                <a:lnTo>
                  <a:pt x="0" y="3783306"/>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189215" y="702751"/>
            <a:ext cx="14357025" cy="1254248"/>
          </a:xfrm>
          <a:prstGeom prst="rect">
            <a:avLst/>
          </a:prstGeom>
        </p:spPr>
        <p:txBody>
          <a:bodyPr lIns="0" tIns="0" rIns="0" bIns="0" rtlCol="0" anchor="t">
            <a:spAutoFit/>
          </a:bodyPr>
          <a:lstStyle/>
          <a:p>
            <a:pPr algn="l">
              <a:lnSpc>
                <a:spcPts val="10164"/>
              </a:lnSpc>
            </a:pPr>
            <a:r>
              <a:rPr lang="en-US" sz="7700">
                <a:solidFill>
                  <a:srgbClr val="1779A6"/>
                </a:solidFill>
                <a:latin typeface="Raleway 1"/>
                <a:ea typeface="Raleway 1"/>
                <a:cs typeface="Raleway 1"/>
                <a:sym typeface="Raleway 1"/>
              </a:rPr>
              <a:t>Individual Activity &amp; Reflection</a:t>
            </a:r>
          </a:p>
        </p:txBody>
      </p:sp>
      <p:sp>
        <p:nvSpPr>
          <p:cNvPr id="7" name="TextBox 7"/>
          <p:cNvSpPr txBox="1"/>
          <p:nvPr/>
        </p:nvSpPr>
        <p:spPr>
          <a:xfrm>
            <a:off x="1619583" y="7632573"/>
            <a:ext cx="15528341" cy="1320927"/>
          </a:xfrm>
          <a:prstGeom prst="rect">
            <a:avLst/>
          </a:prstGeom>
        </p:spPr>
        <p:txBody>
          <a:bodyPr lIns="0" tIns="0" rIns="0" bIns="0" rtlCol="0" anchor="t">
            <a:spAutoFit/>
          </a:bodyPr>
          <a:lstStyle/>
          <a:p>
            <a:pPr marL="734059" lvl="1" indent="-367030" algn="l">
              <a:lnSpc>
                <a:spcPts val="5303"/>
              </a:lnSpc>
              <a:buFont typeface="Arial"/>
              <a:buChar char="•"/>
            </a:pPr>
            <a:r>
              <a:rPr lang="en-US" sz="3399">
                <a:solidFill>
                  <a:srgbClr val="000000"/>
                </a:solidFill>
                <a:latin typeface="Raleway 1"/>
                <a:ea typeface="Raleway 1"/>
                <a:cs typeface="Raleway 1"/>
                <a:sym typeface="Raleway 1"/>
              </a:rPr>
              <a:t>Which aspects of mindfulness come more easily for you? </a:t>
            </a:r>
          </a:p>
          <a:p>
            <a:pPr marL="734059" lvl="1" indent="-367030" algn="l">
              <a:lnSpc>
                <a:spcPts val="5303"/>
              </a:lnSpc>
              <a:buFont typeface="Arial"/>
              <a:buChar char="•"/>
            </a:pPr>
            <a:r>
              <a:rPr lang="en-US" sz="3399">
                <a:solidFill>
                  <a:srgbClr val="000000"/>
                </a:solidFill>
                <a:latin typeface="Raleway 1"/>
                <a:ea typeface="Raleway 1"/>
                <a:cs typeface="Raleway 1"/>
                <a:sym typeface="Raleway 1"/>
              </a:rPr>
              <a:t>Which aspects will benefit from more practice?</a:t>
            </a:r>
          </a:p>
        </p:txBody>
      </p:sp>
      <p:sp>
        <p:nvSpPr>
          <p:cNvPr id="8" name="TextBox 8"/>
          <p:cNvSpPr txBox="1"/>
          <p:nvPr/>
        </p:nvSpPr>
        <p:spPr>
          <a:xfrm>
            <a:off x="2190858" y="2206786"/>
            <a:ext cx="14355382" cy="2697480"/>
          </a:xfrm>
          <a:prstGeom prst="rect">
            <a:avLst/>
          </a:prstGeom>
        </p:spPr>
        <p:txBody>
          <a:bodyPr lIns="0" tIns="0" rIns="0" bIns="0" rtlCol="0" anchor="t">
            <a:spAutoFit/>
          </a:bodyPr>
          <a:lstStyle/>
          <a:p>
            <a:pPr algn="l">
              <a:lnSpc>
                <a:spcPts val="5459"/>
              </a:lnSpc>
            </a:pPr>
            <a:r>
              <a:rPr lang="en-US" sz="3499" b="1">
                <a:solidFill>
                  <a:srgbClr val="000000"/>
                </a:solidFill>
                <a:latin typeface="Canva Sans Bold"/>
                <a:ea typeface="Canva Sans Bold"/>
                <a:cs typeface="Canva Sans Bold"/>
                <a:sym typeface="Canva Sans Bold"/>
              </a:rPr>
              <a:t>Take this </a:t>
            </a:r>
            <a:r>
              <a:rPr lang="en-US" sz="3499" b="1" u="sng">
                <a:solidFill>
                  <a:srgbClr val="000000"/>
                </a:solidFill>
                <a:latin typeface="Canva Sans Bold"/>
                <a:ea typeface="Canva Sans Bold"/>
                <a:cs typeface="Canva Sans Bold"/>
                <a:sym typeface="Canva Sans Bold"/>
                <a:hlinkClick r:id="rId5" tooltip="https://greatergood.berkeley.edu/quizzes/take_quiz/mindfulness"/>
              </a:rPr>
              <a:t>Mindfulness Quiz </a:t>
            </a:r>
            <a:r>
              <a:rPr lang="en-US" sz="3499" b="1">
                <a:solidFill>
                  <a:srgbClr val="000000"/>
                </a:solidFill>
                <a:latin typeface="Canva Sans Bold"/>
                <a:ea typeface="Canva Sans Bold"/>
                <a:cs typeface="Canva Sans Bold"/>
                <a:sym typeface="Canva Sans Bold"/>
              </a:rPr>
              <a:t>to consider where you are in your mindfulness journey:</a:t>
            </a:r>
          </a:p>
          <a:p>
            <a:pPr algn="l">
              <a:lnSpc>
                <a:spcPts val="5459"/>
              </a:lnSpc>
            </a:pPr>
            <a:endParaRPr lang="en-US" sz="3499" b="1">
              <a:solidFill>
                <a:srgbClr val="000000"/>
              </a:solidFill>
              <a:latin typeface="Canva Sans Bold"/>
              <a:ea typeface="Canva Sans Bold"/>
              <a:cs typeface="Canva Sans Bold"/>
              <a:sym typeface="Canva Sans Bold"/>
            </a:endParaRPr>
          </a:p>
          <a:p>
            <a:pPr algn="l">
              <a:lnSpc>
                <a:spcPts val="5459"/>
              </a:lnSpc>
              <a:spcBef>
                <a:spcPct val="0"/>
              </a:spcBef>
            </a:pPr>
            <a:endParaRPr lang="en-US" sz="3499" b="1">
              <a:solidFill>
                <a:srgbClr val="000000"/>
              </a:solidFill>
              <a:latin typeface="Canva Sans Bold"/>
              <a:ea typeface="Canva Sans Bold"/>
              <a:cs typeface="Canva Sans Bold"/>
              <a:sym typeface="Canva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dirty="0">
                <a:solidFill>
                  <a:srgbClr val="E82C62"/>
                </a:solidFill>
                <a:latin typeface="Raleway 1 Bold"/>
                <a:ea typeface="Raleway 1 Bold"/>
                <a:cs typeface="Raleway 1 Bold"/>
                <a:sym typeface="Raleway 1 Bold"/>
                <a:hlinkClick r:id="rId5"/>
              </a:rPr>
              <a:t>Video</a:t>
            </a:r>
            <a:endParaRPr lang="en-US" sz="7200" b="1" dirty="0">
              <a:solidFill>
                <a:srgbClr val="E82C62"/>
              </a:solidFill>
              <a:latin typeface="Raleway 1 Bold"/>
              <a:ea typeface="Raleway 1 Bold"/>
              <a:cs typeface="Raleway 1 Bold"/>
              <a:sym typeface="Raleway 1 Bold"/>
            </a:endParaRPr>
          </a:p>
        </p:txBody>
      </p:sp>
      <p:sp>
        <p:nvSpPr>
          <p:cNvPr id="9" name="Freeform 9"/>
          <p:cNvSpPr/>
          <p:nvPr/>
        </p:nvSpPr>
        <p:spPr>
          <a:xfrm>
            <a:off x="230220" y="2097043"/>
            <a:ext cx="8913780" cy="4913747"/>
          </a:xfrm>
          <a:custGeom>
            <a:avLst/>
            <a:gdLst/>
            <a:ahLst/>
            <a:cxnLst/>
            <a:rect l="l" t="t" r="r" b="b"/>
            <a:pathLst>
              <a:path w="8913780" h="4913747">
                <a:moveTo>
                  <a:pt x="0" y="0"/>
                </a:moveTo>
                <a:lnTo>
                  <a:pt x="8913780" y="0"/>
                </a:lnTo>
                <a:lnTo>
                  <a:pt x="8913780" y="4913747"/>
                </a:lnTo>
                <a:lnTo>
                  <a:pt x="0" y="4913747"/>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1609</Words>
  <Application>Microsoft Macintosh PowerPoint</Application>
  <PresentationFormat>Custom</PresentationFormat>
  <Paragraphs>184</Paragraphs>
  <Slides>16</Slides>
  <Notes>16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Raleway 1 Bold</vt:lpstr>
      <vt:lpstr>Raleway 2 Bold</vt:lpstr>
      <vt:lpstr>Raleway 1 Italics</vt:lpstr>
      <vt:lpstr>Canva Sans</vt:lpstr>
      <vt:lpstr>Arial</vt:lpstr>
      <vt:lpstr>Raleway 1</vt:lpstr>
      <vt:lpstr>Calibri</vt:lpstr>
      <vt:lpstr>Arimo</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for Educators _Turnkey Group Slide Deck</dc:title>
  <cp:lastModifiedBy>Mariah Flynn</cp:lastModifiedBy>
  <cp:revision>2</cp:revision>
  <dcterms:created xsi:type="dcterms:W3CDTF">2006-08-16T00:00:00Z</dcterms:created>
  <dcterms:modified xsi:type="dcterms:W3CDTF">2024-10-10T18:58:20Z</dcterms:modified>
  <dc:identifier>DAGLIWANlvE</dc:identifier>
</cp:coreProperties>
</file>