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18288000" cy="10287000"/>
  <p:notesSz cx="6858000" cy="9144000"/>
  <p:embeddedFontLst>
    <p:embeddedFont>
      <p:font typeface="Arial Bold" panose="020B0802020202020204" pitchFamily="34" charset="77"/>
      <p:regular r:id="rId23"/>
      <p:bold r:id="rId24"/>
    </p:embeddedFont>
    <p:embeddedFont>
      <p:font typeface="Arial Bold Italics" panose="020B0802020202090204" pitchFamily="34" charset="77"/>
      <p:regular r:id="rId25"/>
      <p:bold r:id="rId26"/>
      <p:italic r:id="rId27"/>
      <p:boldItalic r:id="rId28"/>
    </p:embeddedFont>
    <p:embeddedFont>
      <p:font typeface="Arial Italics" panose="020B0502020202090204" pitchFamily="34" charset="77"/>
      <p:regular r:id="rId29"/>
      <p:italic r:id="rId30"/>
    </p:embeddedFont>
    <p:embeddedFont>
      <p:font typeface="Arimo" panose="020B0604020202020204" pitchFamily="34" charset="0"/>
      <p:regular r:id="rId31"/>
    </p:embeddedFont>
    <p:embeddedFont>
      <p:font typeface="Raleway" pitchFamily="2" charset="77"/>
      <p:regular r:id="rId32"/>
      <p:bold r:id="rId33"/>
      <p:italic r:id="rId34"/>
      <p:boldItalic r:id="rId35"/>
    </p:embeddedFont>
    <p:embeddedFont>
      <p:font typeface="Raleway Bold" pitchFamily="2" charset="77"/>
      <p:regular r:id="rId36"/>
      <p:bold r:id="rId37"/>
    </p:embeddedFont>
    <p:embeddedFont>
      <p:font typeface="Raleway Italics" pitchFamily="2" charset="77"/>
      <p:regular r:id="rId38"/>
      <p:italic r:id="rId3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303" autoAdjust="0"/>
    <p:restoredTop sz="67341" autoAdjust="0"/>
  </p:normalViewPr>
  <p:slideViewPr>
    <p:cSldViewPr>
      <p:cViewPr varScale="1">
        <p:scale>
          <a:sx n="52" d="100"/>
          <a:sy n="52" d="100"/>
        </p:scale>
        <p:origin x="1464" y="20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9" Type="http://schemas.openxmlformats.org/officeDocument/2006/relationships/font" Target="fonts/font17.fntdata"/><Relationship Id="rId21" Type="http://schemas.openxmlformats.org/officeDocument/2006/relationships/slide" Target="slides/slide20.xml"/><Relationship Id="rId34" Type="http://schemas.openxmlformats.org/officeDocument/2006/relationships/font" Target="fonts/font12.fntdata"/><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font" Target="fonts/font15.fntdata"/><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font" Target="fonts/font1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font" Target="fonts/font13.fntdata"/><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font" Target="fonts/font11.fntdata"/><Relationship Id="rId38" Type="http://schemas.openxmlformats.org/officeDocument/2006/relationships/font" Target="fonts/font1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27.09.2024</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For this lesson, you will need:</a:t>
            </a:r>
          </a:p>
          <a:p>
            <a:endParaRPr lang="en-US"/>
          </a:p>
          <a:p>
            <a:r>
              <a:rPr lang="en-US"/>
              <a:t>- A way to show the videos to your participants (links are in the presenter notes and on the screen). They are YouTube links so you will need an internet connection. </a:t>
            </a:r>
          </a:p>
          <a:p>
            <a:endParaRPr lang="en-US"/>
          </a:p>
          <a:p>
            <a:r>
              <a:rPr lang="en-US"/>
              <a:t>- It would be helpful for participants to have writing materials (paper, notebook, and pen/pencil). </a:t>
            </a:r>
          </a:p>
          <a:p>
            <a:endParaRPr lang="en-US"/>
          </a:p>
          <a:p>
            <a:r>
              <a:rPr lang="en-US"/>
              <a:t>Optional: Poster board, post-it notes &amp; markers for group discussions/brainstorming</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Link:  </a:t>
            </a:r>
            <a:r>
              <a:rPr lang="en-US" dirty="0" err="1"/>
              <a:t>thttps</a:t>
            </a:r>
            <a:r>
              <a:rPr lang="en-US" dirty="0"/>
              <a:t>://</a:t>
            </a:r>
            <a:r>
              <a:rPr lang="en-US" dirty="0" err="1"/>
              <a:t>www.youtube.com</a:t>
            </a:r>
            <a:r>
              <a:rPr lang="en-US" dirty="0"/>
              <a:t>/</a:t>
            </a:r>
            <a:r>
              <a:rPr lang="en-US" dirty="0" err="1"/>
              <a:t>watch?v</a:t>
            </a:r>
            <a:r>
              <a:rPr lang="en-US" dirty="0"/>
              <a:t>=</a:t>
            </a:r>
            <a:r>
              <a:rPr lang="en-US" dirty="0" err="1"/>
              <a:t>hqZua</a:t>
            </a:r>
            <a:r>
              <a:rPr lang="en-US" dirty="0"/>
              <a:t>-_NCVI</a:t>
            </a:r>
          </a:p>
          <a:p>
            <a:r>
              <a:rPr lang="en-US" dirty="0"/>
              <a:t>Video Running Time: 13:55</a:t>
            </a:r>
          </a:p>
          <a:p>
            <a:endParaRPr lang="en-US" dirty="0"/>
          </a:p>
          <a:p>
            <a:r>
              <a:rPr lang="en-US" dirty="0"/>
              <a:t>"This next video goes into a variety of ways and considerations for exploring awe in your classroom. Feel free to make note of any that resonate with you."</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This activity requires:</a:t>
            </a:r>
          </a:p>
          <a:p>
            <a:endParaRPr lang="en-US"/>
          </a:p>
          <a:p>
            <a:r>
              <a:rPr lang="en-US"/>
              <a:t>- A way to disseminate the 8 wonder activities to the small groups (either show each group their slide OR print out the slide PDFs for each group: provide here [insert link])</a:t>
            </a:r>
          </a:p>
          <a:p>
            <a:r>
              <a:rPr lang="en-US"/>
              <a:t>- Enough space for small groups to separate a bit - to watch their awe video, or go for a walk, without disturbing other groups. </a:t>
            </a:r>
          </a:p>
          <a:p>
            <a:endParaRPr lang="en-US"/>
          </a:p>
          <a:p>
            <a:r>
              <a:rPr lang="en-US"/>
              <a:t>Note: If there isn't enough space or it is not feasible to separate into smaller groups, you can pre-select 2 - 3 wonders to do as a large group together instead.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Add SEL Signature Practices (e.g., welcoming Rituals, optimistic closures, etc. to your presentation).</a:t>
            </a:r>
          </a:p>
          <a:p>
            <a:endParaRPr lang="en-US" dirty="0"/>
          </a:p>
          <a:p>
            <a:r>
              <a:rPr lang="en-US" dirty="0"/>
              <a:t>The SEL 3 Signature Practices are one tool for fostering a supportive environment and promoting SEL. They intentionally and explicitly help build a habit of practices through which students and adults enhance their SEL skills. </a:t>
            </a:r>
          </a:p>
          <a:p>
            <a:endParaRPr lang="en-US" dirty="0"/>
          </a:p>
          <a:p>
            <a:r>
              <a:rPr lang="en-US" dirty="0"/>
              <a:t>For a short presentation of what SEL 3 Signature Practices are, along with a list of practices, see the following:</a:t>
            </a:r>
          </a:p>
          <a:p>
            <a:r>
              <a:rPr lang="en-US" dirty="0"/>
              <a:t>https://</a:t>
            </a:r>
            <a:r>
              <a:rPr lang="en-US" dirty="0" err="1"/>
              <a:t>ggie.berkeley.edu</a:t>
            </a:r>
            <a:r>
              <a:rPr lang="en-US" dirty="0"/>
              <a:t>/wp-content/uploads/2023/05/</a:t>
            </a:r>
            <a:r>
              <a:rPr lang="en-US" dirty="0" err="1"/>
              <a:t>Welcoming_Closing-Activities.pptx</a:t>
            </a:r>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Add SEL Signature Practices (e.g., welcoming rituals, optimistic closures, etc.) to your presentation.</a:t>
            </a:r>
          </a:p>
          <a:p>
            <a:endParaRPr lang="en-US" dirty="0"/>
          </a:p>
          <a:p>
            <a:r>
              <a:rPr lang="en-US" dirty="0"/>
              <a:t>The SEL 3 Signature Practices are one tool for fostering a supportive environment and promoting SEL. They intentionally and explicitly help build a habit of practices through which students and adults enhance their SEL skills. </a:t>
            </a:r>
          </a:p>
          <a:p>
            <a:endParaRPr lang="en-US" dirty="0"/>
          </a:p>
          <a:p>
            <a:r>
              <a:rPr lang="en-US" dirty="0"/>
              <a:t>For a short presentation of what SEL 3 Signature Practices are, along with a list of practices, see the following:</a:t>
            </a:r>
          </a:p>
          <a:p>
            <a:r>
              <a:rPr lang="en-US" dirty="0"/>
              <a:t>https://</a:t>
            </a:r>
            <a:r>
              <a:rPr lang="en-US" dirty="0" err="1"/>
              <a:t>ggie.berkeley.edu</a:t>
            </a:r>
            <a:r>
              <a:rPr lang="en-US" dirty="0"/>
              <a:t>/wp-content/uploads/2023/05/</a:t>
            </a:r>
            <a:r>
              <a:rPr lang="en-US" dirty="0" err="1"/>
              <a:t>Welcoming_Closing-Activities.pptx</a:t>
            </a:r>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"I hope you feel inspired to explore awe with your students!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Suggested introduction script:</a:t>
            </a:r>
          </a:p>
          <a:p>
            <a:endParaRPr lang="en-US"/>
          </a:p>
          <a:p>
            <a:r>
              <a:rPr lang="en-US"/>
              <a:t>Educators have a deep sense that when children are really learning, when they’re really connecting to other students, when they’re finding their passions and their sense of meaning in the classroom, the experience of awe is often nearby. </a:t>
            </a:r>
          </a:p>
          <a:p>
            <a:endParaRPr lang="en-US"/>
          </a:p>
          <a:p>
            <a:r>
              <a:rPr lang="en-US"/>
              <a:t>Scientists describe awe as a feeling of vastness that transforms how we view the world. </a:t>
            </a:r>
          </a:p>
          <a:p>
            <a:r>
              <a:rPr lang="en-US"/>
              <a:t>And while awe may not be a term familiar to students, most of them have probably already experienced it in their young lives.  </a:t>
            </a:r>
          </a:p>
          <a:p>
            <a:endParaRPr lang="en-US"/>
          </a:p>
          <a:p>
            <a:r>
              <a:rPr lang="en-US"/>
              <a:t>Perhaps they got chills visiting a national park with their family, or were moved to tears as they walked across a stage with their classmates, in unison, during graduation. Maybe they were amazed by the birth of their sibling, or got goosebumps when they first contemplated quantum physics. Even though they may not have recognized what they felt was awe, it still may have had a profound  impact on them. </a:t>
            </a:r>
          </a:p>
          <a:p>
            <a:endParaRPr lang="en-US"/>
          </a:p>
          <a:p>
            <a:r>
              <a:rPr lang="en-US"/>
              <a:t>Scientists who have been studying awe have found that humans, adults and children alike, have a fundamental need for awe. They have also discovered that awe is quite important for our social fabric and wellbeing, both individually and collectively. Indeed, this powerful emotion has the ability to foster kindness and generosity in students, help them discover a sense of purpose, improve their academic success, and awaken their motivation and curiosity for learning—a useful emotion to cultivate in the classroom! </a:t>
            </a:r>
          </a:p>
          <a:p>
            <a:endParaRPr lang="en-US"/>
          </a:p>
          <a:p>
            <a:r>
              <a:rPr lang="en-US"/>
              <a:t>While awe can be found in response to profound experiences, it can also be experienced in the simple moments of students’ lives. Singing together in an assembly or exploring a new and fascinating idea in class - like the wondrous life cycle of a butterfly. </a:t>
            </a:r>
          </a:p>
          <a:p>
            <a:endParaRPr lang="en-US"/>
          </a:p>
          <a:p>
            <a:r>
              <a:rPr lang="en-US"/>
              <a:t>This is what makes awe so powerful. Awe doesn’t have to come from a rare, once or twice-in-a-lifetime moment. Every single person on the planet can experience awe every day of their lives…if they know how to look for it.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Learning Objectives:</a:t>
            </a:r>
          </a:p>
          <a:p>
            <a:endParaRPr lang="en-US"/>
          </a:p>
          <a:p>
            <a:r>
              <a:rPr lang="en-US"/>
              <a:t>Today we are going to cover the following topics: </a:t>
            </a:r>
          </a:p>
          <a:p>
            <a:endParaRPr lang="en-US"/>
          </a:p>
          <a:p>
            <a:r>
              <a:rPr lang="en-US"/>
              <a:t>-Define awe and explore the various ways it can be sparked</a:t>
            </a:r>
          </a:p>
          <a:p>
            <a:r>
              <a:rPr lang="en-US"/>
              <a:t>-Explore the benefits of seeking and experiencing awe for young people</a:t>
            </a:r>
          </a:p>
          <a:p>
            <a:r>
              <a:rPr lang="en-US"/>
              <a:t>-Explore the potential role of awe for students’’ wellbeing, relationships, and thriving at school</a:t>
            </a:r>
          </a:p>
          <a:p>
            <a:endParaRPr lang="en-US"/>
          </a:p>
          <a:p>
            <a:endParaRPr lang="en-US"/>
          </a:p>
          <a:p>
            <a:r>
              <a:rPr lang="en-US"/>
              <a:t>**Expand objectives to California Developmental Indicators through making connections to SEL competencies in California on developmental age span.</a:t>
            </a:r>
          </a:p>
          <a:p>
            <a:endParaRPr lang="en-US"/>
          </a:p>
          <a:p>
            <a:r>
              <a:rPr lang="en-US"/>
              <a:t>Sourced from CDE (July 2023):</a:t>
            </a:r>
          </a:p>
          <a:p>
            <a:r>
              <a:rPr lang="en-US"/>
              <a:t>The California Department of Education (CDE) aims to support and advance the efforts of educators across California who are working to fully integrate systemic SEL and equity by building on the promise of T-SEL as a concept. To provide these supports, the CDE has articulated developmental indicators for CASEL’s five core competencies:</a:t>
            </a:r>
          </a:p>
          <a:p>
            <a:endParaRPr lang="en-US"/>
          </a:p>
          <a:p>
            <a:r>
              <a:rPr lang="en-US"/>
              <a:t>Self-Awareness (Intrapersonal Focus)</a:t>
            </a:r>
          </a:p>
          <a:p>
            <a:r>
              <a:rPr lang="en-US"/>
              <a:t>Self-Management (Intrapersonal Focus)</a:t>
            </a:r>
          </a:p>
          <a:p>
            <a:r>
              <a:rPr lang="en-US"/>
              <a:t>Social Awareness (Interpersonal Focus)</a:t>
            </a:r>
          </a:p>
          <a:p>
            <a:r>
              <a:rPr lang="en-US"/>
              <a:t>Relationship Skills (Interpersonal Focus)</a:t>
            </a:r>
          </a:p>
          <a:p>
            <a:r>
              <a:rPr lang="en-US"/>
              <a:t>Responsible Decision-Making (Inter and Intrapersonal)</a:t>
            </a:r>
          </a:p>
          <a:p>
            <a:endParaRPr lang="en-US"/>
          </a:p>
          <a:p>
            <a:r>
              <a:rPr lang="en-US"/>
              <a:t>Some suggested connections for this workshop are:</a:t>
            </a:r>
          </a:p>
          <a:p>
            <a:endParaRPr lang="en-US"/>
          </a:p>
          <a:p>
            <a:r>
              <a:rPr lang="en-US"/>
              <a:t>Self-awareness:</a:t>
            </a:r>
          </a:p>
          <a:p>
            <a:r>
              <a:rPr lang="en-US"/>
              <a:t>-Identifying one’s emotions</a:t>
            </a:r>
          </a:p>
          <a:p>
            <a:r>
              <a:rPr lang="en-US"/>
              <a:t>-Developing interests and a sense of purpose</a:t>
            </a:r>
          </a:p>
          <a:p>
            <a:endParaRPr lang="en-US"/>
          </a:p>
          <a:p>
            <a:r>
              <a:rPr lang="en-US"/>
              <a:t>Self-management:</a:t>
            </a:r>
          </a:p>
          <a:p>
            <a:r>
              <a:rPr lang="en-US"/>
              <a:t>-Identifying and using stress management and self care strategies</a:t>
            </a:r>
          </a:p>
          <a:p>
            <a:endParaRPr lang="en-US"/>
          </a:p>
          <a:p>
            <a:r>
              <a:rPr lang="en-US"/>
              <a:t>Social awareness</a:t>
            </a:r>
          </a:p>
          <a:p>
            <a:r>
              <a:rPr lang="en-US"/>
              <a:t>-Leaning into others’ perspectives with curiosity</a:t>
            </a:r>
          </a:p>
          <a:p>
            <a:endParaRPr lang="en-US"/>
          </a:p>
          <a:p>
            <a:r>
              <a:rPr lang="en-US"/>
              <a:t>Responsible decision-making:</a:t>
            </a:r>
          </a:p>
          <a:p>
            <a:r>
              <a:rPr lang="en-US"/>
              <a:t>- Evaluating personal, interpersonal, community, and institutional impacts</a:t>
            </a:r>
          </a:p>
          <a:p>
            <a:endParaRPr lang="en-US"/>
          </a:p>
          <a:p>
            <a:r>
              <a:rPr lang="en-US"/>
              <a:t>Relationships skills:</a:t>
            </a:r>
          </a:p>
          <a:p>
            <a:r>
              <a:rPr lang="en-US"/>
              <a:t>-Demonstrating gratitude</a:t>
            </a:r>
          </a:p>
          <a:p>
            <a:endParaRPr lang="en-US"/>
          </a:p>
          <a:p>
            <a:r>
              <a:rPr lang="en-US"/>
              <a:t>Responsible decision-making:</a:t>
            </a:r>
          </a:p>
          <a:p>
            <a:r>
              <a:rPr lang="en-US"/>
              <a:t>- Demonstrating curiosity and open-mindedness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Link:  https://</a:t>
            </a:r>
            <a:r>
              <a:rPr lang="en-US" dirty="0" err="1"/>
              <a:t>youtu.be</a:t>
            </a:r>
            <a:r>
              <a:rPr lang="en-US" dirty="0"/>
              <a:t>/mp3iSnPKKKI</a:t>
            </a:r>
          </a:p>
          <a:p>
            <a:r>
              <a:rPr lang="en-US" dirty="0"/>
              <a:t>Video Running Time: 10:14</a:t>
            </a:r>
          </a:p>
          <a:p>
            <a:endParaRPr lang="en-US" dirty="0"/>
          </a:p>
          <a:p>
            <a:r>
              <a:rPr lang="en-US" dirty="0"/>
              <a:t>Next, we are going to watch this video about awe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What you need for this activity:</a:t>
            </a:r>
          </a:p>
          <a:p>
            <a:r>
              <a:rPr lang="en-US"/>
              <a:t>- Pens/writing tools</a:t>
            </a:r>
          </a:p>
          <a:p>
            <a:r>
              <a:rPr lang="en-US"/>
              <a:t>- Sticky notes</a:t>
            </a:r>
          </a:p>
          <a:p>
            <a:r>
              <a:rPr lang="en-US"/>
              <a:t>- Large poster Board</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Invite learners to reflect on this question individually and then share in their small groups.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Link: https://</a:t>
            </a:r>
            <a:r>
              <a:rPr lang="en-US" dirty="0" err="1"/>
              <a:t>youtu.be</a:t>
            </a:r>
            <a:r>
              <a:rPr lang="en-US" dirty="0"/>
              <a:t>/H3SBl31sA7k</a:t>
            </a:r>
          </a:p>
          <a:p>
            <a:r>
              <a:rPr lang="en-US" dirty="0"/>
              <a:t>Video Running Time: 7:09</a:t>
            </a:r>
          </a:p>
          <a:p>
            <a:endParaRPr lang="en-US" dirty="0"/>
          </a:p>
          <a:p>
            <a:r>
              <a:rPr lang="en-US" dirty="0"/>
              <a:t> "This next video goes into the benefits of awe for young people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Invite participants to reflect on the following questions in their small groups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9/27/24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9/27/24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9/27/24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9/27/24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9/27/24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9/27/24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9/27/24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9/27/24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9/27/24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9/27/24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9/27/24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9/27/24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hyperlink" Target="https://youtu.be/y9eQdQcVH-U" TargetMode="External"/><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hyperlink" Target="https://www.youtube.com/watch?v=hqZua-_NCVI" TargetMode="External"/><Relationship Id="rId5" Type="http://schemas.openxmlformats.org/officeDocument/2006/relationships/image" Target="../media/image14.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13.xml.rels><?xml version="1.0" encoding="UTF-8" standalone="yes"?>
<Relationships xmlns="http://schemas.openxmlformats.org/package/2006/relationships"><Relationship Id="rId3" Type="http://schemas.openxmlformats.org/officeDocument/2006/relationships/hyperlink" Target="https://www.youtube.com/watch?v=7n_1JZgDPf4" TargetMode="External"/><Relationship Id="rId7"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hyperlink" Target="https://shorturl.at/eoHVZ"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15.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20.jpeg"/><Relationship Id="rId7" Type="http://schemas.openxmlformats.org/officeDocument/2006/relationships/image" Target="../media/image22.jpe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21.jpeg"/><Relationship Id="rId5" Type="http://schemas.openxmlformats.org/officeDocument/2006/relationships/hyperlink" Target="https://www.youtube.com/watch?v=ZAcweZ_VDlU" TargetMode="External"/><Relationship Id="rId4" Type="http://schemas.openxmlformats.org/officeDocument/2006/relationships/hyperlink" Target="https://www.youtube.com/watch?v=X0sE10zUYyY"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hyperlink" Target="https://shorturl.at/grEL5" TargetMode="External"/><Relationship Id="rId4" Type="http://schemas.openxmlformats.org/officeDocument/2006/relationships/image" Target="../media/image24.jpeg"/></Relationships>
</file>

<file path=ppt/slides/_rels/slide17.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6.jpeg"/><Relationship Id="rId7" Type="http://schemas.openxmlformats.org/officeDocument/2006/relationships/image" Target="../media/image26.jpe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hyperlink" Target="https://www.roughguides.com/gallery/26-awe-inspiring-architectural-wonders/" TargetMode="External"/><Relationship Id="rId5" Type="http://schemas.openxmlformats.org/officeDocument/2006/relationships/hyperlink" Target="https://illuminate.org/projects/" TargetMode="External"/><Relationship Id="rId4" Type="http://schemas.openxmlformats.org/officeDocument/2006/relationships/image" Target="../media/image25.jpeg"/></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4.sv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4.sv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hyperlink" Target="https://www.cde.ca.gov/ci/se/tselcompetencies.asp" TargetMode="Externa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hyperlink" Target="https://youtu.be/OdL0EIv8HOU"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hyperlink" Target="https://youtu.be/mp3iSnPKKKI" TargetMode="External"/><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hyperlink" Target="https://www.youtube.com/watch?v=BIhehgRPPs8" TargetMode="External"/><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hyperlink" Target="https://youtu.be/H3SBl31sA7k" TargetMode="External"/><Relationship Id="rId5" Type="http://schemas.openxmlformats.org/officeDocument/2006/relationships/image" Target="../media/image11.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13.sv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9258300"/>
            <a:ext cx="11538000" cy="46800"/>
            <a:chOff x="0" y="0"/>
            <a:chExt cx="15384000" cy="62400"/>
          </a:xfrm>
        </p:grpSpPr>
        <p:sp>
          <p:nvSpPr>
            <p:cNvPr id="3" name="Freeform 3"/>
            <p:cNvSpPr/>
            <p:nvPr/>
          </p:nvSpPr>
          <p:spPr>
            <a:xfrm>
              <a:off x="0" y="0"/>
              <a:ext cx="15384018" cy="62357"/>
            </a:xfrm>
            <a:custGeom>
              <a:avLst/>
              <a:gdLst/>
              <a:ahLst/>
              <a:cxnLst/>
              <a:rect l="l" t="t" r="r" b="b"/>
              <a:pathLst>
                <a:path w="15384018" h="62357">
                  <a:moveTo>
                    <a:pt x="0" y="0"/>
                  </a:moveTo>
                  <a:lnTo>
                    <a:pt x="15384018" y="0"/>
                  </a:lnTo>
                  <a:lnTo>
                    <a:pt x="15384018" y="62357"/>
                  </a:lnTo>
                  <a:lnTo>
                    <a:pt x="0" y="62357"/>
                  </a:lnTo>
                  <a:close/>
                </a:path>
              </a:pathLst>
            </a:custGeom>
            <a:solidFill>
              <a:srgbClr val="9C182C"/>
            </a:solidFill>
          </p:spPr>
          <p:txBody>
            <a:bodyPr/>
            <a:lstStyle/>
            <a:p>
              <a:endParaRPr lang="en-US"/>
            </a:p>
          </p:txBody>
        </p:sp>
      </p:grpSp>
      <p:grpSp>
        <p:nvGrpSpPr>
          <p:cNvPr id="4" name="Group 4"/>
          <p:cNvGrpSpPr/>
          <p:nvPr/>
        </p:nvGrpSpPr>
        <p:grpSpPr>
          <a:xfrm>
            <a:off x="11537852" y="0"/>
            <a:ext cx="7556400" cy="7320000"/>
            <a:chOff x="0" y="0"/>
            <a:chExt cx="10075200" cy="9760000"/>
          </a:xfrm>
        </p:grpSpPr>
        <p:sp>
          <p:nvSpPr>
            <p:cNvPr id="5" name="Freeform 5"/>
            <p:cNvSpPr/>
            <p:nvPr/>
          </p:nvSpPr>
          <p:spPr>
            <a:xfrm>
              <a:off x="0" y="0"/>
              <a:ext cx="10075164" cy="9759950"/>
            </a:xfrm>
            <a:custGeom>
              <a:avLst/>
              <a:gdLst/>
              <a:ahLst/>
              <a:cxnLst/>
              <a:rect l="l" t="t" r="r" b="b"/>
              <a:pathLst>
                <a:path w="10075164" h="9759950">
                  <a:moveTo>
                    <a:pt x="0" y="0"/>
                  </a:moveTo>
                  <a:lnTo>
                    <a:pt x="10075164" y="0"/>
                  </a:lnTo>
                  <a:lnTo>
                    <a:pt x="10075164" y="9759950"/>
                  </a:lnTo>
                  <a:lnTo>
                    <a:pt x="0" y="9759950"/>
                  </a:lnTo>
                  <a:close/>
                </a:path>
              </a:pathLst>
            </a:custGeom>
            <a:solidFill>
              <a:srgbClr val="75E1E1"/>
            </a:solidFill>
          </p:spPr>
          <p:txBody>
            <a:bodyPr/>
            <a:lstStyle/>
            <a:p>
              <a:endParaRPr lang="en-US"/>
            </a:p>
          </p:txBody>
        </p:sp>
      </p:grpSp>
      <p:sp>
        <p:nvSpPr>
          <p:cNvPr id="6" name="Freeform 6"/>
          <p:cNvSpPr/>
          <p:nvPr/>
        </p:nvSpPr>
        <p:spPr>
          <a:xfrm>
            <a:off x="12135554" y="7908054"/>
            <a:ext cx="4198978" cy="1264942"/>
          </a:xfrm>
          <a:custGeom>
            <a:avLst/>
            <a:gdLst/>
            <a:ahLst/>
            <a:cxnLst/>
            <a:rect l="l" t="t" r="r" b="b"/>
            <a:pathLst>
              <a:path w="4198978" h="1264942">
                <a:moveTo>
                  <a:pt x="0" y="0"/>
                </a:moveTo>
                <a:lnTo>
                  <a:pt x="4198978" y="0"/>
                </a:lnTo>
                <a:lnTo>
                  <a:pt x="4198978" y="1264942"/>
                </a:lnTo>
                <a:lnTo>
                  <a:pt x="0" y="1264942"/>
                </a:lnTo>
                <a:lnTo>
                  <a:pt x="0" y="0"/>
                </a:lnTo>
                <a:close/>
              </a:path>
            </a:pathLst>
          </a:custGeom>
          <a:blipFill>
            <a:blip r:embed="rId3"/>
            <a:stretch>
              <a:fillRect r="-211"/>
            </a:stretch>
          </a:blipFill>
        </p:spPr>
        <p:txBody>
          <a:bodyPr/>
          <a:lstStyle/>
          <a:p>
            <a:endParaRPr lang="en-US"/>
          </a:p>
        </p:txBody>
      </p:sp>
      <p:sp>
        <p:nvSpPr>
          <p:cNvPr id="7" name="TextBox 7"/>
          <p:cNvSpPr txBox="1"/>
          <p:nvPr/>
        </p:nvSpPr>
        <p:spPr>
          <a:xfrm>
            <a:off x="905746" y="7255145"/>
            <a:ext cx="9155250" cy="596646"/>
          </a:xfrm>
          <a:prstGeom prst="rect">
            <a:avLst/>
          </a:prstGeom>
        </p:spPr>
        <p:txBody>
          <a:bodyPr lIns="0" tIns="0" rIns="0" bIns="0" rtlCol="0" anchor="t">
            <a:spAutoFit/>
          </a:bodyPr>
          <a:lstStyle/>
          <a:p>
            <a:pPr algn="l">
              <a:lnSpc>
                <a:spcPts val="4992"/>
              </a:lnSpc>
            </a:pPr>
            <a:r>
              <a:rPr lang="en-US" sz="3200">
                <a:solidFill>
                  <a:srgbClr val="050707"/>
                </a:solidFill>
                <a:latin typeface="Raleway"/>
                <a:ea typeface="Raleway"/>
                <a:cs typeface="Raleway"/>
                <a:sym typeface="Raleway"/>
              </a:rPr>
              <a:t>8.5 Awe for Students</a:t>
            </a:r>
          </a:p>
        </p:txBody>
      </p:sp>
      <p:sp>
        <p:nvSpPr>
          <p:cNvPr id="8" name="TextBox 8"/>
          <p:cNvSpPr txBox="1"/>
          <p:nvPr/>
        </p:nvSpPr>
        <p:spPr>
          <a:xfrm>
            <a:off x="905746" y="3298503"/>
            <a:ext cx="10074600" cy="3756669"/>
          </a:xfrm>
          <a:prstGeom prst="rect">
            <a:avLst/>
          </a:prstGeom>
        </p:spPr>
        <p:txBody>
          <a:bodyPr lIns="0" tIns="0" rIns="0" bIns="0" rtlCol="0" anchor="t">
            <a:spAutoFit/>
          </a:bodyPr>
          <a:lstStyle/>
          <a:p>
            <a:pPr algn="ctr">
              <a:lnSpc>
                <a:spcPts val="9720"/>
              </a:lnSpc>
            </a:pPr>
            <a:r>
              <a:rPr lang="en-US" sz="9000">
                <a:solidFill>
                  <a:srgbClr val="050707"/>
                </a:solidFill>
                <a:latin typeface="Arimo"/>
                <a:ea typeface="Arimo"/>
                <a:cs typeface="Arimo"/>
                <a:sym typeface="Arimo"/>
              </a:rPr>
              <a:t>Mindfulness and Well-Being for Students</a:t>
            </a:r>
          </a:p>
        </p:txBody>
      </p:sp>
      <p:sp>
        <p:nvSpPr>
          <p:cNvPr id="9" name="TextBox 9"/>
          <p:cNvSpPr txBox="1"/>
          <p:nvPr/>
        </p:nvSpPr>
        <p:spPr>
          <a:xfrm>
            <a:off x="1028700" y="876300"/>
            <a:ext cx="8685000" cy="1225098"/>
          </a:xfrm>
          <a:prstGeom prst="rect">
            <a:avLst/>
          </a:prstGeom>
        </p:spPr>
        <p:txBody>
          <a:bodyPr lIns="0" tIns="0" rIns="0" bIns="0" rtlCol="0" anchor="t">
            <a:spAutoFit/>
          </a:bodyPr>
          <a:lstStyle/>
          <a:p>
            <a:pPr algn="l">
              <a:lnSpc>
                <a:spcPts val="4992"/>
              </a:lnSpc>
            </a:pPr>
            <a:r>
              <a:rPr lang="en-US" sz="3200">
                <a:solidFill>
                  <a:srgbClr val="050707"/>
                </a:solidFill>
                <a:latin typeface="Raleway"/>
                <a:ea typeface="Raleway"/>
                <a:cs typeface="Raleway"/>
                <a:sym typeface="Raleway"/>
              </a:rPr>
              <a:t>California Social and Emotional Learning </a:t>
            </a:r>
          </a:p>
          <a:p>
            <a:pPr algn="l">
              <a:lnSpc>
                <a:spcPts val="4992"/>
              </a:lnSpc>
            </a:pPr>
            <a:r>
              <a:rPr lang="en-US" sz="3200">
                <a:solidFill>
                  <a:srgbClr val="050707"/>
                </a:solidFill>
                <a:latin typeface="Raleway"/>
                <a:ea typeface="Raleway"/>
                <a:cs typeface="Raleway"/>
                <a:sym typeface="Raleway"/>
              </a:rPr>
              <a:t>Topic 8</a:t>
            </a:r>
          </a:p>
        </p:txBody>
      </p:sp>
      <p:pic>
        <p:nvPicPr>
          <p:cNvPr id="11" name="Picture 10" descr="A group of girls smiling&#10;&#10;Description automatically generated">
            <a:extLst>
              <a:ext uri="{FF2B5EF4-FFF2-40B4-BE49-F238E27FC236}">
                <a16:creationId xmlns:a16="http://schemas.microsoft.com/office/drawing/2014/main" id="{591F9459-47B1-1BDA-FE29-A5C34D98BDE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537852" y="1664717"/>
            <a:ext cx="6750148" cy="3990528"/>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8888896"/>
            <a:ext cx="16230600" cy="33600"/>
            <a:chOff x="0" y="0"/>
            <a:chExt cx="21640800" cy="44800"/>
          </a:xfrm>
        </p:grpSpPr>
        <p:sp>
          <p:nvSpPr>
            <p:cNvPr id="3" name="Freeform 3"/>
            <p:cNvSpPr/>
            <p:nvPr/>
          </p:nvSpPr>
          <p:spPr>
            <a:xfrm>
              <a:off x="0" y="0"/>
              <a:ext cx="21640800" cy="44831"/>
            </a:xfrm>
            <a:custGeom>
              <a:avLst/>
              <a:gdLst/>
              <a:ahLst/>
              <a:cxnLst/>
              <a:rect l="l" t="t" r="r" b="b"/>
              <a:pathLst>
                <a:path w="21640800" h="44831">
                  <a:moveTo>
                    <a:pt x="0" y="0"/>
                  </a:moveTo>
                  <a:lnTo>
                    <a:pt x="21640800" y="0"/>
                  </a:lnTo>
                  <a:lnTo>
                    <a:pt x="21640800" y="44831"/>
                  </a:lnTo>
                  <a:lnTo>
                    <a:pt x="0" y="44831"/>
                  </a:lnTo>
                  <a:close/>
                </a:path>
              </a:pathLst>
            </a:custGeom>
            <a:solidFill>
              <a:srgbClr val="9C182C"/>
            </a:solidFill>
          </p:spPr>
          <p:txBody>
            <a:bodyPr/>
            <a:lstStyle/>
            <a:p>
              <a:endParaRPr lang="en-US"/>
            </a:p>
          </p:txBody>
        </p:sp>
      </p:grpSp>
      <p:grpSp>
        <p:nvGrpSpPr>
          <p:cNvPr id="4" name="Group 4"/>
          <p:cNvGrpSpPr/>
          <p:nvPr/>
        </p:nvGrpSpPr>
        <p:grpSpPr>
          <a:xfrm>
            <a:off x="1054380" y="-359380"/>
            <a:ext cx="7213200" cy="11844000"/>
            <a:chOff x="0" y="0"/>
            <a:chExt cx="9617600" cy="15792000"/>
          </a:xfrm>
        </p:grpSpPr>
        <p:sp>
          <p:nvSpPr>
            <p:cNvPr id="5" name="Freeform 5"/>
            <p:cNvSpPr/>
            <p:nvPr/>
          </p:nvSpPr>
          <p:spPr>
            <a:xfrm>
              <a:off x="0" y="0"/>
              <a:ext cx="9617583" cy="15791942"/>
            </a:xfrm>
            <a:custGeom>
              <a:avLst/>
              <a:gdLst/>
              <a:ahLst/>
              <a:cxnLst/>
              <a:rect l="l" t="t" r="r" b="b"/>
              <a:pathLst>
                <a:path w="9617583" h="15791942">
                  <a:moveTo>
                    <a:pt x="0" y="0"/>
                  </a:moveTo>
                  <a:lnTo>
                    <a:pt x="9617583" y="0"/>
                  </a:lnTo>
                  <a:lnTo>
                    <a:pt x="9617583" y="15791942"/>
                  </a:lnTo>
                  <a:lnTo>
                    <a:pt x="0" y="15791942"/>
                  </a:lnTo>
                  <a:close/>
                </a:path>
              </a:pathLst>
            </a:custGeom>
            <a:solidFill>
              <a:srgbClr val="75E1E1"/>
            </a:solidFill>
          </p:spPr>
          <p:txBody>
            <a:bodyPr/>
            <a:lstStyle/>
            <a:p>
              <a:endParaRPr lang="en-US"/>
            </a:p>
          </p:txBody>
        </p:sp>
      </p:grpSp>
      <p:sp>
        <p:nvSpPr>
          <p:cNvPr id="6" name="Freeform 6"/>
          <p:cNvSpPr/>
          <p:nvPr/>
        </p:nvSpPr>
        <p:spPr>
          <a:xfrm>
            <a:off x="17259300" y="351310"/>
            <a:ext cx="508042" cy="508042"/>
          </a:xfrm>
          <a:custGeom>
            <a:avLst/>
            <a:gdLst/>
            <a:ahLst/>
            <a:cxnLst/>
            <a:rect l="l" t="t" r="r" b="b"/>
            <a:pathLst>
              <a:path w="508042" h="508042">
                <a:moveTo>
                  <a:pt x="0" y="0"/>
                </a:moveTo>
                <a:lnTo>
                  <a:pt x="508042" y="0"/>
                </a:lnTo>
                <a:lnTo>
                  <a:pt x="508042" y="508042"/>
                </a:lnTo>
                <a:lnTo>
                  <a:pt x="0" y="508042"/>
                </a:lnTo>
                <a:lnTo>
                  <a:pt x="0" y="0"/>
                </a:lnTo>
                <a:close/>
              </a:path>
            </a:pathLst>
          </a:custGeom>
          <a:blipFill>
            <a:blip r:embed="rId3"/>
            <a:stretch>
              <a:fillRect/>
            </a:stretch>
          </a:blipFill>
        </p:spPr>
        <p:txBody>
          <a:bodyPr/>
          <a:lstStyle/>
          <a:p>
            <a:endParaRPr lang="en-US"/>
          </a:p>
        </p:txBody>
      </p:sp>
      <p:sp>
        <p:nvSpPr>
          <p:cNvPr id="7" name="Freeform 7"/>
          <p:cNvSpPr/>
          <p:nvPr/>
        </p:nvSpPr>
        <p:spPr>
          <a:xfrm>
            <a:off x="1278436" y="505434"/>
            <a:ext cx="1631232" cy="1631232"/>
          </a:xfrm>
          <a:custGeom>
            <a:avLst/>
            <a:gdLst/>
            <a:ahLst/>
            <a:cxnLst/>
            <a:rect l="l" t="t" r="r" b="b"/>
            <a:pathLst>
              <a:path w="1631232" h="1631232">
                <a:moveTo>
                  <a:pt x="0" y="0"/>
                </a:moveTo>
                <a:lnTo>
                  <a:pt x="1631232" y="0"/>
                </a:lnTo>
                <a:lnTo>
                  <a:pt x="1631232" y="1631232"/>
                </a:lnTo>
                <a:lnTo>
                  <a:pt x="0" y="1631232"/>
                </a:lnTo>
                <a:lnTo>
                  <a:pt x="0" y="0"/>
                </a:lnTo>
                <a:close/>
              </a:path>
            </a:pathLst>
          </a:custGeom>
          <a:blipFill>
            <a:blip r:embed="rId4"/>
            <a:stretch>
              <a:fillRect/>
            </a:stretch>
          </a:blipFill>
        </p:spPr>
        <p:txBody>
          <a:bodyPr/>
          <a:lstStyle/>
          <a:p>
            <a:endParaRPr lang="en-US"/>
          </a:p>
        </p:txBody>
      </p:sp>
      <p:sp>
        <p:nvSpPr>
          <p:cNvPr id="8" name="Freeform 8"/>
          <p:cNvSpPr/>
          <p:nvPr/>
        </p:nvSpPr>
        <p:spPr>
          <a:xfrm>
            <a:off x="579233" y="2873137"/>
            <a:ext cx="8163495" cy="4522576"/>
          </a:xfrm>
          <a:custGeom>
            <a:avLst/>
            <a:gdLst/>
            <a:ahLst/>
            <a:cxnLst/>
            <a:rect l="l" t="t" r="r" b="b"/>
            <a:pathLst>
              <a:path w="8163495" h="4522576">
                <a:moveTo>
                  <a:pt x="0" y="0"/>
                </a:moveTo>
                <a:lnTo>
                  <a:pt x="8163494" y="0"/>
                </a:lnTo>
                <a:lnTo>
                  <a:pt x="8163494" y="4522576"/>
                </a:lnTo>
                <a:lnTo>
                  <a:pt x="0" y="4522576"/>
                </a:lnTo>
                <a:lnTo>
                  <a:pt x="0" y="0"/>
                </a:lnTo>
                <a:close/>
              </a:path>
            </a:pathLst>
          </a:custGeom>
          <a:blipFill>
            <a:blip r:embed="rId5"/>
            <a:stretch>
              <a:fillRect/>
            </a:stretch>
          </a:blipFill>
          <a:ln w="38100" cap="sq">
            <a:solidFill>
              <a:srgbClr val="000000"/>
            </a:solidFill>
            <a:prstDash val="solid"/>
            <a:miter/>
          </a:ln>
        </p:spPr>
        <p:txBody>
          <a:bodyPr/>
          <a:lstStyle/>
          <a:p>
            <a:endParaRPr lang="en-US"/>
          </a:p>
        </p:txBody>
      </p:sp>
      <p:sp>
        <p:nvSpPr>
          <p:cNvPr id="9" name="TextBox 9"/>
          <p:cNvSpPr txBox="1"/>
          <p:nvPr/>
        </p:nvSpPr>
        <p:spPr>
          <a:xfrm>
            <a:off x="12137423" y="4322705"/>
            <a:ext cx="7495876" cy="1298112"/>
          </a:xfrm>
          <a:prstGeom prst="rect">
            <a:avLst/>
          </a:prstGeom>
        </p:spPr>
        <p:txBody>
          <a:bodyPr lIns="0" tIns="0" rIns="0" bIns="0" rtlCol="0" anchor="t">
            <a:spAutoFit/>
          </a:bodyPr>
          <a:lstStyle/>
          <a:p>
            <a:pPr algn="l">
              <a:lnSpc>
                <a:spcPts val="11232"/>
              </a:lnSpc>
            </a:pPr>
            <a:r>
              <a:rPr lang="en-US" sz="7200" b="1" u="sng" dirty="0">
                <a:solidFill>
                  <a:srgbClr val="1779A6"/>
                </a:solidFill>
                <a:latin typeface="Raleway Bold"/>
                <a:ea typeface="Raleway Bold"/>
                <a:cs typeface="Raleway Bold"/>
                <a:sym typeface="Raleway Bold"/>
                <a:hlinkClick r:id="rId6" tooltip="https://youtu.be/y9eQdQcVH-U"/>
              </a:rPr>
              <a:t>Video</a:t>
            </a:r>
            <a:endParaRPr lang="en-US" sz="7200" b="1" u="sng" dirty="0">
              <a:solidFill>
                <a:srgbClr val="1779A6"/>
              </a:solidFill>
              <a:latin typeface="Raleway Bold"/>
              <a:ea typeface="Raleway Bold"/>
              <a:cs typeface="Raleway Bold"/>
              <a:sym typeface="Raleway Bold"/>
              <a:hlinkClick r:id="rId7" tooltip="https://youtu.be/y9eQdQcVH-U"/>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22792" y="-198216"/>
            <a:ext cx="2031000" cy="10691400"/>
            <a:chOff x="0" y="0"/>
            <a:chExt cx="2708000" cy="14255200"/>
          </a:xfrm>
        </p:grpSpPr>
        <p:sp>
          <p:nvSpPr>
            <p:cNvPr id="3" name="Freeform 3"/>
            <p:cNvSpPr/>
            <p:nvPr/>
          </p:nvSpPr>
          <p:spPr>
            <a:xfrm>
              <a:off x="0" y="0"/>
              <a:ext cx="2708021" cy="14255242"/>
            </a:xfrm>
            <a:custGeom>
              <a:avLst/>
              <a:gdLst/>
              <a:ahLst/>
              <a:cxnLst/>
              <a:rect l="l" t="t" r="r" b="b"/>
              <a:pathLst>
                <a:path w="2708021" h="14255242">
                  <a:moveTo>
                    <a:pt x="0" y="0"/>
                  </a:moveTo>
                  <a:lnTo>
                    <a:pt x="2708021" y="0"/>
                  </a:lnTo>
                  <a:lnTo>
                    <a:pt x="2708021" y="14255242"/>
                  </a:lnTo>
                  <a:lnTo>
                    <a:pt x="0" y="14255242"/>
                  </a:lnTo>
                  <a:close/>
                </a:path>
              </a:pathLst>
            </a:custGeom>
            <a:solidFill>
              <a:srgbClr val="75E1E1"/>
            </a:solidFill>
          </p:spPr>
          <p:txBody>
            <a:bodyPr/>
            <a:lstStyle/>
            <a:p>
              <a:endParaRPr lang="en-US"/>
            </a:p>
          </p:txBody>
        </p:sp>
      </p:grpSp>
      <p:sp>
        <p:nvSpPr>
          <p:cNvPr id="4" name="Freeform 4"/>
          <p:cNvSpPr/>
          <p:nvPr/>
        </p:nvSpPr>
        <p:spPr>
          <a:xfrm>
            <a:off x="17259300" y="9258300"/>
            <a:ext cx="508042" cy="508042"/>
          </a:xfrm>
          <a:custGeom>
            <a:avLst/>
            <a:gdLst/>
            <a:ahLst/>
            <a:cxnLst/>
            <a:rect l="l" t="t" r="r" b="b"/>
            <a:pathLst>
              <a:path w="508042" h="508042">
                <a:moveTo>
                  <a:pt x="0" y="0"/>
                </a:moveTo>
                <a:lnTo>
                  <a:pt x="508042" y="0"/>
                </a:lnTo>
                <a:lnTo>
                  <a:pt x="508042" y="508042"/>
                </a:lnTo>
                <a:lnTo>
                  <a:pt x="0" y="508042"/>
                </a:lnTo>
                <a:lnTo>
                  <a:pt x="0" y="0"/>
                </a:lnTo>
                <a:close/>
              </a:path>
            </a:pathLst>
          </a:custGeom>
          <a:blipFill>
            <a:blip r:embed="rId3"/>
            <a:stretch>
              <a:fillRect/>
            </a:stretch>
          </a:blipFill>
        </p:spPr>
        <p:txBody>
          <a:bodyPr/>
          <a:lstStyle/>
          <a:p>
            <a:endParaRPr lang="en-US"/>
          </a:p>
        </p:txBody>
      </p:sp>
      <p:sp>
        <p:nvSpPr>
          <p:cNvPr id="5" name="TextBox 5"/>
          <p:cNvSpPr txBox="1"/>
          <p:nvPr/>
        </p:nvSpPr>
        <p:spPr>
          <a:xfrm>
            <a:off x="1508208" y="1210063"/>
            <a:ext cx="14518570" cy="14625336"/>
          </a:xfrm>
          <a:prstGeom prst="rect">
            <a:avLst/>
          </a:prstGeom>
        </p:spPr>
        <p:txBody>
          <a:bodyPr lIns="0" tIns="0" rIns="0" bIns="0" rtlCol="0" anchor="t">
            <a:spAutoFit/>
          </a:bodyPr>
          <a:lstStyle/>
          <a:p>
            <a:pPr algn="l">
              <a:lnSpc>
                <a:spcPts val="4809"/>
              </a:lnSpc>
            </a:pPr>
            <a:endParaRPr/>
          </a:p>
          <a:p>
            <a:pPr marL="752506" lvl="1" indent="-376253" algn="l">
              <a:lnSpc>
                <a:spcPts val="4809"/>
              </a:lnSpc>
              <a:buFont typeface="Arial"/>
              <a:buChar char="•"/>
            </a:pPr>
            <a:r>
              <a:rPr lang="en-US" sz="3485">
                <a:solidFill>
                  <a:srgbClr val="050707"/>
                </a:solidFill>
                <a:latin typeface="Raleway"/>
                <a:ea typeface="Raleway"/>
                <a:cs typeface="Raleway"/>
                <a:sym typeface="Raleway"/>
              </a:rPr>
              <a:t>We are going to try out some practices you can bring to your classrooms.</a:t>
            </a:r>
          </a:p>
          <a:p>
            <a:pPr algn="l">
              <a:lnSpc>
                <a:spcPts val="4809"/>
              </a:lnSpc>
            </a:pPr>
            <a:endParaRPr lang="en-US" sz="3485">
              <a:solidFill>
                <a:srgbClr val="050707"/>
              </a:solidFill>
              <a:latin typeface="Raleway"/>
              <a:ea typeface="Raleway"/>
              <a:cs typeface="Raleway"/>
              <a:sym typeface="Raleway"/>
            </a:endParaRPr>
          </a:p>
          <a:p>
            <a:pPr marL="752506" lvl="1" indent="-376253" algn="l">
              <a:lnSpc>
                <a:spcPts val="4809"/>
              </a:lnSpc>
              <a:buFont typeface="Arial"/>
              <a:buChar char="•"/>
            </a:pPr>
            <a:r>
              <a:rPr lang="en-US" sz="3485">
                <a:solidFill>
                  <a:srgbClr val="050707"/>
                </a:solidFill>
                <a:latin typeface="Raleway"/>
                <a:ea typeface="Raleway"/>
                <a:cs typeface="Raleway"/>
                <a:sym typeface="Raleway"/>
              </a:rPr>
              <a:t>In your small groups, </a:t>
            </a:r>
            <a:r>
              <a:rPr lang="en-US" sz="3485" b="1">
                <a:solidFill>
                  <a:srgbClr val="050707"/>
                </a:solidFill>
                <a:latin typeface="Raleway Bold"/>
                <a:ea typeface="Raleway Bold"/>
                <a:cs typeface="Raleway Bold"/>
                <a:sym typeface="Raleway Bold"/>
              </a:rPr>
              <a:t>pick one of the 8 wonders </a:t>
            </a:r>
            <a:r>
              <a:rPr lang="en-US" sz="3485">
                <a:solidFill>
                  <a:srgbClr val="050707"/>
                </a:solidFill>
                <a:latin typeface="Raleway"/>
                <a:ea typeface="Raleway"/>
                <a:cs typeface="Raleway"/>
                <a:sym typeface="Raleway"/>
              </a:rPr>
              <a:t>to explore.</a:t>
            </a:r>
          </a:p>
          <a:p>
            <a:pPr algn="l">
              <a:lnSpc>
                <a:spcPts val="4809"/>
              </a:lnSpc>
            </a:pPr>
            <a:endParaRPr lang="en-US" sz="3485">
              <a:solidFill>
                <a:srgbClr val="050707"/>
              </a:solidFill>
              <a:latin typeface="Raleway"/>
              <a:ea typeface="Raleway"/>
              <a:cs typeface="Raleway"/>
              <a:sym typeface="Raleway"/>
            </a:endParaRPr>
          </a:p>
          <a:p>
            <a:pPr marL="752506" lvl="1" indent="-376253" algn="l">
              <a:lnSpc>
                <a:spcPts val="4809"/>
              </a:lnSpc>
              <a:buFont typeface="Arial"/>
              <a:buChar char="•"/>
            </a:pPr>
            <a:r>
              <a:rPr lang="en-US" sz="3485" b="1">
                <a:solidFill>
                  <a:srgbClr val="050707"/>
                </a:solidFill>
                <a:latin typeface="Raleway Bold"/>
                <a:ea typeface="Raleway Bold"/>
                <a:cs typeface="Raleway Bold"/>
                <a:sym typeface="Raleway Bold"/>
              </a:rPr>
              <a:t>Watch the resource</a:t>
            </a:r>
            <a:r>
              <a:rPr lang="en-US" sz="3485">
                <a:solidFill>
                  <a:srgbClr val="050707"/>
                </a:solidFill>
                <a:latin typeface="Raleway"/>
                <a:ea typeface="Raleway"/>
                <a:cs typeface="Raleway"/>
                <a:sym typeface="Raleway"/>
              </a:rPr>
              <a:t> or </a:t>
            </a:r>
            <a:r>
              <a:rPr lang="en-US" sz="3485" b="1">
                <a:solidFill>
                  <a:srgbClr val="050707"/>
                </a:solidFill>
                <a:latin typeface="Raleway Bold"/>
                <a:ea typeface="Raleway Bold"/>
                <a:cs typeface="Raleway Bold"/>
                <a:sym typeface="Raleway Bold"/>
              </a:rPr>
              <a:t>do the activity</a:t>
            </a:r>
            <a:r>
              <a:rPr lang="en-US" sz="3485">
                <a:solidFill>
                  <a:srgbClr val="050707"/>
                </a:solidFill>
                <a:latin typeface="Raleway"/>
                <a:ea typeface="Raleway"/>
                <a:cs typeface="Raleway"/>
                <a:sym typeface="Raleway"/>
              </a:rPr>
              <a:t> presented for your wonder. </a:t>
            </a:r>
          </a:p>
          <a:p>
            <a:pPr algn="l">
              <a:lnSpc>
                <a:spcPts val="4809"/>
              </a:lnSpc>
            </a:pPr>
            <a:endParaRPr lang="en-US" sz="3485">
              <a:solidFill>
                <a:srgbClr val="050707"/>
              </a:solidFill>
              <a:latin typeface="Raleway"/>
              <a:ea typeface="Raleway"/>
              <a:cs typeface="Raleway"/>
              <a:sym typeface="Raleway"/>
            </a:endParaRPr>
          </a:p>
          <a:p>
            <a:pPr marL="752506" lvl="1" indent="-376253" algn="l">
              <a:lnSpc>
                <a:spcPts val="4809"/>
              </a:lnSpc>
              <a:buFont typeface="Arial"/>
              <a:buChar char="•"/>
            </a:pPr>
            <a:r>
              <a:rPr lang="en-US" sz="3485" b="1">
                <a:solidFill>
                  <a:srgbClr val="050707"/>
                </a:solidFill>
                <a:latin typeface="Raleway Bold"/>
                <a:ea typeface="Raleway Bold"/>
                <a:cs typeface="Raleway Bold"/>
                <a:sym typeface="Raleway Bold"/>
              </a:rPr>
              <a:t>Reflect</a:t>
            </a:r>
            <a:r>
              <a:rPr lang="en-US" sz="3485">
                <a:solidFill>
                  <a:srgbClr val="050707"/>
                </a:solidFill>
                <a:latin typeface="Raleway"/>
                <a:ea typeface="Raleway"/>
                <a:cs typeface="Raleway"/>
                <a:sym typeface="Raleway"/>
              </a:rPr>
              <a:t> as a group:</a:t>
            </a:r>
          </a:p>
          <a:p>
            <a:pPr marL="1505012" lvl="2" indent="-501671" algn="l">
              <a:lnSpc>
                <a:spcPts val="4809"/>
              </a:lnSpc>
              <a:buFont typeface="Arial"/>
              <a:buChar char="⚬"/>
            </a:pPr>
            <a:r>
              <a:rPr lang="en-US" sz="3485" i="1">
                <a:solidFill>
                  <a:srgbClr val="050707"/>
                </a:solidFill>
                <a:latin typeface="Raleway Italics"/>
                <a:ea typeface="Raleway Italics"/>
                <a:cs typeface="Raleway Italics"/>
                <a:sym typeface="Raleway Italics"/>
              </a:rPr>
              <a:t>Did that experience trigger awe (or other emotions) for you? [remember, it is ok if it didn’t!] </a:t>
            </a:r>
          </a:p>
          <a:p>
            <a:pPr marL="1505012" lvl="2" indent="-501671" algn="l">
              <a:lnSpc>
                <a:spcPts val="4809"/>
              </a:lnSpc>
              <a:buFont typeface="Arial"/>
              <a:buChar char="⚬"/>
            </a:pPr>
            <a:r>
              <a:rPr lang="en-US" sz="3485" i="1">
                <a:solidFill>
                  <a:srgbClr val="050707"/>
                </a:solidFill>
                <a:latin typeface="Raleway Italics"/>
                <a:ea typeface="Raleway Italics"/>
                <a:cs typeface="Raleway Italics"/>
                <a:sym typeface="Raleway Italics"/>
              </a:rPr>
              <a:t>How do you think your students would react to this activity?</a:t>
            </a:r>
          </a:p>
          <a:p>
            <a:pPr marL="1505012" lvl="2" indent="-501671" algn="l">
              <a:lnSpc>
                <a:spcPts val="4809"/>
              </a:lnSpc>
              <a:buFont typeface="Arial"/>
              <a:buChar char="⚬"/>
            </a:pPr>
            <a:r>
              <a:rPr lang="en-US" sz="3485" i="1">
                <a:solidFill>
                  <a:srgbClr val="050707"/>
                </a:solidFill>
                <a:latin typeface="Raleway Italics"/>
                <a:ea typeface="Raleway Italics"/>
                <a:cs typeface="Raleway Italics"/>
                <a:sym typeface="Raleway Italics"/>
              </a:rPr>
              <a:t>Is there anything you would need to do first, to set up a good tone in the classroom for this activity? </a:t>
            </a:r>
          </a:p>
          <a:p>
            <a:pPr algn="l">
              <a:lnSpc>
                <a:spcPts val="4809"/>
              </a:lnSpc>
            </a:pPr>
            <a:endParaRPr lang="en-US" sz="3485" i="1">
              <a:solidFill>
                <a:srgbClr val="050707"/>
              </a:solidFill>
              <a:latin typeface="Raleway Italics"/>
              <a:ea typeface="Raleway Italics"/>
              <a:cs typeface="Raleway Italics"/>
              <a:sym typeface="Raleway Italics"/>
            </a:endParaRPr>
          </a:p>
          <a:p>
            <a:pPr algn="l">
              <a:lnSpc>
                <a:spcPts val="4809"/>
              </a:lnSpc>
            </a:pPr>
            <a:endParaRPr lang="en-US" sz="3485" i="1">
              <a:solidFill>
                <a:srgbClr val="050707"/>
              </a:solidFill>
              <a:latin typeface="Raleway Italics"/>
              <a:ea typeface="Raleway Italics"/>
              <a:cs typeface="Raleway Italics"/>
              <a:sym typeface="Raleway Italics"/>
            </a:endParaRPr>
          </a:p>
          <a:p>
            <a:pPr algn="l">
              <a:lnSpc>
                <a:spcPts val="4809"/>
              </a:lnSpc>
            </a:pPr>
            <a:r>
              <a:rPr lang="en-US" sz="3485">
                <a:solidFill>
                  <a:srgbClr val="050707"/>
                </a:solidFill>
                <a:latin typeface="Raleway"/>
                <a:ea typeface="Raleway"/>
                <a:cs typeface="Raleway"/>
                <a:sym typeface="Raleway"/>
              </a:rPr>
              <a:t> </a:t>
            </a:r>
          </a:p>
          <a:p>
            <a:pPr algn="l">
              <a:lnSpc>
                <a:spcPts val="4809"/>
              </a:lnSpc>
            </a:pPr>
            <a:endParaRPr lang="en-US" sz="3485">
              <a:solidFill>
                <a:srgbClr val="050707"/>
              </a:solidFill>
              <a:latin typeface="Raleway"/>
              <a:ea typeface="Raleway"/>
              <a:cs typeface="Raleway"/>
              <a:sym typeface="Raleway"/>
            </a:endParaRPr>
          </a:p>
          <a:p>
            <a:pPr algn="l">
              <a:lnSpc>
                <a:spcPts val="4809"/>
              </a:lnSpc>
            </a:pPr>
            <a:endParaRPr lang="en-US" sz="3485">
              <a:solidFill>
                <a:srgbClr val="050707"/>
              </a:solidFill>
              <a:latin typeface="Raleway"/>
              <a:ea typeface="Raleway"/>
              <a:cs typeface="Raleway"/>
              <a:sym typeface="Raleway"/>
            </a:endParaRPr>
          </a:p>
          <a:p>
            <a:pPr algn="l">
              <a:lnSpc>
                <a:spcPts val="4809"/>
              </a:lnSpc>
            </a:pPr>
            <a:endParaRPr lang="en-US" sz="3485">
              <a:solidFill>
                <a:srgbClr val="050707"/>
              </a:solidFill>
              <a:latin typeface="Raleway"/>
              <a:ea typeface="Raleway"/>
              <a:cs typeface="Raleway"/>
              <a:sym typeface="Raleway"/>
            </a:endParaRPr>
          </a:p>
          <a:p>
            <a:pPr algn="l">
              <a:lnSpc>
                <a:spcPts val="4809"/>
              </a:lnSpc>
            </a:pPr>
            <a:endParaRPr lang="en-US" sz="3485">
              <a:solidFill>
                <a:srgbClr val="050707"/>
              </a:solidFill>
              <a:latin typeface="Raleway"/>
              <a:ea typeface="Raleway"/>
              <a:cs typeface="Raleway"/>
              <a:sym typeface="Raleway"/>
            </a:endParaRPr>
          </a:p>
          <a:p>
            <a:pPr algn="l">
              <a:lnSpc>
                <a:spcPts val="4809"/>
              </a:lnSpc>
            </a:pPr>
            <a:endParaRPr lang="en-US" sz="3485">
              <a:solidFill>
                <a:srgbClr val="050707"/>
              </a:solidFill>
              <a:latin typeface="Raleway"/>
              <a:ea typeface="Raleway"/>
              <a:cs typeface="Raleway"/>
              <a:sym typeface="Raleway"/>
            </a:endParaRPr>
          </a:p>
          <a:p>
            <a:pPr algn="l">
              <a:lnSpc>
                <a:spcPts val="4809"/>
              </a:lnSpc>
            </a:pPr>
            <a:endParaRPr lang="en-US" sz="3485">
              <a:solidFill>
                <a:srgbClr val="050707"/>
              </a:solidFill>
              <a:latin typeface="Raleway"/>
              <a:ea typeface="Raleway"/>
              <a:cs typeface="Raleway"/>
              <a:sym typeface="Raleway"/>
            </a:endParaRPr>
          </a:p>
          <a:p>
            <a:pPr algn="l">
              <a:lnSpc>
                <a:spcPts val="4809"/>
              </a:lnSpc>
            </a:pPr>
            <a:endParaRPr lang="en-US" sz="3485">
              <a:solidFill>
                <a:srgbClr val="050707"/>
              </a:solidFill>
              <a:latin typeface="Raleway"/>
              <a:ea typeface="Raleway"/>
              <a:cs typeface="Raleway"/>
              <a:sym typeface="Raleway"/>
            </a:endParaRPr>
          </a:p>
        </p:txBody>
      </p:sp>
      <p:sp>
        <p:nvSpPr>
          <p:cNvPr id="6" name="Freeform 6"/>
          <p:cNvSpPr/>
          <p:nvPr/>
        </p:nvSpPr>
        <p:spPr>
          <a:xfrm>
            <a:off x="14968080" y="2421117"/>
            <a:ext cx="2799262" cy="2046960"/>
          </a:xfrm>
          <a:custGeom>
            <a:avLst/>
            <a:gdLst/>
            <a:ahLst/>
            <a:cxnLst/>
            <a:rect l="l" t="t" r="r" b="b"/>
            <a:pathLst>
              <a:path w="2799262" h="2046960">
                <a:moveTo>
                  <a:pt x="0" y="0"/>
                </a:moveTo>
                <a:lnTo>
                  <a:pt x="2799262" y="0"/>
                </a:lnTo>
                <a:lnTo>
                  <a:pt x="2799262" y="2046960"/>
                </a:lnTo>
                <a:lnTo>
                  <a:pt x="0" y="2046960"/>
                </a:lnTo>
                <a:lnTo>
                  <a:pt x="0" y="0"/>
                </a:lnTo>
                <a:close/>
              </a:path>
            </a:pathLst>
          </a:custGeom>
          <a:blipFill>
            <a:blip r:embed="rId4"/>
            <a:stretch>
              <a:fillRect l="-4878" r="-4878"/>
            </a:stretch>
          </a:blipFill>
        </p:spPr>
        <p:txBody>
          <a:bodyPr/>
          <a:lstStyle/>
          <a:p>
            <a:endParaRPr lang="en-US"/>
          </a:p>
        </p:txBody>
      </p:sp>
      <p:sp>
        <p:nvSpPr>
          <p:cNvPr id="7" name="TextBox 7"/>
          <p:cNvSpPr txBox="1"/>
          <p:nvPr/>
        </p:nvSpPr>
        <p:spPr>
          <a:xfrm>
            <a:off x="2205242" y="430729"/>
            <a:ext cx="15308079" cy="855534"/>
          </a:xfrm>
          <a:prstGeom prst="rect">
            <a:avLst/>
          </a:prstGeom>
        </p:spPr>
        <p:txBody>
          <a:bodyPr lIns="0" tIns="0" rIns="0" bIns="0" rtlCol="0" anchor="t">
            <a:spAutoFit/>
          </a:bodyPr>
          <a:lstStyle/>
          <a:p>
            <a:pPr algn="l">
              <a:lnSpc>
                <a:spcPts val="6468"/>
              </a:lnSpc>
            </a:pPr>
            <a:r>
              <a:rPr lang="en-US" sz="4900">
                <a:solidFill>
                  <a:srgbClr val="1779A6"/>
                </a:solidFill>
                <a:latin typeface="Raleway"/>
                <a:ea typeface="Raleway"/>
                <a:cs typeface="Raleway"/>
                <a:sym typeface="Raleway"/>
              </a:rPr>
              <a:t>Group Activity: Trying out awe practice</a:t>
            </a:r>
          </a:p>
          <a:p>
            <a:pPr algn="l">
              <a:lnSpc>
                <a:spcPts val="132"/>
              </a:lnSpc>
            </a:pPr>
            <a:endParaRPr lang="en-US" sz="4900">
              <a:solidFill>
                <a:srgbClr val="1779A6"/>
              </a:solidFill>
              <a:latin typeface="Raleway"/>
              <a:ea typeface="Raleway"/>
              <a:cs typeface="Raleway"/>
              <a:sym typeface="Raleway"/>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22792" y="-198216"/>
            <a:ext cx="2031000" cy="10691400"/>
            <a:chOff x="0" y="0"/>
            <a:chExt cx="2708000" cy="14255200"/>
          </a:xfrm>
        </p:grpSpPr>
        <p:sp>
          <p:nvSpPr>
            <p:cNvPr id="3" name="Freeform 3"/>
            <p:cNvSpPr/>
            <p:nvPr/>
          </p:nvSpPr>
          <p:spPr>
            <a:xfrm>
              <a:off x="0" y="0"/>
              <a:ext cx="2708021" cy="14255242"/>
            </a:xfrm>
            <a:custGeom>
              <a:avLst/>
              <a:gdLst/>
              <a:ahLst/>
              <a:cxnLst/>
              <a:rect l="l" t="t" r="r" b="b"/>
              <a:pathLst>
                <a:path w="2708021" h="14255242">
                  <a:moveTo>
                    <a:pt x="0" y="0"/>
                  </a:moveTo>
                  <a:lnTo>
                    <a:pt x="2708021" y="0"/>
                  </a:lnTo>
                  <a:lnTo>
                    <a:pt x="2708021" y="14255242"/>
                  </a:lnTo>
                  <a:lnTo>
                    <a:pt x="0" y="14255242"/>
                  </a:lnTo>
                  <a:close/>
                </a:path>
              </a:pathLst>
            </a:custGeom>
            <a:solidFill>
              <a:srgbClr val="75E1E1"/>
            </a:solidFill>
          </p:spPr>
          <p:txBody>
            <a:bodyPr/>
            <a:lstStyle/>
            <a:p>
              <a:endParaRPr lang="en-US"/>
            </a:p>
          </p:txBody>
        </p:sp>
      </p:grpSp>
      <p:sp>
        <p:nvSpPr>
          <p:cNvPr id="5" name="AutoShape 5"/>
          <p:cNvSpPr/>
          <p:nvPr/>
        </p:nvSpPr>
        <p:spPr>
          <a:xfrm>
            <a:off x="1508225" y="0"/>
            <a:ext cx="16779776" cy="10287000"/>
          </a:xfrm>
          <a:prstGeom prst="rect">
            <a:avLst/>
          </a:prstGeom>
          <a:solidFill>
            <a:srgbClr val="B3FFFE"/>
          </a:solidFill>
        </p:spPr>
        <p:txBody>
          <a:bodyPr/>
          <a:lstStyle/>
          <a:p>
            <a:endParaRPr lang="en-US"/>
          </a:p>
        </p:txBody>
      </p:sp>
      <p:sp>
        <p:nvSpPr>
          <p:cNvPr id="6" name="Freeform 6"/>
          <p:cNvSpPr/>
          <p:nvPr/>
        </p:nvSpPr>
        <p:spPr>
          <a:xfrm>
            <a:off x="5751185" y="1760475"/>
            <a:ext cx="1993160" cy="1327943"/>
          </a:xfrm>
          <a:custGeom>
            <a:avLst/>
            <a:gdLst/>
            <a:ahLst/>
            <a:cxnLst/>
            <a:rect l="l" t="t" r="r" b="b"/>
            <a:pathLst>
              <a:path w="1993160" h="1327943">
                <a:moveTo>
                  <a:pt x="0" y="0"/>
                </a:moveTo>
                <a:lnTo>
                  <a:pt x="1993160" y="0"/>
                </a:lnTo>
                <a:lnTo>
                  <a:pt x="1993160" y="1327943"/>
                </a:lnTo>
                <a:lnTo>
                  <a:pt x="0" y="1327943"/>
                </a:lnTo>
                <a:lnTo>
                  <a:pt x="0" y="0"/>
                </a:lnTo>
                <a:close/>
              </a:path>
            </a:pathLst>
          </a:custGeom>
          <a:blipFill>
            <a:blip r:embed="rId3"/>
            <a:stretch>
              <a:fillRect/>
            </a:stretch>
          </a:blipFill>
        </p:spPr>
        <p:txBody>
          <a:bodyPr/>
          <a:lstStyle/>
          <a:p>
            <a:endParaRPr lang="en-US"/>
          </a:p>
        </p:txBody>
      </p:sp>
      <p:grpSp>
        <p:nvGrpSpPr>
          <p:cNvPr id="7" name="Group 7"/>
          <p:cNvGrpSpPr/>
          <p:nvPr/>
        </p:nvGrpSpPr>
        <p:grpSpPr>
          <a:xfrm>
            <a:off x="2322100" y="3280284"/>
            <a:ext cx="12307625" cy="4141815"/>
            <a:chOff x="0" y="0"/>
            <a:chExt cx="16410167" cy="5522420"/>
          </a:xfrm>
        </p:grpSpPr>
        <p:sp>
          <p:nvSpPr>
            <p:cNvPr id="8" name="TextBox 8"/>
            <p:cNvSpPr txBox="1"/>
            <p:nvPr/>
          </p:nvSpPr>
          <p:spPr>
            <a:xfrm>
              <a:off x="0" y="1409180"/>
              <a:ext cx="16402139" cy="4113239"/>
            </a:xfrm>
            <a:prstGeom prst="rect">
              <a:avLst/>
            </a:prstGeom>
          </p:spPr>
          <p:txBody>
            <a:bodyPr lIns="0" tIns="0" rIns="0" bIns="0" rtlCol="0" anchor="t">
              <a:spAutoFit/>
            </a:bodyPr>
            <a:lstStyle/>
            <a:p>
              <a:pPr marL="886370" lvl="1" indent="-443185" algn="l">
                <a:lnSpc>
                  <a:spcPts val="6158"/>
                </a:lnSpc>
                <a:buFont typeface="Arial"/>
                <a:buChar char="•"/>
              </a:pPr>
              <a:r>
                <a:rPr lang="en-US" sz="4105">
                  <a:solidFill>
                    <a:srgbClr val="000000"/>
                  </a:solidFill>
                  <a:latin typeface="Arial"/>
                  <a:ea typeface="Arial"/>
                  <a:cs typeface="Arial"/>
                  <a:sym typeface="Arial"/>
                </a:rPr>
                <a:t>Share stories of moral beauty—those stories of courage, kindness, or overcoming adversity that you have experienced or witnessed from others</a:t>
              </a:r>
            </a:p>
            <a:p>
              <a:pPr algn="l">
                <a:lnSpc>
                  <a:spcPts val="6158"/>
                </a:lnSpc>
              </a:pPr>
              <a:endParaRPr lang="en-US" sz="4105">
                <a:solidFill>
                  <a:srgbClr val="000000"/>
                </a:solidFill>
                <a:latin typeface="Arial"/>
                <a:ea typeface="Arial"/>
                <a:cs typeface="Arial"/>
                <a:sym typeface="Arial"/>
              </a:endParaRPr>
            </a:p>
          </p:txBody>
        </p:sp>
        <p:sp>
          <p:nvSpPr>
            <p:cNvPr id="9" name="TextBox 9"/>
            <p:cNvSpPr txBox="1"/>
            <p:nvPr/>
          </p:nvSpPr>
          <p:spPr>
            <a:xfrm>
              <a:off x="0" y="-76200"/>
              <a:ext cx="16410167" cy="861971"/>
            </a:xfrm>
            <a:prstGeom prst="rect">
              <a:avLst/>
            </a:prstGeom>
          </p:spPr>
          <p:txBody>
            <a:bodyPr lIns="0" tIns="0" rIns="0" bIns="0" rtlCol="0" anchor="t">
              <a:spAutoFit/>
            </a:bodyPr>
            <a:lstStyle/>
            <a:p>
              <a:pPr marL="0" lvl="0" indent="0" algn="l">
                <a:lnSpc>
                  <a:spcPts val="5446"/>
                </a:lnSpc>
              </a:pPr>
              <a:r>
                <a:rPr lang="en-US" sz="3890" b="1">
                  <a:solidFill>
                    <a:srgbClr val="000000"/>
                  </a:solidFill>
                  <a:latin typeface="Raleway Bold"/>
                  <a:ea typeface="Raleway Bold"/>
                  <a:cs typeface="Raleway Bold"/>
                  <a:sym typeface="Raleway Bold"/>
                </a:rPr>
                <a:t>Moral Beauty</a:t>
              </a:r>
            </a:p>
          </p:txBody>
        </p:sp>
      </p:grpSp>
      <p:sp>
        <p:nvSpPr>
          <p:cNvPr id="11" name="TextBox 11"/>
          <p:cNvSpPr txBox="1"/>
          <p:nvPr/>
        </p:nvSpPr>
        <p:spPr>
          <a:xfrm rot="5400000">
            <a:off x="13162742" y="4631054"/>
            <a:ext cx="6766050" cy="1024890"/>
          </a:xfrm>
          <a:prstGeom prst="rect">
            <a:avLst/>
          </a:prstGeom>
        </p:spPr>
        <p:txBody>
          <a:bodyPr lIns="0" tIns="0" rIns="0" bIns="0" rtlCol="0" anchor="t">
            <a:spAutoFit/>
          </a:bodyPr>
          <a:lstStyle/>
          <a:p>
            <a:pPr marL="0" lvl="0" indent="0" algn="ctr">
              <a:lnSpc>
                <a:spcPts val="8190"/>
              </a:lnSpc>
            </a:pPr>
            <a:r>
              <a:rPr lang="en-US" sz="6300" b="1">
                <a:solidFill>
                  <a:srgbClr val="000000"/>
                </a:solidFill>
                <a:latin typeface="Raleway Bold"/>
                <a:ea typeface="Raleway Bold"/>
                <a:cs typeface="Raleway Bold"/>
                <a:sym typeface="Raleway Bold"/>
              </a:rPr>
              <a:t>Moral Beauty</a:t>
            </a:r>
          </a:p>
        </p:txBody>
      </p:sp>
      <p:sp>
        <p:nvSpPr>
          <p:cNvPr id="4" name="Freeform 4"/>
          <p:cNvSpPr/>
          <p:nvPr/>
        </p:nvSpPr>
        <p:spPr>
          <a:xfrm>
            <a:off x="17259300" y="9258300"/>
            <a:ext cx="508042" cy="508042"/>
          </a:xfrm>
          <a:custGeom>
            <a:avLst/>
            <a:gdLst/>
            <a:ahLst/>
            <a:cxnLst/>
            <a:rect l="l" t="t" r="r" b="b"/>
            <a:pathLst>
              <a:path w="508042" h="508042">
                <a:moveTo>
                  <a:pt x="0" y="0"/>
                </a:moveTo>
                <a:lnTo>
                  <a:pt x="508042" y="0"/>
                </a:lnTo>
                <a:lnTo>
                  <a:pt x="508042" y="508042"/>
                </a:lnTo>
                <a:lnTo>
                  <a:pt x="0" y="508042"/>
                </a:lnTo>
                <a:lnTo>
                  <a:pt x="0" y="0"/>
                </a:lnTo>
                <a:close/>
              </a:path>
            </a:pathLst>
          </a:custGeom>
          <a:blipFill>
            <a:blip r:embed="rId4"/>
            <a:stretch>
              <a:fillRect/>
            </a:stretch>
          </a:blipFill>
        </p:spPr>
        <p:txBody>
          <a:bodyPr/>
          <a:lstStyle/>
          <a:p>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22792" y="-198216"/>
            <a:ext cx="2031000" cy="10691400"/>
            <a:chOff x="0" y="0"/>
            <a:chExt cx="2708000" cy="14255200"/>
          </a:xfrm>
        </p:grpSpPr>
        <p:sp>
          <p:nvSpPr>
            <p:cNvPr id="3" name="Freeform 3"/>
            <p:cNvSpPr/>
            <p:nvPr/>
          </p:nvSpPr>
          <p:spPr>
            <a:xfrm>
              <a:off x="0" y="0"/>
              <a:ext cx="2708021" cy="14255242"/>
            </a:xfrm>
            <a:custGeom>
              <a:avLst/>
              <a:gdLst/>
              <a:ahLst/>
              <a:cxnLst/>
              <a:rect l="l" t="t" r="r" b="b"/>
              <a:pathLst>
                <a:path w="2708021" h="14255242">
                  <a:moveTo>
                    <a:pt x="0" y="0"/>
                  </a:moveTo>
                  <a:lnTo>
                    <a:pt x="2708021" y="0"/>
                  </a:lnTo>
                  <a:lnTo>
                    <a:pt x="2708021" y="14255242"/>
                  </a:lnTo>
                  <a:lnTo>
                    <a:pt x="0" y="14255242"/>
                  </a:lnTo>
                  <a:close/>
                </a:path>
              </a:pathLst>
            </a:custGeom>
            <a:solidFill>
              <a:srgbClr val="75E1E1"/>
            </a:solidFill>
          </p:spPr>
          <p:txBody>
            <a:bodyPr/>
            <a:lstStyle/>
            <a:p>
              <a:endParaRPr lang="en-US"/>
            </a:p>
          </p:txBody>
        </p:sp>
      </p:grpSp>
      <p:sp>
        <p:nvSpPr>
          <p:cNvPr id="5" name="AutoShape 5"/>
          <p:cNvSpPr/>
          <p:nvPr/>
        </p:nvSpPr>
        <p:spPr>
          <a:xfrm>
            <a:off x="1508225" y="0"/>
            <a:ext cx="16779776" cy="10287000"/>
          </a:xfrm>
          <a:prstGeom prst="rect">
            <a:avLst/>
          </a:prstGeom>
          <a:solidFill>
            <a:srgbClr val="B3FFFE"/>
          </a:solidFill>
        </p:spPr>
        <p:txBody>
          <a:bodyPr/>
          <a:lstStyle/>
          <a:p>
            <a:endParaRPr lang="en-US"/>
          </a:p>
        </p:txBody>
      </p:sp>
      <p:grpSp>
        <p:nvGrpSpPr>
          <p:cNvPr id="6" name="Group 6"/>
          <p:cNvGrpSpPr/>
          <p:nvPr/>
        </p:nvGrpSpPr>
        <p:grpSpPr>
          <a:xfrm>
            <a:off x="2322100" y="948564"/>
            <a:ext cx="14190330" cy="8389872"/>
            <a:chOff x="0" y="0"/>
            <a:chExt cx="18920441" cy="11186497"/>
          </a:xfrm>
        </p:grpSpPr>
        <p:sp>
          <p:nvSpPr>
            <p:cNvPr id="7" name="TextBox 7"/>
            <p:cNvSpPr txBox="1"/>
            <p:nvPr/>
          </p:nvSpPr>
          <p:spPr>
            <a:xfrm>
              <a:off x="0" y="1285893"/>
              <a:ext cx="18911184" cy="9900603"/>
            </a:xfrm>
            <a:prstGeom prst="rect">
              <a:avLst/>
            </a:prstGeom>
          </p:spPr>
          <p:txBody>
            <a:bodyPr lIns="0" tIns="0" rIns="0" bIns="0" rtlCol="0" anchor="t">
              <a:spAutoFit/>
            </a:bodyPr>
            <a:lstStyle/>
            <a:p>
              <a:pPr algn="l">
                <a:lnSpc>
                  <a:spcPts val="4940"/>
                </a:lnSpc>
              </a:pPr>
              <a:r>
                <a:rPr lang="en-US" sz="3293" b="1" i="1" dirty="0">
                  <a:solidFill>
                    <a:srgbClr val="000000"/>
                  </a:solidFill>
                  <a:latin typeface="Arial Bold Italics"/>
                  <a:ea typeface="Arial Bold Italics"/>
                  <a:cs typeface="Arial Bold Italics"/>
                  <a:sym typeface="Arial Bold Italics"/>
                </a:rPr>
                <a:t>Option 1: Awe Walk</a:t>
              </a:r>
            </a:p>
            <a:p>
              <a:pPr marL="711118" lvl="1" indent="-355559" algn="l">
                <a:lnSpc>
                  <a:spcPts val="4940"/>
                </a:lnSpc>
                <a:buFont typeface="Arial"/>
                <a:buChar char="•"/>
              </a:pPr>
              <a:r>
                <a:rPr lang="en-US" sz="3293" dirty="0">
                  <a:solidFill>
                    <a:srgbClr val="000000"/>
                  </a:solidFill>
                  <a:latin typeface="Arial"/>
                  <a:ea typeface="Arial"/>
                  <a:cs typeface="Arial"/>
                  <a:sym typeface="Arial"/>
                </a:rPr>
                <a:t>Take a brief awe walk (5-10 min). Take notice of what you see. </a:t>
              </a:r>
            </a:p>
            <a:p>
              <a:pPr marL="711118" lvl="1" indent="-355559" algn="l">
                <a:lnSpc>
                  <a:spcPts val="4940"/>
                </a:lnSpc>
                <a:buFont typeface="Arial"/>
                <a:buChar char="•"/>
              </a:pPr>
              <a:r>
                <a:rPr lang="en-US" sz="3293" dirty="0">
                  <a:solidFill>
                    <a:srgbClr val="000000"/>
                  </a:solidFill>
                  <a:latin typeface="Arial"/>
                  <a:ea typeface="Arial"/>
                  <a:cs typeface="Arial"/>
                  <a:sym typeface="Arial"/>
                </a:rPr>
                <a:t>Notice if anything sparks awe for you. It doesn’t have to be something profound - it can be the clouds in the sky or the intricacies of a spider web. </a:t>
              </a:r>
            </a:p>
            <a:p>
              <a:pPr marL="711118" lvl="1" indent="-355559" algn="l">
                <a:lnSpc>
                  <a:spcPts val="4940"/>
                </a:lnSpc>
                <a:buFont typeface="Arial"/>
                <a:buChar char="•"/>
              </a:pPr>
              <a:r>
                <a:rPr lang="en-US" sz="3293" dirty="0">
                  <a:solidFill>
                    <a:srgbClr val="000000"/>
                  </a:solidFill>
                  <a:latin typeface="Arial"/>
                  <a:ea typeface="Arial"/>
                  <a:cs typeface="Arial"/>
                  <a:sym typeface="Arial"/>
                </a:rPr>
                <a:t>Return to your small group and share what you found awe-inspiring and why. </a:t>
              </a:r>
            </a:p>
            <a:p>
              <a:pPr algn="l">
                <a:lnSpc>
                  <a:spcPts val="4940"/>
                </a:lnSpc>
              </a:pPr>
              <a:endParaRPr lang="en-US" sz="3293" dirty="0">
                <a:solidFill>
                  <a:srgbClr val="000000"/>
                </a:solidFill>
                <a:latin typeface="Arial"/>
                <a:ea typeface="Arial"/>
                <a:cs typeface="Arial"/>
                <a:sym typeface="Arial"/>
              </a:endParaRPr>
            </a:p>
            <a:p>
              <a:pPr algn="l">
                <a:lnSpc>
                  <a:spcPts val="4940"/>
                </a:lnSpc>
              </a:pPr>
              <a:r>
                <a:rPr lang="en-US" sz="3293" b="1" i="1" dirty="0">
                  <a:solidFill>
                    <a:srgbClr val="000000"/>
                  </a:solidFill>
                  <a:latin typeface="Arial Bold Italics"/>
                  <a:ea typeface="Arial Bold Italics"/>
                  <a:cs typeface="Arial Bold Italics"/>
                  <a:sym typeface="Arial Bold Italics"/>
                </a:rPr>
                <a:t>Option 2 </a:t>
              </a:r>
            </a:p>
            <a:p>
              <a:pPr marL="711118" lvl="1" indent="-355559" algn="l">
                <a:lnSpc>
                  <a:spcPts val="4940"/>
                </a:lnSpc>
                <a:buFont typeface="Arial"/>
                <a:buChar char="•"/>
              </a:pPr>
              <a:r>
                <a:rPr lang="en-US" sz="3293" dirty="0">
                  <a:solidFill>
                    <a:srgbClr val="000000"/>
                  </a:solidFill>
                  <a:latin typeface="Arial"/>
                  <a:ea typeface="Arial"/>
                  <a:cs typeface="Arial"/>
                  <a:sym typeface="Arial"/>
                </a:rPr>
                <a:t>If you are unable to get outside, watch this nature video:</a:t>
              </a:r>
            </a:p>
            <a:p>
              <a:pPr marL="1422236" lvl="2" indent="-474079" algn="l">
                <a:lnSpc>
                  <a:spcPts val="4940"/>
                </a:lnSpc>
                <a:buFont typeface="Arial"/>
                <a:buChar char="⚬"/>
              </a:pPr>
              <a:r>
                <a:rPr lang="en-US" sz="3293" b="1" u="sng" dirty="0">
                  <a:solidFill>
                    <a:srgbClr val="000000"/>
                  </a:solidFill>
                  <a:latin typeface="Arial Bold"/>
                  <a:ea typeface="Arial Bold"/>
                  <a:cs typeface="Arial Bold"/>
                  <a:sym typeface="Arial Bold"/>
                  <a:hlinkClick r:id="rId3" tooltip="https://www.youtube.com/watch?v=7n_1JZgDPf4"/>
                </a:rPr>
                <a:t>BBC Planet Earth Trailer</a:t>
              </a:r>
              <a:r>
                <a:rPr lang="en-US" sz="3293" b="1" dirty="0">
                  <a:solidFill>
                    <a:srgbClr val="000000"/>
                  </a:solidFill>
                  <a:latin typeface="Arial Bold"/>
                  <a:ea typeface="Arial Bold"/>
                  <a:cs typeface="Arial Bold"/>
                  <a:sym typeface="Arial Bold"/>
                </a:rPr>
                <a:t>:</a:t>
              </a:r>
              <a:r>
                <a:rPr lang="en-US" sz="3293" dirty="0">
                  <a:solidFill>
                    <a:srgbClr val="000000"/>
                  </a:solidFill>
                  <a:latin typeface="Arial"/>
                  <a:ea typeface="Arial"/>
                  <a:cs typeface="Arial"/>
                  <a:sym typeface="Arial"/>
                </a:rPr>
                <a:t> </a:t>
              </a:r>
              <a:r>
                <a:rPr lang="en-US" sz="3293" u="sng" dirty="0">
                  <a:solidFill>
                    <a:srgbClr val="000000"/>
                  </a:solidFill>
                  <a:latin typeface="Arial"/>
                  <a:ea typeface="Arial"/>
                  <a:cs typeface="Arial"/>
                  <a:sym typeface="Arial"/>
                  <a:hlinkClick r:id="rId4" tooltip="https://shorturl.at/eoHVZ"/>
                </a:rPr>
                <a:t>https://shorturl.at/eoHVZ</a:t>
              </a:r>
            </a:p>
            <a:p>
              <a:pPr marL="711118" lvl="1" indent="-355559" algn="l">
                <a:lnSpc>
                  <a:spcPts val="4940"/>
                </a:lnSpc>
                <a:buFont typeface="Arial"/>
                <a:buChar char="•"/>
              </a:pPr>
              <a:r>
                <a:rPr lang="en-US" sz="3293" dirty="0">
                  <a:solidFill>
                    <a:srgbClr val="000000"/>
                  </a:solidFill>
                  <a:latin typeface="Arial"/>
                  <a:ea typeface="Arial"/>
                  <a:cs typeface="Arial"/>
                  <a:sym typeface="Arial"/>
                </a:rPr>
                <a:t>Discuss what watching this made you think/feel/reconsider/wonder </a:t>
              </a:r>
            </a:p>
          </p:txBody>
        </p:sp>
        <p:sp>
          <p:nvSpPr>
            <p:cNvPr id="8" name="TextBox 8"/>
            <p:cNvSpPr txBox="1"/>
            <p:nvPr/>
          </p:nvSpPr>
          <p:spPr>
            <a:xfrm>
              <a:off x="0" y="-85725"/>
              <a:ext cx="18920441" cy="792692"/>
            </a:xfrm>
            <a:prstGeom prst="rect">
              <a:avLst/>
            </a:prstGeom>
          </p:spPr>
          <p:txBody>
            <a:bodyPr lIns="0" tIns="0" rIns="0" bIns="0" rtlCol="0" anchor="t">
              <a:spAutoFit/>
            </a:bodyPr>
            <a:lstStyle/>
            <a:p>
              <a:pPr marL="0" lvl="0" indent="0" algn="l">
                <a:lnSpc>
                  <a:spcPts val="4900"/>
                </a:lnSpc>
              </a:pPr>
              <a:r>
                <a:rPr lang="en-US" sz="3500" b="1">
                  <a:solidFill>
                    <a:srgbClr val="000000"/>
                  </a:solidFill>
                  <a:latin typeface="Raleway Bold"/>
                  <a:ea typeface="Raleway Bold"/>
                  <a:cs typeface="Raleway Bold"/>
                  <a:sym typeface="Raleway Bold"/>
                </a:rPr>
                <a:t>Nature</a:t>
              </a:r>
            </a:p>
          </p:txBody>
        </p:sp>
      </p:grpSp>
      <p:sp>
        <p:nvSpPr>
          <p:cNvPr id="9" name="Freeform 9"/>
          <p:cNvSpPr/>
          <p:nvPr/>
        </p:nvSpPr>
        <p:spPr>
          <a:xfrm>
            <a:off x="4127626" y="418262"/>
            <a:ext cx="1832459" cy="1220876"/>
          </a:xfrm>
          <a:custGeom>
            <a:avLst/>
            <a:gdLst/>
            <a:ahLst/>
            <a:cxnLst/>
            <a:rect l="l" t="t" r="r" b="b"/>
            <a:pathLst>
              <a:path w="1832459" h="1220876">
                <a:moveTo>
                  <a:pt x="0" y="0"/>
                </a:moveTo>
                <a:lnTo>
                  <a:pt x="1832459" y="0"/>
                </a:lnTo>
                <a:lnTo>
                  <a:pt x="1832459" y="1220876"/>
                </a:lnTo>
                <a:lnTo>
                  <a:pt x="0" y="1220876"/>
                </a:lnTo>
                <a:lnTo>
                  <a:pt x="0" y="0"/>
                </a:lnTo>
                <a:close/>
              </a:path>
            </a:pathLst>
          </a:custGeom>
          <a:blipFill>
            <a:blip r:embed="rId5"/>
            <a:stretch>
              <a:fillRect/>
            </a:stretch>
          </a:blipFill>
        </p:spPr>
        <p:txBody>
          <a:bodyPr/>
          <a:lstStyle/>
          <a:p>
            <a:endParaRPr lang="en-US"/>
          </a:p>
        </p:txBody>
      </p:sp>
      <p:sp>
        <p:nvSpPr>
          <p:cNvPr id="10" name="Freeform 10"/>
          <p:cNvSpPr/>
          <p:nvPr/>
        </p:nvSpPr>
        <p:spPr>
          <a:xfrm>
            <a:off x="13891739" y="6927684"/>
            <a:ext cx="1602825" cy="1602825"/>
          </a:xfrm>
          <a:custGeom>
            <a:avLst/>
            <a:gdLst/>
            <a:ahLst/>
            <a:cxnLst/>
            <a:rect l="l" t="t" r="r" b="b"/>
            <a:pathLst>
              <a:path w="1602825" h="1602825">
                <a:moveTo>
                  <a:pt x="0" y="0"/>
                </a:moveTo>
                <a:lnTo>
                  <a:pt x="1602826" y="0"/>
                </a:lnTo>
                <a:lnTo>
                  <a:pt x="1602826" y="1602825"/>
                </a:lnTo>
                <a:lnTo>
                  <a:pt x="0" y="1602825"/>
                </a:lnTo>
                <a:lnTo>
                  <a:pt x="0" y="0"/>
                </a:lnTo>
                <a:close/>
              </a:path>
            </a:pathLst>
          </a:custGeom>
          <a:blipFill>
            <a:blip r:embed="rId6"/>
            <a:stretch>
              <a:fillRect/>
            </a:stretch>
          </a:blipFill>
        </p:spPr>
        <p:txBody>
          <a:bodyPr/>
          <a:lstStyle/>
          <a:p>
            <a:endParaRPr lang="en-US"/>
          </a:p>
        </p:txBody>
      </p:sp>
      <p:sp>
        <p:nvSpPr>
          <p:cNvPr id="11" name="TextBox 11"/>
          <p:cNvSpPr txBox="1"/>
          <p:nvPr/>
        </p:nvSpPr>
        <p:spPr>
          <a:xfrm rot="5400000">
            <a:off x="13938546" y="4635038"/>
            <a:ext cx="6766050" cy="1024890"/>
          </a:xfrm>
          <a:prstGeom prst="rect">
            <a:avLst/>
          </a:prstGeom>
        </p:spPr>
        <p:txBody>
          <a:bodyPr lIns="0" tIns="0" rIns="0" bIns="0" rtlCol="0" anchor="t">
            <a:spAutoFit/>
          </a:bodyPr>
          <a:lstStyle/>
          <a:p>
            <a:pPr marL="0" lvl="0" indent="0" algn="ctr">
              <a:lnSpc>
                <a:spcPts val="8190"/>
              </a:lnSpc>
            </a:pPr>
            <a:r>
              <a:rPr lang="en-US" sz="6300" b="1">
                <a:solidFill>
                  <a:srgbClr val="000000"/>
                </a:solidFill>
                <a:latin typeface="Raleway Bold"/>
                <a:ea typeface="Raleway Bold"/>
                <a:cs typeface="Raleway Bold"/>
                <a:sym typeface="Raleway Bold"/>
              </a:rPr>
              <a:t>Nature</a:t>
            </a:r>
          </a:p>
        </p:txBody>
      </p:sp>
      <p:sp>
        <p:nvSpPr>
          <p:cNvPr id="4" name="Freeform 4"/>
          <p:cNvSpPr/>
          <p:nvPr/>
        </p:nvSpPr>
        <p:spPr>
          <a:xfrm>
            <a:off x="17259300" y="9258300"/>
            <a:ext cx="508042" cy="508042"/>
          </a:xfrm>
          <a:custGeom>
            <a:avLst/>
            <a:gdLst/>
            <a:ahLst/>
            <a:cxnLst/>
            <a:rect l="l" t="t" r="r" b="b"/>
            <a:pathLst>
              <a:path w="508042" h="508042">
                <a:moveTo>
                  <a:pt x="0" y="0"/>
                </a:moveTo>
                <a:lnTo>
                  <a:pt x="508042" y="0"/>
                </a:lnTo>
                <a:lnTo>
                  <a:pt x="508042" y="508042"/>
                </a:lnTo>
                <a:lnTo>
                  <a:pt x="0" y="508042"/>
                </a:lnTo>
                <a:lnTo>
                  <a:pt x="0" y="0"/>
                </a:lnTo>
                <a:close/>
              </a:path>
            </a:pathLst>
          </a:custGeom>
          <a:blipFill>
            <a:blip r:embed="rId7"/>
            <a:stretch>
              <a:fillRect/>
            </a:stretch>
          </a:blipFill>
        </p:spPr>
        <p:txBody>
          <a:bodyPr/>
          <a:lstStyle/>
          <a:p>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22792" y="-198216"/>
            <a:ext cx="2031000" cy="10691400"/>
            <a:chOff x="0" y="0"/>
            <a:chExt cx="2708000" cy="14255200"/>
          </a:xfrm>
        </p:grpSpPr>
        <p:sp>
          <p:nvSpPr>
            <p:cNvPr id="3" name="Freeform 3"/>
            <p:cNvSpPr/>
            <p:nvPr/>
          </p:nvSpPr>
          <p:spPr>
            <a:xfrm>
              <a:off x="0" y="0"/>
              <a:ext cx="2708021" cy="14255242"/>
            </a:xfrm>
            <a:custGeom>
              <a:avLst/>
              <a:gdLst/>
              <a:ahLst/>
              <a:cxnLst/>
              <a:rect l="l" t="t" r="r" b="b"/>
              <a:pathLst>
                <a:path w="2708021" h="14255242">
                  <a:moveTo>
                    <a:pt x="0" y="0"/>
                  </a:moveTo>
                  <a:lnTo>
                    <a:pt x="2708021" y="0"/>
                  </a:lnTo>
                  <a:lnTo>
                    <a:pt x="2708021" y="14255242"/>
                  </a:lnTo>
                  <a:lnTo>
                    <a:pt x="0" y="14255242"/>
                  </a:lnTo>
                  <a:close/>
                </a:path>
              </a:pathLst>
            </a:custGeom>
            <a:solidFill>
              <a:srgbClr val="75E1E1"/>
            </a:solidFill>
          </p:spPr>
          <p:txBody>
            <a:bodyPr/>
            <a:lstStyle/>
            <a:p>
              <a:endParaRPr lang="en-US"/>
            </a:p>
          </p:txBody>
        </p:sp>
      </p:grpSp>
      <p:sp>
        <p:nvSpPr>
          <p:cNvPr id="5" name="AutoShape 5"/>
          <p:cNvSpPr/>
          <p:nvPr/>
        </p:nvSpPr>
        <p:spPr>
          <a:xfrm>
            <a:off x="1508225" y="0"/>
            <a:ext cx="16779776" cy="10287000"/>
          </a:xfrm>
          <a:prstGeom prst="rect">
            <a:avLst/>
          </a:prstGeom>
          <a:solidFill>
            <a:srgbClr val="B3FFFE"/>
          </a:solidFill>
        </p:spPr>
        <p:txBody>
          <a:bodyPr/>
          <a:lstStyle/>
          <a:p>
            <a:endParaRPr lang="en-US"/>
          </a:p>
        </p:txBody>
      </p:sp>
      <p:sp>
        <p:nvSpPr>
          <p:cNvPr id="6" name="Freeform 6"/>
          <p:cNvSpPr/>
          <p:nvPr/>
        </p:nvSpPr>
        <p:spPr>
          <a:xfrm>
            <a:off x="4127626" y="1714437"/>
            <a:ext cx="2058497" cy="1371474"/>
          </a:xfrm>
          <a:custGeom>
            <a:avLst/>
            <a:gdLst/>
            <a:ahLst/>
            <a:cxnLst/>
            <a:rect l="l" t="t" r="r" b="b"/>
            <a:pathLst>
              <a:path w="2058497" h="1371474">
                <a:moveTo>
                  <a:pt x="0" y="0"/>
                </a:moveTo>
                <a:lnTo>
                  <a:pt x="2058497" y="0"/>
                </a:lnTo>
                <a:lnTo>
                  <a:pt x="2058497" y="1371474"/>
                </a:lnTo>
                <a:lnTo>
                  <a:pt x="0" y="1371474"/>
                </a:lnTo>
                <a:lnTo>
                  <a:pt x="0" y="0"/>
                </a:lnTo>
                <a:close/>
              </a:path>
            </a:pathLst>
          </a:custGeom>
          <a:blipFill>
            <a:blip r:embed="rId3"/>
            <a:stretch>
              <a:fillRect/>
            </a:stretch>
          </a:blipFill>
        </p:spPr>
        <p:txBody>
          <a:bodyPr/>
          <a:lstStyle/>
          <a:p>
            <a:endParaRPr lang="en-US"/>
          </a:p>
        </p:txBody>
      </p:sp>
      <p:grpSp>
        <p:nvGrpSpPr>
          <p:cNvPr id="7" name="Group 7"/>
          <p:cNvGrpSpPr/>
          <p:nvPr/>
        </p:nvGrpSpPr>
        <p:grpSpPr>
          <a:xfrm>
            <a:off x="2128819" y="2400174"/>
            <a:ext cx="12384624" cy="6229603"/>
            <a:chOff x="0" y="0"/>
            <a:chExt cx="16512832" cy="8306137"/>
          </a:xfrm>
        </p:grpSpPr>
        <p:sp>
          <p:nvSpPr>
            <p:cNvPr id="8" name="TextBox 8"/>
            <p:cNvSpPr txBox="1"/>
            <p:nvPr/>
          </p:nvSpPr>
          <p:spPr>
            <a:xfrm>
              <a:off x="0" y="1276368"/>
              <a:ext cx="16504754" cy="7029768"/>
            </a:xfrm>
            <a:prstGeom prst="rect">
              <a:avLst/>
            </a:prstGeom>
          </p:spPr>
          <p:txBody>
            <a:bodyPr lIns="0" tIns="0" rIns="0" bIns="0" rtlCol="0" anchor="t">
              <a:spAutoFit/>
            </a:bodyPr>
            <a:lstStyle/>
            <a:p>
              <a:pPr marL="754297" lvl="1" indent="-377148" algn="l">
                <a:lnSpc>
                  <a:spcPts val="5240"/>
                </a:lnSpc>
                <a:buFont typeface="Arial"/>
                <a:buChar char="•"/>
              </a:pPr>
              <a:r>
                <a:rPr lang="en-US" sz="3493">
                  <a:solidFill>
                    <a:srgbClr val="000000"/>
                  </a:solidFill>
                  <a:latin typeface="Arial"/>
                  <a:ea typeface="Arial"/>
                  <a:cs typeface="Arial"/>
                  <a:sym typeface="Arial"/>
                </a:rPr>
                <a:t>Share a </a:t>
              </a:r>
              <a:r>
                <a:rPr lang="en-US" sz="3493" b="1">
                  <a:solidFill>
                    <a:srgbClr val="000000"/>
                  </a:solidFill>
                  <a:latin typeface="Arial Bold"/>
                  <a:ea typeface="Arial Bold"/>
                  <a:cs typeface="Arial Bold"/>
                  <a:sym typeface="Arial Bold"/>
                </a:rPr>
                <a:t>piece</a:t>
              </a:r>
              <a:r>
                <a:rPr lang="en-US" sz="3493">
                  <a:solidFill>
                    <a:srgbClr val="000000"/>
                  </a:solidFill>
                  <a:latin typeface="Arial"/>
                  <a:ea typeface="Arial"/>
                  <a:cs typeface="Arial"/>
                  <a:sym typeface="Arial"/>
                </a:rPr>
                <a:t> </a:t>
              </a:r>
              <a:r>
                <a:rPr lang="en-US" sz="3493" b="1">
                  <a:solidFill>
                    <a:srgbClr val="000000"/>
                  </a:solidFill>
                  <a:latin typeface="Arial Bold"/>
                  <a:ea typeface="Arial Bold"/>
                  <a:cs typeface="Arial Bold"/>
                  <a:sym typeface="Arial Bold"/>
                </a:rPr>
                <a:t>of music </a:t>
              </a:r>
              <a:r>
                <a:rPr lang="en-US" sz="3493">
                  <a:solidFill>
                    <a:srgbClr val="000000"/>
                  </a:solidFill>
                  <a:latin typeface="Arial"/>
                  <a:ea typeface="Arial"/>
                  <a:cs typeface="Arial"/>
                  <a:sym typeface="Arial"/>
                </a:rPr>
                <a:t>you find awe-inspiring. (If you have a way of playing a clip of it - that’s best!)</a:t>
              </a:r>
            </a:p>
            <a:p>
              <a:pPr algn="l">
                <a:lnSpc>
                  <a:spcPts val="5240"/>
                </a:lnSpc>
              </a:pPr>
              <a:endParaRPr lang="en-US" sz="3493">
                <a:solidFill>
                  <a:srgbClr val="000000"/>
                </a:solidFill>
                <a:latin typeface="Arial"/>
                <a:ea typeface="Arial"/>
                <a:cs typeface="Arial"/>
                <a:sym typeface="Arial"/>
              </a:endParaRPr>
            </a:p>
            <a:p>
              <a:pPr marL="754297" lvl="1" indent="-377148" algn="l">
                <a:lnSpc>
                  <a:spcPts val="5240"/>
                </a:lnSpc>
                <a:buFont typeface="Arial"/>
                <a:buChar char="•"/>
              </a:pPr>
              <a:r>
                <a:rPr lang="en-US" sz="3493">
                  <a:solidFill>
                    <a:srgbClr val="000000"/>
                  </a:solidFill>
                  <a:latin typeface="Arial"/>
                  <a:ea typeface="Arial"/>
                  <a:cs typeface="Arial"/>
                  <a:sym typeface="Arial"/>
                </a:rPr>
                <a:t>Mindfully listen to others’ awe-inspiring music pieces.</a:t>
              </a:r>
            </a:p>
            <a:p>
              <a:pPr algn="l">
                <a:lnSpc>
                  <a:spcPts val="5390"/>
                </a:lnSpc>
              </a:pPr>
              <a:endParaRPr lang="en-US" sz="3493">
                <a:solidFill>
                  <a:srgbClr val="000000"/>
                </a:solidFill>
                <a:latin typeface="Arial"/>
                <a:ea typeface="Arial"/>
                <a:cs typeface="Arial"/>
                <a:sym typeface="Arial"/>
              </a:endParaRPr>
            </a:p>
            <a:p>
              <a:pPr marL="754297" lvl="1" indent="-377148" algn="l">
                <a:lnSpc>
                  <a:spcPts val="5240"/>
                </a:lnSpc>
                <a:buFont typeface="Arial"/>
                <a:buChar char="•"/>
              </a:pPr>
              <a:r>
                <a:rPr lang="en-US" sz="3493">
                  <a:solidFill>
                    <a:srgbClr val="000000"/>
                  </a:solidFill>
                  <a:latin typeface="Arial"/>
                  <a:ea typeface="Arial"/>
                  <a:cs typeface="Arial"/>
                  <a:sym typeface="Arial"/>
                </a:rPr>
                <a:t>Notice if you feel any shifts in emotions, thinking, or if you feel goosebumps, an expansiveness in the chest, or even tears - all signs it could be triggering awe for you. </a:t>
              </a:r>
            </a:p>
          </p:txBody>
        </p:sp>
        <p:sp>
          <p:nvSpPr>
            <p:cNvPr id="9" name="TextBox 9"/>
            <p:cNvSpPr txBox="1"/>
            <p:nvPr/>
          </p:nvSpPr>
          <p:spPr>
            <a:xfrm>
              <a:off x="0" y="-85725"/>
              <a:ext cx="16512832" cy="792692"/>
            </a:xfrm>
            <a:prstGeom prst="rect">
              <a:avLst/>
            </a:prstGeom>
          </p:spPr>
          <p:txBody>
            <a:bodyPr lIns="0" tIns="0" rIns="0" bIns="0" rtlCol="0" anchor="t">
              <a:spAutoFit/>
            </a:bodyPr>
            <a:lstStyle/>
            <a:p>
              <a:pPr marL="0" lvl="0" indent="0" algn="l">
                <a:lnSpc>
                  <a:spcPts val="4900"/>
                </a:lnSpc>
              </a:pPr>
              <a:r>
                <a:rPr lang="en-US" sz="3500" b="1">
                  <a:solidFill>
                    <a:srgbClr val="000000"/>
                  </a:solidFill>
                  <a:latin typeface="Raleway Bold"/>
                  <a:ea typeface="Raleway Bold"/>
                  <a:cs typeface="Raleway Bold"/>
                  <a:sym typeface="Raleway Bold"/>
                </a:rPr>
                <a:t>Music</a:t>
              </a:r>
            </a:p>
          </p:txBody>
        </p:sp>
      </p:grpSp>
      <p:sp>
        <p:nvSpPr>
          <p:cNvPr id="10" name="TextBox 10"/>
          <p:cNvSpPr txBox="1"/>
          <p:nvPr/>
        </p:nvSpPr>
        <p:spPr>
          <a:xfrm rot="5400000">
            <a:off x="13162742" y="4631054"/>
            <a:ext cx="6766050" cy="1024890"/>
          </a:xfrm>
          <a:prstGeom prst="rect">
            <a:avLst/>
          </a:prstGeom>
        </p:spPr>
        <p:txBody>
          <a:bodyPr lIns="0" tIns="0" rIns="0" bIns="0" rtlCol="0" anchor="t">
            <a:spAutoFit/>
          </a:bodyPr>
          <a:lstStyle/>
          <a:p>
            <a:pPr marL="0" lvl="0" indent="0" algn="ctr">
              <a:lnSpc>
                <a:spcPts val="8190"/>
              </a:lnSpc>
            </a:pPr>
            <a:r>
              <a:rPr lang="en-US" sz="6300" b="1">
                <a:solidFill>
                  <a:srgbClr val="000000"/>
                </a:solidFill>
                <a:latin typeface="Raleway Bold"/>
                <a:ea typeface="Raleway Bold"/>
                <a:cs typeface="Raleway Bold"/>
                <a:sym typeface="Raleway Bold"/>
              </a:rPr>
              <a:t>Music</a:t>
            </a:r>
          </a:p>
        </p:txBody>
      </p:sp>
      <p:sp>
        <p:nvSpPr>
          <p:cNvPr id="4" name="Freeform 4"/>
          <p:cNvSpPr/>
          <p:nvPr/>
        </p:nvSpPr>
        <p:spPr>
          <a:xfrm>
            <a:off x="17259300" y="9258300"/>
            <a:ext cx="508042" cy="508042"/>
          </a:xfrm>
          <a:custGeom>
            <a:avLst/>
            <a:gdLst/>
            <a:ahLst/>
            <a:cxnLst/>
            <a:rect l="l" t="t" r="r" b="b"/>
            <a:pathLst>
              <a:path w="508042" h="508042">
                <a:moveTo>
                  <a:pt x="0" y="0"/>
                </a:moveTo>
                <a:lnTo>
                  <a:pt x="508042" y="0"/>
                </a:lnTo>
                <a:lnTo>
                  <a:pt x="508042" y="508042"/>
                </a:lnTo>
                <a:lnTo>
                  <a:pt x="0" y="508042"/>
                </a:lnTo>
                <a:lnTo>
                  <a:pt x="0" y="0"/>
                </a:lnTo>
                <a:close/>
              </a:path>
            </a:pathLst>
          </a:custGeom>
          <a:blipFill>
            <a:blip r:embed="rId4"/>
            <a:stretch>
              <a:fillRect/>
            </a:stretch>
          </a:blipFill>
        </p:spPr>
        <p:txBody>
          <a:bodyPr/>
          <a:lstStyle/>
          <a:p>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5"/>
          <p:cNvSpPr/>
          <p:nvPr/>
        </p:nvSpPr>
        <p:spPr>
          <a:xfrm>
            <a:off x="1508225" y="0"/>
            <a:ext cx="16779776" cy="10287000"/>
          </a:xfrm>
          <a:prstGeom prst="rect">
            <a:avLst/>
          </a:prstGeom>
          <a:solidFill>
            <a:srgbClr val="B3FFFE"/>
          </a:solidFill>
        </p:spPr>
        <p:txBody>
          <a:bodyPr/>
          <a:lstStyle/>
          <a:p>
            <a:endParaRPr lang="en-US"/>
          </a:p>
        </p:txBody>
      </p:sp>
      <p:sp>
        <p:nvSpPr>
          <p:cNvPr id="6" name="Freeform 6"/>
          <p:cNvSpPr/>
          <p:nvPr/>
        </p:nvSpPr>
        <p:spPr>
          <a:xfrm>
            <a:off x="8379115" y="1591230"/>
            <a:ext cx="2297748" cy="1410243"/>
          </a:xfrm>
          <a:custGeom>
            <a:avLst/>
            <a:gdLst/>
            <a:ahLst/>
            <a:cxnLst/>
            <a:rect l="l" t="t" r="r" b="b"/>
            <a:pathLst>
              <a:path w="2297748" h="1410243">
                <a:moveTo>
                  <a:pt x="0" y="0"/>
                </a:moveTo>
                <a:lnTo>
                  <a:pt x="2297748" y="0"/>
                </a:lnTo>
                <a:lnTo>
                  <a:pt x="2297748" y="1410243"/>
                </a:lnTo>
                <a:lnTo>
                  <a:pt x="0" y="1410243"/>
                </a:lnTo>
                <a:lnTo>
                  <a:pt x="0" y="0"/>
                </a:lnTo>
                <a:close/>
              </a:path>
            </a:pathLst>
          </a:custGeom>
          <a:blipFill>
            <a:blip r:embed="rId3"/>
            <a:stretch>
              <a:fillRect/>
            </a:stretch>
          </a:blipFill>
        </p:spPr>
        <p:txBody>
          <a:bodyPr/>
          <a:lstStyle/>
          <a:p>
            <a:endParaRPr lang="en-US"/>
          </a:p>
        </p:txBody>
      </p:sp>
      <p:grpSp>
        <p:nvGrpSpPr>
          <p:cNvPr id="7" name="Group 7"/>
          <p:cNvGrpSpPr/>
          <p:nvPr/>
        </p:nvGrpSpPr>
        <p:grpSpPr>
          <a:xfrm>
            <a:off x="2322100" y="1450912"/>
            <a:ext cx="12114031" cy="7770747"/>
            <a:chOff x="0" y="0"/>
            <a:chExt cx="16152041" cy="10360997"/>
          </a:xfrm>
        </p:grpSpPr>
        <p:sp>
          <p:nvSpPr>
            <p:cNvPr id="8" name="TextBox 8"/>
            <p:cNvSpPr txBox="1"/>
            <p:nvPr/>
          </p:nvSpPr>
          <p:spPr>
            <a:xfrm>
              <a:off x="0" y="1285893"/>
              <a:ext cx="16144139" cy="9075103"/>
            </a:xfrm>
            <a:prstGeom prst="rect">
              <a:avLst/>
            </a:prstGeom>
          </p:spPr>
          <p:txBody>
            <a:bodyPr lIns="0" tIns="0" rIns="0" bIns="0" rtlCol="0" anchor="t">
              <a:spAutoFit/>
            </a:bodyPr>
            <a:lstStyle/>
            <a:p>
              <a:pPr algn="l">
                <a:lnSpc>
                  <a:spcPts val="4940"/>
                </a:lnSpc>
              </a:pPr>
              <a:r>
                <a:rPr lang="en-US" sz="3293" b="1">
                  <a:solidFill>
                    <a:srgbClr val="000000"/>
                  </a:solidFill>
                  <a:latin typeface="Arial Bold"/>
                  <a:ea typeface="Arial Bold"/>
                  <a:cs typeface="Arial Bold"/>
                  <a:sym typeface="Arial Bold"/>
                </a:rPr>
                <a:t>Option 1: Try it out</a:t>
              </a:r>
            </a:p>
            <a:p>
              <a:pPr marL="711118" lvl="1" indent="-355559" algn="l">
                <a:lnSpc>
                  <a:spcPts val="4940"/>
                </a:lnSpc>
                <a:buFont typeface="Arial"/>
                <a:buChar char="•"/>
              </a:pPr>
              <a:r>
                <a:rPr lang="en-US" sz="3293">
                  <a:solidFill>
                    <a:srgbClr val="000000"/>
                  </a:solidFill>
                  <a:latin typeface="Arial"/>
                  <a:ea typeface="Arial"/>
                  <a:cs typeface="Arial"/>
                  <a:sym typeface="Arial"/>
                </a:rPr>
                <a:t>Try finger tapping or do a human wave.</a:t>
              </a:r>
            </a:p>
            <a:p>
              <a:pPr marL="711118" lvl="1" indent="-355559" algn="l">
                <a:lnSpc>
                  <a:spcPts val="4940"/>
                </a:lnSpc>
                <a:buFont typeface="Arial"/>
                <a:buChar char="•"/>
              </a:pPr>
              <a:r>
                <a:rPr lang="en-US" sz="3293">
                  <a:solidFill>
                    <a:srgbClr val="000000"/>
                  </a:solidFill>
                  <a:latin typeface="Arial"/>
                  <a:ea typeface="Arial"/>
                  <a:cs typeface="Arial"/>
                  <a:sym typeface="Arial"/>
                </a:rPr>
                <a:t>For finger tapping - have someone start a rhythm, and one by one add everyone in the circle, doing the same rhythm. </a:t>
              </a:r>
            </a:p>
            <a:p>
              <a:pPr algn="l">
                <a:lnSpc>
                  <a:spcPts val="4940"/>
                </a:lnSpc>
              </a:pPr>
              <a:endParaRPr lang="en-US" sz="3293">
                <a:solidFill>
                  <a:srgbClr val="000000"/>
                </a:solidFill>
                <a:latin typeface="Arial"/>
                <a:ea typeface="Arial"/>
                <a:cs typeface="Arial"/>
                <a:sym typeface="Arial"/>
              </a:endParaRPr>
            </a:p>
            <a:p>
              <a:pPr algn="l">
                <a:lnSpc>
                  <a:spcPts val="4940"/>
                </a:lnSpc>
              </a:pPr>
              <a:r>
                <a:rPr lang="en-US" sz="3293" b="1">
                  <a:solidFill>
                    <a:srgbClr val="000000"/>
                  </a:solidFill>
                  <a:latin typeface="Arial Bold"/>
                  <a:ea typeface="Arial Bold"/>
                  <a:cs typeface="Arial Bold"/>
                  <a:sym typeface="Arial Bold"/>
                </a:rPr>
                <a:t>Option 2: Watch it</a:t>
              </a:r>
            </a:p>
            <a:p>
              <a:pPr marL="711118" lvl="1" indent="-355559" algn="l">
                <a:lnSpc>
                  <a:spcPts val="4940"/>
                </a:lnSpc>
                <a:buFont typeface="Arial"/>
                <a:buChar char="•"/>
              </a:pPr>
              <a:r>
                <a:rPr lang="en-US" sz="3293" b="1">
                  <a:solidFill>
                    <a:srgbClr val="000000"/>
                  </a:solidFill>
                  <a:latin typeface="Arial Bold"/>
                  <a:ea typeface="Arial Bold"/>
                  <a:cs typeface="Arial Bold"/>
                  <a:sym typeface="Arial Bold"/>
                </a:rPr>
                <a:t>Starling murmuration: </a:t>
              </a:r>
            </a:p>
            <a:p>
              <a:pPr algn="l">
                <a:lnSpc>
                  <a:spcPts val="4940"/>
                </a:lnSpc>
              </a:pPr>
              <a:r>
                <a:rPr lang="en-US" sz="3293">
                  <a:solidFill>
                    <a:srgbClr val="000000"/>
                  </a:solidFill>
                  <a:latin typeface="Arial"/>
                  <a:ea typeface="Arial"/>
                  <a:cs typeface="Arial"/>
                  <a:sym typeface="Arial"/>
                  <a:hlinkClick r:id="rId4" tooltip="https://www.youtube.com/watch?v=X0sE10zUYyY"/>
                </a:rPr>
                <a:t>https://www.youtube.com/watch?v=X0sE10zUYyY</a:t>
              </a:r>
            </a:p>
            <a:p>
              <a:pPr marL="711118" lvl="1" indent="-355559" algn="l">
                <a:lnSpc>
                  <a:spcPts val="4940"/>
                </a:lnSpc>
                <a:buFont typeface="Arial"/>
                <a:buChar char="•"/>
              </a:pPr>
              <a:r>
                <a:rPr lang="en-US" sz="3293" b="1" u="sng">
                  <a:solidFill>
                    <a:srgbClr val="000000"/>
                  </a:solidFill>
                  <a:latin typeface="Arial Bold"/>
                  <a:ea typeface="Arial Bold"/>
                  <a:cs typeface="Arial Bold"/>
                  <a:sym typeface="Arial Bold"/>
                  <a:hlinkClick r:id="rId5" tooltip="https://www.youtube.com/watch?v=ZAcweZ_VDlU"/>
                </a:rPr>
                <a:t>Amazing synchronized human wave</a:t>
              </a:r>
              <a:r>
                <a:rPr lang="en-US" sz="3293" b="1">
                  <a:solidFill>
                    <a:srgbClr val="000000"/>
                  </a:solidFill>
                  <a:latin typeface="Arial Bold"/>
                  <a:ea typeface="Arial Bold"/>
                  <a:cs typeface="Arial Bold"/>
                  <a:sym typeface="Arial Bold"/>
                </a:rPr>
                <a:t>:</a:t>
              </a:r>
            </a:p>
            <a:p>
              <a:pPr algn="l">
                <a:lnSpc>
                  <a:spcPts val="4940"/>
                </a:lnSpc>
              </a:pPr>
              <a:r>
                <a:rPr lang="en-US" sz="3293">
                  <a:solidFill>
                    <a:srgbClr val="000000"/>
                  </a:solidFill>
                  <a:latin typeface="Arial"/>
                  <a:ea typeface="Arial"/>
                  <a:cs typeface="Arial"/>
                  <a:sym typeface="Arial"/>
                </a:rPr>
                <a:t>https://www.youtube.com/watch?v=ZAcweZ_VDlU</a:t>
              </a:r>
            </a:p>
            <a:p>
              <a:pPr marL="711118" lvl="1" indent="-355559" algn="l">
                <a:lnSpc>
                  <a:spcPts val="4940"/>
                </a:lnSpc>
                <a:buFont typeface="Arial"/>
                <a:buChar char="•"/>
              </a:pPr>
              <a:r>
                <a:rPr lang="en-US" sz="3293">
                  <a:solidFill>
                    <a:srgbClr val="000000"/>
                  </a:solidFill>
                  <a:latin typeface="Arial"/>
                  <a:ea typeface="Arial"/>
                  <a:cs typeface="Arial"/>
                  <a:sym typeface="Arial"/>
                </a:rPr>
                <a:t>Find a video of a </a:t>
              </a:r>
              <a:r>
                <a:rPr lang="en-US" sz="3293" b="1">
                  <a:solidFill>
                    <a:srgbClr val="000000"/>
                  </a:solidFill>
                  <a:latin typeface="Arial Bold"/>
                  <a:ea typeface="Arial Bold"/>
                  <a:cs typeface="Arial Bold"/>
                  <a:sym typeface="Arial Bold"/>
                </a:rPr>
                <a:t>flash mob</a:t>
              </a:r>
              <a:r>
                <a:rPr lang="en-US" sz="3293">
                  <a:solidFill>
                    <a:srgbClr val="000000"/>
                  </a:solidFill>
                  <a:latin typeface="Arial"/>
                  <a:ea typeface="Arial"/>
                  <a:cs typeface="Arial"/>
                  <a:sym typeface="Arial"/>
                </a:rPr>
                <a:t> to watch.</a:t>
              </a:r>
            </a:p>
          </p:txBody>
        </p:sp>
        <p:sp>
          <p:nvSpPr>
            <p:cNvPr id="9" name="TextBox 9"/>
            <p:cNvSpPr txBox="1"/>
            <p:nvPr/>
          </p:nvSpPr>
          <p:spPr>
            <a:xfrm>
              <a:off x="0" y="-85725"/>
              <a:ext cx="16152041" cy="792692"/>
            </a:xfrm>
            <a:prstGeom prst="rect">
              <a:avLst/>
            </a:prstGeom>
          </p:spPr>
          <p:txBody>
            <a:bodyPr lIns="0" tIns="0" rIns="0" bIns="0" rtlCol="0" anchor="t">
              <a:spAutoFit/>
            </a:bodyPr>
            <a:lstStyle/>
            <a:p>
              <a:pPr marL="0" lvl="0" indent="0" algn="l">
                <a:lnSpc>
                  <a:spcPts val="4900"/>
                </a:lnSpc>
              </a:pPr>
              <a:r>
                <a:rPr lang="en-US" sz="3500" b="1">
                  <a:solidFill>
                    <a:srgbClr val="000000"/>
                  </a:solidFill>
                  <a:latin typeface="Raleway Bold"/>
                  <a:ea typeface="Raleway Bold"/>
                  <a:cs typeface="Raleway Bold"/>
                  <a:sym typeface="Raleway Bold"/>
                </a:rPr>
                <a:t>Collective Effervescence</a:t>
              </a:r>
            </a:p>
          </p:txBody>
        </p:sp>
      </p:grpSp>
      <p:sp>
        <p:nvSpPr>
          <p:cNvPr id="10" name="Freeform 10"/>
          <p:cNvSpPr/>
          <p:nvPr/>
        </p:nvSpPr>
        <p:spPr>
          <a:xfrm>
            <a:off x="12281883" y="5336286"/>
            <a:ext cx="1774497" cy="1774497"/>
          </a:xfrm>
          <a:custGeom>
            <a:avLst/>
            <a:gdLst/>
            <a:ahLst/>
            <a:cxnLst/>
            <a:rect l="l" t="t" r="r" b="b"/>
            <a:pathLst>
              <a:path w="1774497" h="1774497">
                <a:moveTo>
                  <a:pt x="0" y="0"/>
                </a:moveTo>
                <a:lnTo>
                  <a:pt x="1774497" y="0"/>
                </a:lnTo>
                <a:lnTo>
                  <a:pt x="1774497" y="1774498"/>
                </a:lnTo>
                <a:lnTo>
                  <a:pt x="0" y="1774498"/>
                </a:lnTo>
                <a:lnTo>
                  <a:pt x="0" y="0"/>
                </a:lnTo>
                <a:close/>
              </a:path>
            </a:pathLst>
          </a:custGeom>
          <a:blipFill>
            <a:blip r:embed="rId6"/>
            <a:stretch>
              <a:fillRect/>
            </a:stretch>
          </a:blipFill>
        </p:spPr>
        <p:txBody>
          <a:bodyPr/>
          <a:lstStyle/>
          <a:p>
            <a:endParaRPr lang="en-US"/>
          </a:p>
        </p:txBody>
      </p:sp>
      <p:sp>
        <p:nvSpPr>
          <p:cNvPr id="11" name="Freeform 11"/>
          <p:cNvSpPr/>
          <p:nvPr/>
        </p:nvSpPr>
        <p:spPr>
          <a:xfrm>
            <a:off x="12286868" y="7488788"/>
            <a:ext cx="1769512" cy="1769512"/>
          </a:xfrm>
          <a:custGeom>
            <a:avLst/>
            <a:gdLst/>
            <a:ahLst/>
            <a:cxnLst/>
            <a:rect l="l" t="t" r="r" b="b"/>
            <a:pathLst>
              <a:path w="1769512" h="1769512">
                <a:moveTo>
                  <a:pt x="0" y="0"/>
                </a:moveTo>
                <a:lnTo>
                  <a:pt x="1769512" y="0"/>
                </a:lnTo>
                <a:lnTo>
                  <a:pt x="1769512" y="1769512"/>
                </a:lnTo>
                <a:lnTo>
                  <a:pt x="0" y="1769512"/>
                </a:lnTo>
                <a:lnTo>
                  <a:pt x="0" y="0"/>
                </a:lnTo>
                <a:close/>
              </a:path>
            </a:pathLst>
          </a:custGeom>
          <a:blipFill>
            <a:blip r:embed="rId7"/>
            <a:stretch>
              <a:fillRect/>
            </a:stretch>
          </a:blipFill>
        </p:spPr>
        <p:txBody>
          <a:bodyPr/>
          <a:lstStyle/>
          <a:p>
            <a:endParaRPr lang="en-US"/>
          </a:p>
        </p:txBody>
      </p:sp>
      <p:sp>
        <p:nvSpPr>
          <p:cNvPr id="12" name="TextBox 12"/>
          <p:cNvSpPr txBox="1"/>
          <p:nvPr/>
        </p:nvSpPr>
        <p:spPr>
          <a:xfrm rot="5400000">
            <a:off x="13909612" y="4111942"/>
            <a:ext cx="6766050" cy="2063115"/>
          </a:xfrm>
          <a:prstGeom prst="rect">
            <a:avLst/>
          </a:prstGeom>
        </p:spPr>
        <p:txBody>
          <a:bodyPr lIns="0" tIns="0" rIns="0" bIns="0" rtlCol="0" anchor="t">
            <a:spAutoFit/>
          </a:bodyPr>
          <a:lstStyle/>
          <a:p>
            <a:pPr marL="0" lvl="0" indent="0" algn="ctr">
              <a:lnSpc>
                <a:spcPts val="8190"/>
              </a:lnSpc>
            </a:pPr>
            <a:r>
              <a:rPr lang="en-US" sz="6300" b="1">
                <a:solidFill>
                  <a:srgbClr val="000000"/>
                </a:solidFill>
                <a:latin typeface="Raleway Bold"/>
                <a:ea typeface="Raleway Bold"/>
                <a:cs typeface="Raleway Bold"/>
                <a:sym typeface="Raleway Bold"/>
              </a:rPr>
              <a:t>Collective Effervescence</a:t>
            </a:r>
          </a:p>
        </p:txBody>
      </p:sp>
      <p:grpSp>
        <p:nvGrpSpPr>
          <p:cNvPr id="2" name="Group 2"/>
          <p:cNvGrpSpPr/>
          <p:nvPr/>
        </p:nvGrpSpPr>
        <p:grpSpPr>
          <a:xfrm>
            <a:off x="-522792" y="-198216"/>
            <a:ext cx="2031000" cy="10691400"/>
            <a:chOff x="0" y="0"/>
            <a:chExt cx="2708000" cy="14255200"/>
          </a:xfrm>
        </p:grpSpPr>
        <p:sp>
          <p:nvSpPr>
            <p:cNvPr id="3" name="Freeform 3"/>
            <p:cNvSpPr/>
            <p:nvPr/>
          </p:nvSpPr>
          <p:spPr>
            <a:xfrm>
              <a:off x="0" y="0"/>
              <a:ext cx="2708021" cy="14255242"/>
            </a:xfrm>
            <a:custGeom>
              <a:avLst/>
              <a:gdLst/>
              <a:ahLst/>
              <a:cxnLst/>
              <a:rect l="l" t="t" r="r" b="b"/>
              <a:pathLst>
                <a:path w="2708021" h="14255242">
                  <a:moveTo>
                    <a:pt x="0" y="0"/>
                  </a:moveTo>
                  <a:lnTo>
                    <a:pt x="2708021" y="0"/>
                  </a:lnTo>
                  <a:lnTo>
                    <a:pt x="2708021" y="14255242"/>
                  </a:lnTo>
                  <a:lnTo>
                    <a:pt x="0" y="14255242"/>
                  </a:lnTo>
                  <a:close/>
                </a:path>
              </a:pathLst>
            </a:custGeom>
            <a:solidFill>
              <a:srgbClr val="75E1E1"/>
            </a:solidFill>
          </p:spPr>
          <p:txBody>
            <a:bodyPr/>
            <a:lstStyle/>
            <a:p>
              <a:endParaRPr lang="en-US"/>
            </a:p>
          </p:txBody>
        </p:sp>
      </p:grpSp>
      <p:sp>
        <p:nvSpPr>
          <p:cNvPr id="4" name="Freeform 4"/>
          <p:cNvSpPr/>
          <p:nvPr/>
        </p:nvSpPr>
        <p:spPr>
          <a:xfrm>
            <a:off x="17259300" y="9258300"/>
            <a:ext cx="508042" cy="508042"/>
          </a:xfrm>
          <a:custGeom>
            <a:avLst/>
            <a:gdLst/>
            <a:ahLst/>
            <a:cxnLst/>
            <a:rect l="l" t="t" r="r" b="b"/>
            <a:pathLst>
              <a:path w="508042" h="508042">
                <a:moveTo>
                  <a:pt x="0" y="0"/>
                </a:moveTo>
                <a:lnTo>
                  <a:pt x="508042" y="0"/>
                </a:lnTo>
                <a:lnTo>
                  <a:pt x="508042" y="508042"/>
                </a:lnTo>
                <a:lnTo>
                  <a:pt x="0" y="508042"/>
                </a:lnTo>
                <a:lnTo>
                  <a:pt x="0" y="0"/>
                </a:lnTo>
                <a:close/>
              </a:path>
            </a:pathLst>
          </a:custGeom>
          <a:blipFill>
            <a:blip r:embed="rId8"/>
            <a:stretch>
              <a:fillRect/>
            </a:stretch>
          </a:blipFill>
        </p:spPr>
        <p:txBody>
          <a:bodyPr/>
          <a:lstStyle/>
          <a:p>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22792" y="-198216"/>
            <a:ext cx="2031000" cy="10691400"/>
            <a:chOff x="0" y="0"/>
            <a:chExt cx="2708000" cy="14255200"/>
          </a:xfrm>
        </p:grpSpPr>
        <p:sp>
          <p:nvSpPr>
            <p:cNvPr id="3" name="Freeform 3"/>
            <p:cNvSpPr/>
            <p:nvPr/>
          </p:nvSpPr>
          <p:spPr>
            <a:xfrm>
              <a:off x="0" y="0"/>
              <a:ext cx="2708021" cy="14255242"/>
            </a:xfrm>
            <a:custGeom>
              <a:avLst/>
              <a:gdLst/>
              <a:ahLst/>
              <a:cxnLst/>
              <a:rect l="l" t="t" r="r" b="b"/>
              <a:pathLst>
                <a:path w="2708021" h="14255242">
                  <a:moveTo>
                    <a:pt x="0" y="0"/>
                  </a:moveTo>
                  <a:lnTo>
                    <a:pt x="2708021" y="0"/>
                  </a:lnTo>
                  <a:lnTo>
                    <a:pt x="2708021" y="14255242"/>
                  </a:lnTo>
                  <a:lnTo>
                    <a:pt x="0" y="14255242"/>
                  </a:lnTo>
                  <a:close/>
                </a:path>
              </a:pathLst>
            </a:custGeom>
            <a:solidFill>
              <a:srgbClr val="75E1E1"/>
            </a:solidFill>
          </p:spPr>
          <p:txBody>
            <a:bodyPr/>
            <a:lstStyle/>
            <a:p>
              <a:endParaRPr lang="en-US"/>
            </a:p>
          </p:txBody>
        </p:sp>
      </p:grpSp>
      <p:sp>
        <p:nvSpPr>
          <p:cNvPr id="5" name="AutoShape 5"/>
          <p:cNvSpPr/>
          <p:nvPr/>
        </p:nvSpPr>
        <p:spPr>
          <a:xfrm>
            <a:off x="1508225" y="0"/>
            <a:ext cx="16779776" cy="10287000"/>
          </a:xfrm>
          <a:prstGeom prst="rect">
            <a:avLst/>
          </a:prstGeom>
          <a:solidFill>
            <a:srgbClr val="B3FFFE"/>
          </a:solidFill>
        </p:spPr>
        <p:txBody>
          <a:bodyPr/>
          <a:lstStyle/>
          <a:p>
            <a:endParaRPr lang="en-US"/>
          </a:p>
        </p:txBody>
      </p:sp>
      <p:sp>
        <p:nvSpPr>
          <p:cNvPr id="6" name="Freeform 6"/>
          <p:cNvSpPr/>
          <p:nvPr/>
        </p:nvSpPr>
        <p:spPr>
          <a:xfrm>
            <a:off x="4709233" y="1416907"/>
            <a:ext cx="3281209" cy="2190207"/>
          </a:xfrm>
          <a:custGeom>
            <a:avLst/>
            <a:gdLst/>
            <a:ahLst/>
            <a:cxnLst/>
            <a:rect l="l" t="t" r="r" b="b"/>
            <a:pathLst>
              <a:path w="3281209" h="2190207">
                <a:moveTo>
                  <a:pt x="0" y="0"/>
                </a:moveTo>
                <a:lnTo>
                  <a:pt x="3281208" y="0"/>
                </a:lnTo>
                <a:lnTo>
                  <a:pt x="3281208" y="2190207"/>
                </a:lnTo>
                <a:lnTo>
                  <a:pt x="0" y="2190207"/>
                </a:lnTo>
                <a:lnTo>
                  <a:pt x="0" y="0"/>
                </a:lnTo>
                <a:close/>
              </a:path>
            </a:pathLst>
          </a:custGeom>
          <a:blipFill>
            <a:blip r:embed="rId3"/>
            <a:stretch>
              <a:fillRect/>
            </a:stretch>
          </a:blipFill>
        </p:spPr>
        <p:txBody>
          <a:bodyPr/>
          <a:lstStyle/>
          <a:p>
            <a:endParaRPr lang="en-US"/>
          </a:p>
        </p:txBody>
      </p:sp>
      <p:sp>
        <p:nvSpPr>
          <p:cNvPr id="7" name="Freeform 7"/>
          <p:cNvSpPr/>
          <p:nvPr/>
        </p:nvSpPr>
        <p:spPr>
          <a:xfrm>
            <a:off x="5624373" y="5443813"/>
            <a:ext cx="2056819" cy="2056819"/>
          </a:xfrm>
          <a:custGeom>
            <a:avLst/>
            <a:gdLst/>
            <a:ahLst/>
            <a:cxnLst/>
            <a:rect l="l" t="t" r="r" b="b"/>
            <a:pathLst>
              <a:path w="2056819" h="2056819">
                <a:moveTo>
                  <a:pt x="0" y="0"/>
                </a:moveTo>
                <a:lnTo>
                  <a:pt x="2056819" y="0"/>
                </a:lnTo>
                <a:lnTo>
                  <a:pt x="2056819" y="2056819"/>
                </a:lnTo>
                <a:lnTo>
                  <a:pt x="0" y="2056819"/>
                </a:lnTo>
                <a:lnTo>
                  <a:pt x="0" y="0"/>
                </a:lnTo>
                <a:close/>
              </a:path>
            </a:pathLst>
          </a:custGeom>
          <a:blipFill>
            <a:blip r:embed="rId4"/>
            <a:stretch>
              <a:fillRect/>
            </a:stretch>
          </a:blipFill>
        </p:spPr>
        <p:txBody>
          <a:bodyPr/>
          <a:lstStyle/>
          <a:p>
            <a:endParaRPr lang="en-US"/>
          </a:p>
        </p:txBody>
      </p:sp>
      <p:grpSp>
        <p:nvGrpSpPr>
          <p:cNvPr id="8" name="Group 8"/>
          <p:cNvGrpSpPr/>
          <p:nvPr/>
        </p:nvGrpSpPr>
        <p:grpSpPr>
          <a:xfrm>
            <a:off x="1740145" y="2896843"/>
            <a:ext cx="11882094" cy="6061963"/>
            <a:chOff x="0" y="0"/>
            <a:chExt cx="15842792" cy="8082617"/>
          </a:xfrm>
        </p:grpSpPr>
        <p:sp>
          <p:nvSpPr>
            <p:cNvPr id="9" name="TextBox 9"/>
            <p:cNvSpPr txBox="1"/>
            <p:nvPr/>
          </p:nvSpPr>
          <p:spPr>
            <a:xfrm>
              <a:off x="0" y="1285893"/>
              <a:ext cx="15835041" cy="6796723"/>
            </a:xfrm>
            <a:prstGeom prst="rect">
              <a:avLst/>
            </a:prstGeom>
          </p:spPr>
          <p:txBody>
            <a:bodyPr lIns="0" tIns="0" rIns="0" bIns="0" rtlCol="0" anchor="t">
              <a:spAutoFit/>
            </a:bodyPr>
            <a:lstStyle/>
            <a:p>
              <a:pPr marL="732707" lvl="1" indent="-366354" algn="l">
                <a:lnSpc>
                  <a:spcPts val="5090"/>
                </a:lnSpc>
                <a:buFont typeface="Arial"/>
                <a:buChar char="•"/>
              </a:pPr>
              <a:r>
                <a:rPr lang="en-US" sz="3393">
                  <a:solidFill>
                    <a:srgbClr val="000000"/>
                  </a:solidFill>
                  <a:latin typeface="Arial"/>
                  <a:ea typeface="Arial"/>
                  <a:cs typeface="Arial"/>
                  <a:sym typeface="Arial"/>
                </a:rPr>
                <a:t>Watch this incredible short video of the life cycle of a butterfly: </a:t>
              </a:r>
              <a:r>
                <a:rPr lang="en-US" sz="3393" b="1" u="sng">
                  <a:solidFill>
                    <a:srgbClr val="000000"/>
                  </a:solidFill>
                  <a:latin typeface="Arial Bold"/>
                  <a:ea typeface="Arial Bold"/>
                  <a:cs typeface="Arial Bold"/>
                  <a:sym typeface="Arial Bold"/>
                  <a:hlinkClick r:id="rId5" tooltip="https://shorturl.at/grEL5"/>
                </a:rPr>
                <a:t>https://shorturl.at/grEL5</a:t>
              </a:r>
            </a:p>
            <a:p>
              <a:pPr algn="l">
                <a:lnSpc>
                  <a:spcPts val="5090"/>
                </a:lnSpc>
              </a:pPr>
              <a:endParaRPr lang="en-US" sz="3393" b="1" u="sng">
                <a:solidFill>
                  <a:srgbClr val="000000"/>
                </a:solidFill>
                <a:latin typeface="Arial Bold"/>
                <a:ea typeface="Arial Bold"/>
                <a:cs typeface="Arial Bold"/>
                <a:sym typeface="Arial Bold"/>
                <a:hlinkClick r:id="rId5" tooltip="https://shorturl.at/grEL5"/>
              </a:endParaRPr>
            </a:p>
            <a:p>
              <a:pPr algn="l">
                <a:lnSpc>
                  <a:spcPts val="5090"/>
                </a:lnSpc>
              </a:pPr>
              <a:endParaRPr lang="en-US" sz="3393" b="1" u="sng">
                <a:solidFill>
                  <a:srgbClr val="000000"/>
                </a:solidFill>
                <a:latin typeface="Arial Bold"/>
                <a:ea typeface="Arial Bold"/>
                <a:cs typeface="Arial Bold"/>
                <a:sym typeface="Arial Bold"/>
                <a:hlinkClick r:id="rId5" tooltip="https://shorturl.at/grEL5"/>
              </a:endParaRPr>
            </a:p>
            <a:p>
              <a:pPr algn="l">
                <a:lnSpc>
                  <a:spcPts val="5090"/>
                </a:lnSpc>
              </a:pPr>
              <a:endParaRPr lang="en-US" sz="3393" b="1" u="sng">
                <a:solidFill>
                  <a:srgbClr val="000000"/>
                </a:solidFill>
                <a:latin typeface="Arial Bold"/>
                <a:ea typeface="Arial Bold"/>
                <a:cs typeface="Arial Bold"/>
                <a:sym typeface="Arial Bold"/>
                <a:hlinkClick r:id="rId5" tooltip="https://shorturl.at/grEL5"/>
              </a:endParaRPr>
            </a:p>
            <a:p>
              <a:pPr algn="l">
                <a:lnSpc>
                  <a:spcPts val="5090"/>
                </a:lnSpc>
              </a:pPr>
              <a:endParaRPr lang="en-US" sz="3393" b="1" u="sng">
                <a:solidFill>
                  <a:srgbClr val="000000"/>
                </a:solidFill>
                <a:latin typeface="Arial Bold"/>
                <a:ea typeface="Arial Bold"/>
                <a:cs typeface="Arial Bold"/>
                <a:sym typeface="Arial Bold"/>
                <a:hlinkClick r:id="rId5" tooltip="https://shorturl.at/grEL5"/>
              </a:endParaRPr>
            </a:p>
            <a:p>
              <a:pPr marL="732707" lvl="1" indent="-366354" algn="l">
                <a:lnSpc>
                  <a:spcPts val="5090"/>
                </a:lnSpc>
                <a:buFont typeface="Arial"/>
                <a:buChar char="•"/>
              </a:pPr>
              <a:r>
                <a:rPr lang="en-US" sz="3393" i="1">
                  <a:solidFill>
                    <a:srgbClr val="000000"/>
                  </a:solidFill>
                  <a:latin typeface="Arial Italics"/>
                  <a:ea typeface="Arial Italics"/>
                  <a:cs typeface="Arial Italics"/>
                  <a:sym typeface="Arial Italics"/>
                </a:rPr>
                <a:t>Discuss what makes this so awe-inducing.</a:t>
              </a:r>
            </a:p>
            <a:p>
              <a:pPr marL="732707" lvl="1" indent="-366354" algn="l">
                <a:lnSpc>
                  <a:spcPts val="5090"/>
                </a:lnSpc>
                <a:buFont typeface="Arial"/>
                <a:buChar char="•"/>
              </a:pPr>
              <a:r>
                <a:rPr lang="en-US" sz="3393" i="1">
                  <a:solidFill>
                    <a:srgbClr val="000000"/>
                  </a:solidFill>
                  <a:latin typeface="Arial Italics"/>
                  <a:ea typeface="Arial Italics"/>
                  <a:cs typeface="Arial Italics"/>
                  <a:sym typeface="Arial Italics"/>
                </a:rPr>
                <a:t>What parallels can you draw to the human life cycle? </a:t>
              </a:r>
            </a:p>
          </p:txBody>
        </p:sp>
        <p:sp>
          <p:nvSpPr>
            <p:cNvPr id="10" name="TextBox 10"/>
            <p:cNvSpPr txBox="1"/>
            <p:nvPr/>
          </p:nvSpPr>
          <p:spPr>
            <a:xfrm>
              <a:off x="0" y="-85725"/>
              <a:ext cx="15842792" cy="792692"/>
            </a:xfrm>
            <a:prstGeom prst="rect">
              <a:avLst/>
            </a:prstGeom>
          </p:spPr>
          <p:txBody>
            <a:bodyPr lIns="0" tIns="0" rIns="0" bIns="0" rtlCol="0" anchor="t">
              <a:spAutoFit/>
            </a:bodyPr>
            <a:lstStyle/>
            <a:p>
              <a:pPr marL="0" lvl="0" indent="0" algn="l">
                <a:lnSpc>
                  <a:spcPts val="4900"/>
                </a:lnSpc>
              </a:pPr>
              <a:r>
                <a:rPr lang="en-US" sz="3500" b="1">
                  <a:solidFill>
                    <a:srgbClr val="000000"/>
                  </a:solidFill>
                  <a:latin typeface="Raleway Bold"/>
                  <a:ea typeface="Raleway Bold"/>
                  <a:cs typeface="Raleway Bold"/>
                  <a:sym typeface="Raleway Bold"/>
                </a:rPr>
                <a:t>Life Cycles</a:t>
              </a:r>
            </a:p>
          </p:txBody>
        </p:sp>
      </p:grpSp>
      <p:sp>
        <p:nvSpPr>
          <p:cNvPr id="11" name="TextBox 11"/>
          <p:cNvSpPr txBox="1"/>
          <p:nvPr/>
        </p:nvSpPr>
        <p:spPr>
          <a:xfrm rot="5400000">
            <a:off x="13162742" y="4631054"/>
            <a:ext cx="6766050" cy="1024890"/>
          </a:xfrm>
          <a:prstGeom prst="rect">
            <a:avLst/>
          </a:prstGeom>
        </p:spPr>
        <p:txBody>
          <a:bodyPr lIns="0" tIns="0" rIns="0" bIns="0" rtlCol="0" anchor="t">
            <a:spAutoFit/>
          </a:bodyPr>
          <a:lstStyle/>
          <a:p>
            <a:pPr marL="0" lvl="0" indent="0" algn="ctr">
              <a:lnSpc>
                <a:spcPts val="8190"/>
              </a:lnSpc>
            </a:pPr>
            <a:r>
              <a:rPr lang="en-US" sz="6300" b="1">
                <a:solidFill>
                  <a:srgbClr val="000000"/>
                </a:solidFill>
                <a:latin typeface="Raleway Bold"/>
                <a:ea typeface="Raleway Bold"/>
                <a:cs typeface="Raleway Bold"/>
                <a:sym typeface="Raleway Bold"/>
              </a:rPr>
              <a:t>Life Cycles</a:t>
            </a:r>
          </a:p>
        </p:txBody>
      </p:sp>
      <p:sp>
        <p:nvSpPr>
          <p:cNvPr id="4" name="Freeform 4"/>
          <p:cNvSpPr/>
          <p:nvPr/>
        </p:nvSpPr>
        <p:spPr>
          <a:xfrm>
            <a:off x="17259300" y="9258300"/>
            <a:ext cx="508042" cy="508042"/>
          </a:xfrm>
          <a:custGeom>
            <a:avLst/>
            <a:gdLst/>
            <a:ahLst/>
            <a:cxnLst/>
            <a:rect l="l" t="t" r="r" b="b"/>
            <a:pathLst>
              <a:path w="508042" h="508042">
                <a:moveTo>
                  <a:pt x="0" y="0"/>
                </a:moveTo>
                <a:lnTo>
                  <a:pt x="508042" y="0"/>
                </a:lnTo>
                <a:lnTo>
                  <a:pt x="508042" y="508042"/>
                </a:lnTo>
                <a:lnTo>
                  <a:pt x="0" y="508042"/>
                </a:lnTo>
                <a:lnTo>
                  <a:pt x="0" y="0"/>
                </a:lnTo>
                <a:close/>
              </a:path>
            </a:pathLst>
          </a:custGeom>
          <a:blipFill>
            <a:blip r:embed="rId6"/>
            <a:stretch>
              <a:fillRect/>
            </a:stretch>
          </a:blipFill>
        </p:spPr>
        <p:txBody>
          <a:bodyPr/>
          <a:lstStyle/>
          <a:p>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066801" y="0"/>
            <a:ext cx="17221200" cy="10286999"/>
          </a:xfrm>
          <a:prstGeom prst="rect">
            <a:avLst/>
          </a:prstGeom>
          <a:solidFill>
            <a:srgbClr val="B3FFFE"/>
          </a:solidFill>
        </p:spPr>
        <p:txBody>
          <a:bodyPr/>
          <a:lstStyle/>
          <a:p>
            <a:endParaRPr lang="en-US"/>
          </a:p>
        </p:txBody>
      </p:sp>
      <p:grpSp>
        <p:nvGrpSpPr>
          <p:cNvPr id="3" name="Group 3"/>
          <p:cNvGrpSpPr/>
          <p:nvPr/>
        </p:nvGrpSpPr>
        <p:grpSpPr>
          <a:xfrm>
            <a:off x="-522792" y="-198216"/>
            <a:ext cx="2031000" cy="10691400"/>
            <a:chOff x="0" y="0"/>
            <a:chExt cx="2708000" cy="14255200"/>
          </a:xfrm>
        </p:grpSpPr>
        <p:sp>
          <p:nvSpPr>
            <p:cNvPr id="4" name="Freeform 4"/>
            <p:cNvSpPr/>
            <p:nvPr/>
          </p:nvSpPr>
          <p:spPr>
            <a:xfrm>
              <a:off x="0" y="0"/>
              <a:ext cx="2708021" cy="14255242"/>
            </a:xfrm>
            <a:custGeom>
              <a:avLst/>
              <a:gdLst/>
              <a:ahLst/>
              <a:cxnLst/>
              <a:rect l="l" t="t" r="r" b="b"/>
              <a:pathLst>
                <a:path w="2708021" h="14255242">
                  <a:moveTo>
                    <a:pt x="0" y="0"/>
                  </a:moveTo>
                  <a:lnTo>
                    <a:pt x="2708021" y="0"/>
                  </a:lnTo>
                  <a:lnTo>
                    <a:pt x="2708021" y="14255242"/>
                  </a:lnTo>
                  <a:lnTo>
                    <a:pt x="0" y="14255242"/>
                  </a:lnTo>
                  <a:close/>
                </a:path>
              </a:pathLst>
            </a:custGeom>
            <a:solidFill>
              <a:srgbClr val="75E1E1"/>
            </a:solidFill>
          </p:spPr>
          <p:txBody>
            <a:bodyPr/>
            <a:lstStyle/>
            <a:p>
              <a:endParaRPr lang="en-US"/>
            </a:p>
          </p:txBody>
        </p:sp>
      </p:grpSp>
      <p:sp>
        <p:nvSpPr>
          <p:cNvPr id="5" name="Freeform 5"/>
          <p:cNvSpPr/>
          <p:nvPr/>
        </p:nvSpPr>
        <p:spPr>
          <a:xfrm>
            <a:off x="17259300" y="9258300"/>
            <a:ext cx="508042" cy="508042"/>
          </a:xfrm>
          <a:custGeom>
            <a:avLst/>
            <a:gdLst/>
            <a:ahLst/>
            <a:cxnLst/>
            <a:rect l="l" t="t" r="r" b="b"/>
            <a:pathLst>
              <a:path w="508042" h="508042">
                <a:moveTo>
                  <a:pt x="0" y="0"/>
                </a:moveTo>
                <a:lnTo>
                  <a:pt x="508042" y="0"/>
                </a:lnTo>
                <a:lnTo>
                  <a:pt x="508042" y="508042"/>
                </a:lnTo>
                <a:lnTo>
                  <a:pt x="0" y="508042"/>
                </a:lnTo>
                <a:lnTo>
                  <a:pt x="0" y="0"/>
                </a:lnTo>
                <a:close/>
              </a:path>
            </a:pathLst>
          </a:custGeom>
          <a:blipFill>
            <a:blip r:embed="rId3"/>
            <a:stretch>
              <a:fillRect/>
            </a:stretch>
          </a:blipFill>
        </p:spPr>
        <p:txBody>
          <a:bodyPr/>
          <a:lstStyle/>
          <a:p>
            <a:endParaRPr lang="en-US"/>
          </a:p>
        </p:txBody>
      </p:sp>
      <p:sp>
        <p:nvSpPr>
          <p:cNvPr id="6" name="Freeform 6"/>
          <p:cNvSpPr/>
          <p:nvPr/>
        </p:nvSpPr>
        <p:spPr>
          <a:xfrm>
            <a:off x="5576748" y="572572"/>
            <a:ext cx="2177745" cy="1633308"/>
          </a:xfrm>
          <a:custGeom>
            <a:avLst/>
            <a:gdLst/>
            <a:ahLst/>
            <a:cxnLst/>
            <a:rect l="l" t="t" r="r" b="b"/>
            <a:pathLst>
              <a:path w="2177745" h="1633308">
                <a:moveTo>
                  <a:pt x="0" y="0"/>
                </a:moveTo>
                <a:lnTo>
                  <a:pt x="2177744" y="0"/>
                </a:lnTo>
                <a:lnTo>
                  <a:pt x="2177744" y="1633308"/>
                </a:lnTo>
                <a:lnTo>
                  <a:pt x="0" y="1633308"/>
                </a:lnTo>
                <a:lnTo>
                  <a:pt x="0" y="0"/>
                </a:lnTo>
                <a:close/>
              </a:path>
            </a:pathLst>
          </a:custGeom>
          <a:blipFill>
            <a:blip r:embed="rId4"/>
            <a:stretch>
              <a:fillRect/>
            </a:stretch>
          </a:blipFill>
        </p:spPr>
        <p:txBody>
          <a:bodyPr/>
          <a:lstStyle/>
          <a:p>
            <a:endParaRPr lang="en-US"/>
          </a:p>
        </p:txBody>
      </p:sp>
      <p:grpSp>
        <p:nvGrpSpPr>
          <p:cNvPr id="7" name="Group 7"/>
          <p:cNvGrpSpPr/>
          <p:nvPr/>
        </p:nvGrpSpPr>
        <p:grpSpPr>
          <a:xfrm>
            <a:off x="1443234" y="945888"/>
            <a:ext cx="12931882" cy="9742927"/>
            <a:chOff x="0" y="-184717"/>
            <a:chExt cx="17242510" cy="12990569"/>
          </a:xfrm>
        </p:grpSpPr>
        <p:sp>
          <p:nvSpPr>
            <p:cNvPr id="8" name="TextBox 8"/>
            <p:cNvSpPr txBox="1"/>
            <p:nvPr/>
          </p:nvSpPr>
          <p:spPr>
            <a:xfrm>
              <a:off x="0" y="1427287"/>
              <a:ext cx="16821788" cy="11378565"/>
            </a:xfrm>
            <a:prstGeom prst="rect">
              <a:avLst/>
            </a:prstGeom>
          </p:spPr>
          <p:txBody>
            <a:bodyPr lIns="0" tIns="0" rIns="0" bIns="0" rtlCol="0" anchor="t">
              <a:spAutoFit/>
            </a:bodyPr>
            <a:lstStyle/>
            <a:p>
              <a:pPr marL="690881" lvl="1" indent="-345440" algn="l">
                <a:lnSpc>
                  <a:spcPts val="4800"/>
                </a:lnSpc>
                <a:buFont typeface="Arial"/>
                <a:buChar char="•"/>
              </a:pPr>
              <a:r>
                <a:rPr lang="en-US" sz="3200" dirty="0">
                  <a:solidFill>
                    <a:srgbClr val="000000"/>
                  </a:solidFill>
                  <a:latin typeface="Arial"/>
                  <a:ea typeface="Arial"/>
                  <a:cs typeface="Arial"/>
                  <a:sym typeface="Arial"/>
                </a:rPr>
                <a:t>Take a look at one of these websites together:</a:t>
              </a:r>
            </a:p>
            <a:p>
              <a:pPr marL="1381761" lvl="2" indent="-460587" algn="l">
                <a:lnSpc>
                  <a:spcPts val="4800"/>
                </a:lnSpc>
                <a:buFont typeface="Arial"/>
                <a:buChar char="⚬"/>
              </a:pPr>
              <a:r>
                <a:rPr lang="en-US" sz="3200" b="1" dirty="0">
                  <a:solidFill>
                    <a:srgbClr val="000000"/>
                  </a:solidFill>
                  <a:latin typeface="Arial Bold"/>
                  <a:ea typeface="Arial Bold"/>
                  <a:cs typeface="Arial Bold"/>
                  <a:sym typeface="Arial Bold"/>
                  <a:hlinkClick r:id="rId5"/>
                </a:rPr>
                <a:t>A</a:t>
              </a:r>
              <a:r>
                <a:rPr lang="en-US" sz="3200" b="1" u="sng" dirty="0">
                  <a:solidFill>
                    <a:srgbClr val="000000"/>
                  </a:solidFill>
                  <a:latin typeface="Arial Bold"/>
                  <a:ea typeface="Arial Bold"/>
                  <a:cs typeface="Arial Bold"/>
                  <a:sym typeface="Arial Bold"/>
                  <a:hlinkClick r:id="rId5"/>
                </a:rPr>
                <a:t>we-inspiring Art installations</a:t>
              </a:r>
              <a:r>
                <a:rPr lang="en-US" sz="3200" dirty="0">
                  <a:solidFill>
                    <a:srgbClr val="000000"/>
                  </a:solidFill>
                  <a:latin typeface="Arial"/>
                  <a:ea typeface="Arial"/>
                  <a:cs typeface="Arial"/>
                  <a:sym typeface="Arial"/>
                </a:rPr>
                <a:t>: https://</a:t>
              </a:r>
              <a:r>
                <a:rPr lang="en-US" sz="3200" dirty="0" err="1">
                  <a:solidFill>
                    <a:srgbClr val="000000"/>
                  </a:solidFill>
                  <a:latin typeface="Arial"/>
                  <a:ea typeface="Arial"/>
                  <a:cs typeface="Arial"/>
                  <a:sym typeface="Arial"/>
                </a:rPr>
                <a:t>illuminate.org</a:t>
              </a:r>
              <a:r>
                <a:rPr lang="en-US" sz="3200" dirty="0">
                  <a:solidFill>
                    <a:srgbClr val="000000"/>
                  </a:solidFill>
                  <a:latin typeface="Arial"/>
                  <a:ea typeface="Arial"/>
                  <a:cs typeface="Arial"/>
                  <a:sym typeface="Arial"/>
                </a:rPr>
                <a:t>/projects/</a:t>
              </a:r>
            </a:p>
            <a:p>
              <a:pPr algn="l">
                <a:lnSpc>
                  <a:spcPts val="4800"/>
                </a:lnSpc>
              </a:pPr>
              <a:endParaRPr lang="en-US" sz="3200" dirty="0">
                <a:solidFill>
                  <a:srgbClr val="000000"/>
                </a:solidFill>
                <a:latin typeface="Arial"/>
                <a:ea typeface="Arial"/>
                <a:cs typeface="Arial"/>
                <a:sym typeface="Arial"/>
              </a:endParaRPr>
            </a:p>
            <a:p>
              <a:pPr marL="1381761" lvl="2" indent="-460587" algn="l">
                <a:lnSpc>
                  <a:spcPts val="4800"/>
                </a:lnSpc>
                <a:buFont typeface="Arial"/>
                <a:buChar char="⚬"/>
              </a:pPr>
              <a:r>
                <a:rPr lang="en-US" sz="3200" b="1" u="sng" dirty="0">
                  <a:solidFill>
                    <a:srgbClr val="000000"/>
                  </a:solidFill>
                  <a:latin typeface="Arial Bold"/>
                  <a:ea typeface="Arial Bold"/>
                  <a:cs typeface="Arial Bold"/>
                  <a:sym typeface="Arial Bold"/>
                  <a:hlinkClick r:id="rId6" tooltip="https://www.roughguides.com/gallery/26-awe-inspiring-architectural-wonders/"/>
                </a:rPr>
                <a:t>26 Awe-Inspiring Architectural Wonders</a:t>
              </a:r>
              <a:r>
                <a:rPr lang="en-US" sz="3200" dirty="0">
                  <a:solidFill>
                    <a:srgbClr val="000000"/>
                  </a:solidFill>
                  <a:latin typeface="Arial"/>
                  <a:ea typeface="Arial"/>
                  <a:cs typeface="Arial"/>
                  <a:sym typeface="Arial"/>
                </a:rPr>
                <a:t>: https://</a:t>
              </a:r>
              <a:r>
                <a:rPr lang="en-US" sz="3200" dirty="0" err="1">
                  <a:solidFill>
                    <a:srgbClr val="000000"/>
                  </a:solidFill>
                  <a:latin typeface="Arial"/>
                  <a:ea typeface="Arial"/>
                  <a:cs typeface="Arial"/>
                  <a:sym typeface="Arial"/>
                </a:rPr>
                <a:t>shorturl.at</a:t>
              </a:r>
              <a:r>
                <a:rPr lang="en-US" sz="3200" dirty="0">
                  <a:solidFill>
                    <a:srgbClr val="000000"/>
                  </a:solidFill>
                  <a:latin typeface="Arial"/>
                  <a:ea typeface="Arial"/>
                  <a:cs typeface="Arial"/>
                  <a:sym typeface="Arial"/>
                </a:rPr>
                <a:t>/I3469</a:t>
              </a:r>
            </a:p>
            <a:p>
              <a:pPr algn="l">
                <a:lnSpc>
                  <a:spcPts val="4800"/>
                </a:lnSpc>
              </a:pPr>
              <a:endParaRPr lang="en-US" sz="3200" dirty="0">
                <a:solidFill>
                  <a:srgbClr val="000000"/>
                </a:solidFill>
                <a:latin typeface="Arial"/>
                <a:ea typeface="Arial"/>
                <a:cs typeface="Arial"/>
                <a:sym typeface="Arial"/>
              </a:endParaRPr>
            </a:p>
            <a:p>
              <a:pPr marL="690881" lvl="1" indent="-345440" algn="l">
                <a:lnSpc>
                  <a:spcPts val="4800"/>
                </a:lnSpc>
                <a:buFont typeface="Arial"/>
                <a:buChar char="•"/>
              </a:pPr>
              <a:r>
                <a:rPr lang="en-US" sz="3200" i="1" dirty="0">
                  <a:solidFill>
                    <a:srgbClr val="000000"/>
                  </a:solidFill>
                  <a:latin typeface="Arial Italics"/>
                  <a:ea typeface="Arial Italics"/>
                  <a:cs typeface="Arial Italics"/>
                  <a:sym typeface="Arial Italics"/>
                </a:rPr>
                <a:t>What repetitive patterns did you notice?</a:t>
              </a:r>
            </a:p>
            <a:p>
              <a:pPr marL="690881" lvl="1" indent="-345440" algn="l">
                <a:lnSpc>
                  <a:spcPts val="4800"/>
                </a:lnSpc>
                <a:buFont typeface="Arial"/>
                <a:buChar char="•"/>
              </a:pPr>
              <a:r>
                <a:rPr lang="en-US" sz="3200" i="1" dirty="0">
                  <a:solidFill>
                    <a:srgbClr val="000000"/>
                  </a:solidFill>
                  <a:latin typeface="Arial Italics"/>
                  <a:ea typeface="Arial Italics"/>
                  <a:cs typeface="Arial Italics"/>
                  <a:sym typeface="Arial Italics"/>
                </a:rPr>
                <a:t>Light/dark contrasts?</a:t>
              </a:r>
            </a:p>
            <a:p>
              <a:pPr marL="690881" lvl="1" indent="-345440" algn="l">
                <a:lnSpc>
                  <a:spcPts val="4800"/>
                </a:lnSpc>
                <a:buFont typeface="Arial"/>
                <a:buChar char="•"/>
              </a:pPr>
              <a:r>
                <a:rPr lang="en-US" sz="3200" i="1" dirty="0">
                  <a:solidFill>
                    <a:srgbClr val="000000"/>
                  </a:solidFill>
                  <a:latin typeface="Arial Italics"/>
                  <a:ea typeface="Arial Italics"/>
                  <a:cs typeface="Arial Italics"/>
                  <a:sym typeface="Arial Italics"/>
                </a:rPr>
                <a:t>Representations of vastness?</a:t>
              </a:r>
            </a:p>
            <a:p>
              <a:pPr algn="l">
                <a:lnSpc>
                  <a:spcPts val="4800"/>
                </a:lnSpc>
              </a:pPr>
              <a:endParaRPr lang="en-US" sz="3200" i="1" dirty="0">
                <a:solidFill>
                  <a:srgbClr val="000000"/>
                </a:solidFill>
                <a:latin typeface="Arial Italics"/>
                <a:ea typeface="Arial Italics"/>
                <a:cs typeface="Arial Italics"/>
                <a:sym typeface="Arial Italics"/>
              </a:endParaRPr>
            </a:p>
            <a:p>
              <a:pPr marL="690881" lvl="1" indent="-345440" algn="l">
                <a:lnSpc>
                  <a:spcPts val="4800"/>
                </a:lnSpc>
                <a:buFont typeface="Arial"/>
                <a:buChar char="•"/>
              </a:pPr>
              <a:r>
                <a:rPr lang="en-US" sz="3200" dirty="0">
                  <a:solidFill>
                    <a:srgbClr val="000000"/>
                  </a:solidFill>
                  <a:latin typeface="Arial"/>
                  <a:ea typeface="Arial"/>
                  <a:cs typeface="Arial"/>
                  <a:sym typeface="Arial"/>
                </a:rPr>
                <a:t>What other examples of awe-inducing visual design have you seen in your daily life or travels? </a:t>
              </a:r>
            </a:p>
            <a:p>
              <a:pPr algn="l">
                <a:lnSpc>
                  <a:spcPts val="4800"/>
                </a:lnSpc>
              </a:pPr>
              <a:endParaRPr lang="en-US" sz="3200" dirty="0">
                <a:solidFill>
                  <a:srgbClr val="000000"/>
                </a:solidFill>
                <a:latin typeface="Arial"/>
                <a:ea typeface="Arial"/>
                <a:cs typeface="Arial"/>
                <a:sym typeface="Arial"/>
              </a:endParaRPr>
            </a:p>
          </p:txBody>
        </p:sp>
        <p:sp>
          <p:nvSpPr>
            <p:cNvPr id="9" name="TextBox 9"/>
            <p:cNvSpPr txBox="1"/>
            <p:nvPr/>
          </p:nvSpPr>
          <p:spPr>
            <a:xfrm>
              <a:off x="412488" y="-184717"/>
              <a:ext cx="16830022" cy="934087"/>
            </a:xfrm>
            <a:prstGeom prst="rect">
              <a:avLst/>
            </a:prstGeom>
          </p:spPr>
          <p:txBody>
            <a:bodyPr lIns="0" tIns="0" rIns="0" bIns="0" rtlCol="0" anchor="t">
              <a:spAutoFit/>
            </a:bodyPr>
            <a:lstStyle/>
            <a:p>
              <a:pPr marL="0" lvl="0" indent="0" algn="l">
                <a:lnSpc>
                  <a:spcPts val="5879"/>
                </a:lnSpc>
              </a:pPr>
              <a:r>
                <a:rPr lang="en-US" sz="4199" b="1" dirty="0">
                  <a:solidFill>
                    <a:srgbClr val="000000"/>
                  </a:solidFill>
                  <a:latin typeface="Raleway Bold"/>
                  <a:ea typeface="Raleway Bold"/>
                  <a:cs typeface="Raleway Bold"/>
                  <a:sym typeface="Raleway Bold"/>
                </a:rPr>
                <a:t>Visual Design</a:t>
              </a:r>
            </a:p>
          </p:txBody>
        </p:sp>
      </p:grpSp>
      <p:sp>
        <p:nvSpPr>
          <p:cNvPr id="10" name="Freeform 10"/>
          <p:cNvSpPr/>
          <p:nvPr/>
        </p:nvSpPr>
        <p:spPr>
          <a:xfrm>
            <a:off x="10901007" y="2753530"/>
            <a:ext cx="1825473" cy="1825473"/>
          </a:xfrm>
          <a:custGeom>
            <a:avLst/>
            <a:gdLst/>
            <a:ahLst/>
            <a:cxnLst/>
            <a:rect l="l" t="t" r="r" b="b"/>
            <a:pathLst>
              <a:path w="1825473" h="1825473">
                <a:moveTo>
                  <a:pt x="0" y="0"/>
                </a:moveTo>
                <a:lnTo>
                  <a:pt x="1825473" y="0"/>
                </a:lnTo>
                <a:lnTo>
                  <a:pt x="1825473" y="1825473"/>
                </a:lnTo>
                <a:lnTo>
                  <a:pt x="0" y="1825473"/>
                </a:lnTo>
                <a:lnTo>
                  <a:pt x="0" y="0"/>
                </a:lnTo>
                <a:close/>
              </a:path>
            </a:pathLst>
          </a:custGeom>
          <a:blipFill>
            <a:blip r:embed="rId7"/>
            <a:stretch>
              <a:fillRect/>
            </a:stretch>
          </a:blipFill>
        </p:spPr>
        <p:txBody>
          <a:bodyPr/>
          <a:lstStyle/>
          <a:p>
            <a:endParaRPr lang="en-US"/>
          </a:p>
        </p:txBody>
      </p:sp>
      <p:sp>
        <p:nvSpPr>
          <p:cNvPr id="11" name="Freeform 11"/>
          <p:cNvSpPr/>
          <p:nvPr/>
        </p:nvSpPr>
        <p:spPr>
          <a:xfrm>
            <a:off x="10901007" y="4895315"/>
            <a:ext cx="1825473" cy="1825473"/>
          </a:xfrm>
          <a:custGeom>
            <a:avLst/>
            <a:gdLst/>
            <a:ahLst/>
            <a:cxnLst/>
            <a:rect l="l" t="t" r="r" b="b"/>
            <a:pathLst>
              <a:path w="1825473" h="1825473">
                <a:moveTo>
                  <a:pt x="0" y="0"/>
                </a:moveTo>
                <a:lnTo>
                  <a:pt x="1825473" y="0"/>
                </a:lnTo>
                <a:lnTo>
                  <a:pt x="1825473" y="1825474"/>
                </a:lnTo>
                <a:lnTo>
                  <a:pt x="0" y="1825474"/>
                </a:lnTo>
                <a:lnTo>
                  <a:pt x="0" y="0"/>
                </a:lnTo>
                <a:close/>
              </a:path>
            </a:pathLst>
          </a:custGeom>
          <a:blipFill>
            <a:blip r:embed="rId8"/>
            <a:stretch>
              <a:fillRect/>
            </a:stretch>
          </a:blipFill>
        </p:spPr>
        <p:txBody>
          <a:bodyPr/>
          <a:lstStyle/>
          <a:p>
            <a:endParaRPr lang="en-US"/>
          </a:p>
        </p:txBody>
      </p:sp>
      <p:sp>
        <p:nvSpPr>
          <p:cNvPr id="12" name="TextBox 12"/>
          <p:cNvSpPr txBox="1"/>
          <p:nvPr/>
        </p:nvSpPr>
        <p:spPr>
          <a:xfrm rot="5400000">
            <a:off x="13684526" y="4635038"/>
            <a:ext cx="6766050" cy="1024890"/>
          </a:xfrm>
          <a:prstGeom prst="rect">
            <a:avLst/>
          </a:prstGeom>
        </p:spPr>
        <p:txBody>
          <a:bodyPr lIns="0" tIns="0" rIns="0" bIns="0" rtlCol="0" anchor="t">
            <a:spAutoFit/>
          </a:bodyPr>
          <a:lstStyle/>
          <a:p>
            <a:pPr marL="0" lvl="0" indent="0" algn="ctr">
              <a:lnSpc>
                <a:spcPts val="8190"/>
              </a:lnSpc>
            </a:pPr>
            <a:r>
              <a:rPr lang="en-US" sz="6300" b="1">
                <a:solidFill>
                  <a:srgbClr val="000000"/>
                </a:solidFill>
                <a:latin typeface="Raleway Bold"/>
                <a:ea typeface="Raleway Bold"/>
                <a:cs typeface="Raleway Bold"/>
                <a:sym typeface="Raleway Bold"/>
              </a:rPr>
              <a:t>Visual Design</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036320" y="0"/>
            <a:ext cx="17221200" cy="10287000"/>
          </a:xfrm>
          <a:prstGeom prst="rect">
            <a:avLst/>
          </a:prstGeom>
          <a:solidFill>
            <a:srgbClr val="B3FFFE"/>
          </a:solidFill>
        </p:spPr>
        <p:txBody>
          <a:bodyPr/>
          <a:lstStyle/>
          <a:p>
            <a:endParaRPr lang="en-US"/>
          </a:p>
        </p:txBody>
      </p:sp>
      <p:grpSp>
        <p:nvGrpSpPr>
          <p:cNvPr id="3" name="Group 3"/>
          <p:cNvGrpSpPr/>
          <p:nvPr/>
        </p:nvGrpSpPr>
        <p:grpSpPr>
          <a:xfrm>
            <a:off x="-522792" y="-198216"/>
            <a:ext cx="2031000" cy="10691400"/>
            <a:chOff x="0" y="0"/>
            <a:chExt cx="2708000" cy="14255200"/>
          </a:xfrm>
        </p:grpSpPr>
        <p:sp>
          <p:nvSpPr>
            <p:cNvPr id="4" name="Freeform 4"/>
            <p:cNvSpPr/>
            <p:nvPr/>
          </p:nvSpPr>
          <p:spPr>
            <a:xfrm>
              <a:off x="0" y="0"/>
              <a:ext cx="2708021" cy="14255242"/>
            </a:xfrm>
            <a:custGeom>
              <a:avLst/>
              <a:gdLst/>
              <a:ahLst/>
              <a:cxnLst/>
              <a:rect l="l" t="t" r="r" b="b"/>
              <a:pathLst>
                <a:path w="2708021" h="14255242">
                  <a:moveTo>
                    <a:pt x="0" y="0"/>
                  </a:moveTo>
                  <a:lnTo>
                    <a:pt x="2708021" y="0"/>
                  </a:lnTo>
                  <a:lnTo>
                    <a:pt x="2708021" y="14255242"/>
                  </a:lnTo>
                  <a:lnTo>
                    <a:pt x="0" y="14255242"/>
                  </a:lnTo>
                  <a:close/>
                </a:path>
              </a:pathLst>
            </a:custGeom>
            <a:solidFill>
              <a:srgbClr val="75E1E1"/>
            </a:solidFill>
          </p:spPr>
          <p:txBody>
            <a:bodyPr/>
            <a:lstStyle/>
            <a:p>
              <a:endParaRPr lang="en-US"/>
            </a:p>
          </p:txBody>
        </p:sp>
      </p:grpSp>
      <p:sp>
        <p:nvSpPr>
          <p:cNvPr id="5" name="Freeform 5"/>
          <p:cNvSpPr/>
          <p:nvPr/>
        </p:nvSpPr>
        <p:spPr>
          <a:xfrm>
            <a:off x="17259300" y="9258300"/>
            <a:ext cx="508042" cy="508042"/>
          </a:xfrm>
          <a:custGeom>
            <a:avLst/>
            <a:gdLst/>
            <a:ahLst/>
            <a:cxnLst/>
            <a:rect l="l" t="t" r="r" b="b"/>
            <a:pathLst>
              <a:path w="508042" h="508042">
                <a:moveTo>
                  <a:pt x="0" y="0"/>
                </a:moveTo>
                <a:lnTo>
                  <a:pt x="508042" y="0"/>
                </a:lnTo>
                <a:lnTo>
                  <a:pt x="508042" y="508042"/>
                </a:lnTo>
                <a:lnTo>
                  <a:pt x="0" y="508042"/>
                </a:lnTo>
                <a:lnTo>
                  <a:pt x="0" y="0"/>
                </a:lnTo>
                <a:close/>
              </a:path>
            </a:pathLst>
          </a:custGeom>
          <a:blipFill>
            <a:blip r:embed="rId3"/>
            <a:stretch>
              <a:fillRect/>
            </a:stretch>
          </a:blipFill>
        </p:spPr>
        <p:txBody>
          <a:bodyPr/>
          <a:lstStyle/>
          <a:p>
            <a:endParaRPr lang="en-US"/>
          </a:p>
        </p:txBody>
      </p:sp>
      <p:grpSp>
        <p:nvGrpSpPr>
          <p:cNvPr id="6" name="Group 6"/>
          <p:cNvGrpSpPr/>
          <p:nvPr/>
        </p:nvGrpSpPr>
        <p:grpSpPr>
          <a:xfrm>
            <a:off x="1890057" y="225429"/>
            <a:ext cx="11705833" cy="10214219"/>
            <a:chOff x="521832" y="357890"/>
            <a:chExt cx="15607777" cy="13618960"/>
          </a:xfrm>
        </p:grpSpPr>
        <p:sp>
          <p:nvSpPr>
            <p:cNvPr id="7" name="TextBox 7"/>
            <p:cNvSpPr txBox="1"/>
            <p:nvPr/>
          </p:nvSpPr>
          <p:spPr>
            <a:xfrm>
              <a:off x="529468" y="1451156"/>
              <a:ext cx="15600141" cy="12525694"/>
            </a:xfrm>
            <a:prstGeom prst="rect">
              <a:avLst/>
            </a:prstGeom>
          </p:spPr>
          <p:txBody>
            <a:bodyPr lIns="0" tIns="0" rIns="0" bIns="0" rtlCol="0" anchor="t">
              <a:spAutoFit/>
            </a:bodyPr>
            <a:lstStyle/>
            <a:p>
              <a:pPr algn="l">
                <a:lnSpc>
                  <a:spcPts val="4490"/>
                </a:lnSpc>
              </a:pPr>
              <a:r>
                <a:rPr lang="en-US" sz="2400" b="1" dirty="0">
                  <a:solidFill>
                    <a:srgbClr val="000000"/>
                  </a:solidFill>
                  <a:latin typeface="Arial Bold"/>
                  <a:ea typeface="Arial Bold"/>
                  <a:cs typeface="Arial Bold"/>
                  <a:sym typeface="Arial Bold"/>
                </a:rPr>
                <a:t>Option 1:</a:t>
              </a:r>
            </a:p>
            <a:p>
              <a:pPr marL="646350" lvl="1" indent="-323175" algn="l">
                <a:lnSpc>
                  <a:spcPts val="4490"/>
                </a:lnSpc>
                <a:buFont typeface="Arial"/>
                <a:buChar char="•"/>
              </a:pPr>
              <a:r>
                <a:rPr lang="en-US" sz="2400" dirty="0">
                  <a:solidFill>
                    <a:srgbClr val="000000"/>
                  </a:solidFill>
                  <a:latin typeface="Arial"/>
                  <a:ea typeface="Arial"/>
                  <a:cs typeface="Arial"/>
                  <a:sym typeface="Arial"/>
                </a:rPr>
                <a:t>Consider doing a brief meditation together</a:t>
              </a:r>
            </a:p>
            <a:p>
              <a:pPr algn="l">
                <a:lnSpc>
                  <a:spcPts val="4490"/>
                </a:lnSpc>
              </a:pPr>
              <a:endParaRPr lang="en-US" sz="2400" dirty="0">
                <a:solidFill>
                  <a:srgbClr val="000000"/>
                </a:solidFill>
                <a:latin typeface="Arial"/>
                <a:ea typeface="Arial"/>
                <a:cs typeface="Arial"/>
                <a:sym typeface="Arial"/>
              </a:endParaRPr>
            </a:p>
            <a:p>
              <a:pPr algn="l">
                <a:lnSpc>
                  <a:spcPts val="4490"/>
                </a:lnSpc>
              </a:pPr>
              <a:r>
                <a:rPr lang="en-US" sz="2400" dirty="0">
                  <a:solidFill>
                    <a:srgbClr val="000000"/>
                  </a:solidFill>
                  <a:latin typeface="Arial"/>
                  <a:ea typeface="Arial"/>
                  <a:cs typeface="Arial"/>
                  <a:sym typeface="Arial"/>
                </a:rPr>
                <a:t>Here are some audios to follow along:</a:t>
              </a:r>
            </a:p>
            <a:p>
              <a:pPr marL="646350" lvl="1" indent="-323175" algn="l">
                <a:lnSpc>
                  <a:spcPts val="4490"/>
                </a:lnSpc>
                <a:buFont typeface="Arial"/>
                <a:buChar char="•"/>
              </a:pPr>
              <a:r>
                <a:rPr lang="en-US" sz="2400" b="1" dirty="0">
                  <a:solidFill>
                    <a:srgbClr val="000000"/>
                  </a:solidFill>
                  <a:latin typeface="Arial Bold"/>
                  <a:ea typeface="Arial Bold"/>
                  <a:cs typeface="Arial Bold"/>
                  <a:sym typeface="Arial Bold"/>
                </a:rPr>
                <a:t>Happiness Break: Tap into Joy that Surrounds You</a:t>
              </a:r>
              <a:r>
                <a:rPr lang="en-US" sz="2400" dirty="0">
                  <a:solidFill>
                    <a:srgbClr val="000000"/>
                  </a:solidFill>
                  <a:latin typeface="Arial"/>
                  <a:ea typeface="Arial"/>
                  <a:cs typeface="Arial"/>
                  <a:sym typeface="Arial"/>
                </a:rPr>
                <a:t> (5 min)</a:t>
              </a:r>
            </a:p>
            <a:p>
              <a:pPr algn="l">
                <a:lnSpc>
                  <a:spcPts val="4190"/>
                </a:lnSpc>
              </a:pPr>
              <a:r>
                <a:rPr lang="en-US" sz="2400" dirty="0">
                  <a:solidFill>
                    <a:srgbClr val="000000"/>
                  </a:solidFill>
                  <a:latin typeface="Arial"/>
                  <a:ea typeface="Arial"/>
                  <a:cs typeface="Arial"/>
                  <a:sym typeface="Arial"/>
                </a:rPr>
                <a:t>https://</a:t>
              </a:r>
              <a:r>
                <a:rPr lang="en-US" sz="2400" dirty="0" err="1">
                  <a:solidFill>
                    <a:srgbClr val="000000"/>
                  </a:solidFill>
                  <a:latin typeface="Arial"/>
                  <a:ea typeface="Arial"/>
                  <a:cs typeface="Arial"/>
                  <a:sym typeface="Arial"/>
                </a:rPr>
                <a:t>greatergood.berkeley.edu</a:t>
              </a:r>
              <a:r>
                <a:rPr lang="en-US" sz="2400" dirty="0">
                  <a:solidFill>
                    <a:srgbClr val="000000"/>
                  </a:solidFill>
                  <a:latin typeface="Arial"/>
                  <a:ea typeface="Arial"/>
                  <a:cs typeface="Arial"/>
                  <a:sym typeface="Arial"/>
                </a:rPr>
                <a:t>/podcasts/item/Happiness_break_Tap_into_Joy_that_Surrounds_You_Anushka_Fernandopulle</a:t>
              </a:r>
            </a:p>
            <a:p>
              <a:pPr algn="l">
                <a:lnSpc>
                  <a:spcPts val="4490"/>
                </a:lnSpc>
              </a:pPr>
              <a:endParaRPr lang="en-US" sz="2400" dirty="0">
                <a:solidFill>
                  <a:srgbClr val="000000"/>
                </a:solidFill>
                <a:latin typeface="Arial"/>
                <a:ea typeface="Arial"/>
                <a:cs typeface="Arial"/>
                <a:sym typeface="Arial"/>
              </a:endParaRPr>
            </a:p>
            <a:p>
              <a:pPr marL="646350" lvl="1" indent="-323175" algn="l">
                <a:lnSpc>
                  <a:spcPts val="4490"/>
                </a:lnSpc>
                <a:buFont typeface="Arial"/>
                <a:buChar char="•"/>
              </a:pPr>
              <a:r>
                <a:rPr lang="en-US" sz="2400" b="1" dirty="0">
                  <a:solidFill>
                    <a:srgbClr val="000000"/>
                  </a:solidFill>
                  <a:latin typeface="Arial Bold"/>
                  <a:ea typeface="Arial Bold"/>
                  <a:cs typeface="Arial Bold"/>
                  <a:sym typeface="Arial Bold"/>
                </a:rPr>
                <a:t>Happiness Break: Awe for Others </a:t>
              </a:r>
              <a:r>
                <a:rPr lang="en-US" sz="2400" dirty="0">
                  <a:solidFill>
                    <a:srgbClr val="000000"/>
                  </a:solidFill>
                  <a:latin typeface="Arial"/>
                  <a:ea typeface="Arial"/>
                  <a:cs typeface="Arial"/>
                  <a:sym typeface="Arial"/>
                </a:rPr>
                <a:t>(10 min)</a:t>
              </a:r>
            </a:p>
            <a:p>
              <a:pPr algn="l">
                <a:lnSpc>
                  <a:spcPts val="4190"/>
                </a:lnSpc>
              </a:pPr>
              <a:r>
                <a:rPr lang="en-US" sz="2400" dirty="0">
                  <a:solidFill>
                    <a:srgbClr val="000000"/>
                  </a:solidFill>
                  <a:latin typeface="Arial"/>
                  <a:ea typeface="Arial"/>
                  <a:cs typeface="Arial"/>
                  <a:sym typeface="Arial"/>
                </a:rPr>
                <a:t>https://</a:t>
              </a:r>
              <a:r>
                <a:rPr lang="en-US" sz="2400" dirty="0" err="1">
                  <a:solidFill>
                    <a:srgbClr val="000000"/>
                  </a:solidFill>
                  <a:latin typeface="Arial"/>
                  <a:ea typeface="Arial"/>
                  <a:cs typeface="Arial"/>
                  <a:sym typeface="Arial"/>
                </a:rPr>
                <a:t>greatergood.berkeley.edu</a:t>
              </a:r>
              <a:r>
                <a:rPr lang="en-US" sz="2400" dirty="0">
                  <a:solidFill>
                    <a:srgbClr val="000000"/>
                  </a:solidFill>
                  <a:latin typeface="Arial"/>
                  <a:ea typeface="Arial"/>
                  <a:cs typeface="Arial"/>
                  <a:sym typeface="Arial"/>
                </a:rPr>
                <a:t>/podcasts/item/</a:t>
              </a:r>
              <a:r>
                <a:rPr lang="en-US" sz="2400" dirty="0" err="1">
                  <a:solidFill>
                    <a:srgbClr val="000000"/>
                  </a:solidFill>
                  <a:latin typeface="Arial"/>
                  <a:ea typeface="Arial"/>
                  <a:cs typeface="Arial"/>
                  <a:sym typeface="Arial"/>
                </a:rPr>
                <a:t>happiness_break_awe_for_others</a:t>
              </a:r>
              <a:endParaRPr lang="en-US" sz="2400" dirty="0">
                <a:solidFill>
                  <a:srgbClr val="000000"/>
                </a:solidFill>
                <a:latin typeface="Arial"/>
                <a:ea typeface="Arial"/>
                <a:cs typeface="Arial"/>
                <a:sym typeface="Arial"/>
              </a:endParaRPr>
            </a:p>
            <a:p>
              <a:pPr algn="l">
                <a:lnSpc>
                  <a:spcPts val="4490"/>
                </a:lnSpc>
              </a:pPr>
              <a:endParaRPr lang="en-US" sz="2400" dirty="0">
                <a:solidFill>
                  <a:srgbClr val="000000"/>
                </a:solidFill>
                <a:latin typeface="Arial"/>
                <a:ea typeface="Arial"/>
                <a:cs typeface="Arial"/>
                <a:sym typeface="Arial"/>
              </a:endParaRPr>
            </a:p>
            <a:p>
              <a:pPr algn="l">
                <a:lnSpc>
                  <a:spcPts val="4490"/>
                </a:lnSpc>
              </a:pPr>
              <a:r>
                <a:rPr lang="en-US" sz="2400" b="1" dirty="0">
                  <a:solidFill>
                    <a:srgbClr val="000000"/>
                  </a:solidFill>
                  <a:latin typeface="Arial Bold"/>
                  <a:ea typeface="Arial Bold"/>
                  <a:cs typeface="Arial Bold"/>
                  <a:sym typeface="Arial Bold"/>
                </a:rPr>
                <a:t>Option 2:</a:t>
              </a:r>
            </a:p>
            <a:p>
              <a:pPr marL="646350" lvl="1" indent="-323175" algn="l">
                <a:lnSpc>
                  <a:spcPts val="4490"/>
                </a:lnSpc>
                <a:buFont typeface="Arial"/>
                <a:buChar char="•"/>
              </a:pPr>
              <a:r>
                <a:rPr lang="en-US" sz="2400" dirty="0">
                  <a:solidFill>
                    <a:srgbClr val="000000"/>
                  </a:solidFill>
                  <a:latin typeface="Arial"/>
                  <a:ea typeface="Arial"/>
                  <a:cs typeface="Arial"/>
                  <a:sym typeface="Arial"/>
                </a:rPr>
                <a:t>Discuss awe and meaning together instead.</a:t>
              </a:r>
            </a:p>
            <a:p>
              <a:pPr marL="1292699" lvl="2" indent="-430900" algn="l">
                <a:lnSpc>
                  <a:spcPts val="4490"/>
                </a:lnSpc>
                <a:buFont typeface="Arial"/>
                <a:buChar char="⚬"/>
              </a:pPr>
              <a:r>
                <a:rPr lang="en-US" sz="2400" i="1" dirty="0">
                  <a:solidFill>
                    <a:srgbClr val="000000"/>
                  </a:solidFill>
                  <a:latin typeface="Arial Italics"/>
                  <a:ea typeface="Arial Italics"/>
                  <a:cs typeface="Arial Italics"/>
                  <a:sym typeface="Arial Italics"/>
                </a:rPr>
                <a:t>Have you (or someone you know) ever experienced a shift in meaning or purpose after an awe-moment?</a:t>
              </a:r>
            </a:p>
            <a:p>
              <a:pPr marL="1292699" lvl="2" indent="-430900" algn="l">
                <a:lnSpc>
                  <a:spcPts val="4490"/>
                </a:lnSpc>
                <a:buFont typeface="Arial"/>
                <a:buChar char="⚬"/>
              </a:pPr>
              <a:r>
                <a:rPr lang="en-US" sz="2400" i="1" dirty="0">
                  <a:solidFill>
                    <a:srgbClr val="000000"/>
                  </a:solidFill>
                  <a:latin typeface="Arial Italics"/>
                  <a:ea typeface="Arial Italics"/>
                  <a:cs typeface="Arial Italics"/>
                  <a:sym typeface="Arial Italics"/>
                </a:rPr>
                <a:t>Discuss how you think awe could impact your teaching </a:t>
              </a:r>
            </a:p>
          </p:txBody>
        </p:sp>
        <p:sp>
          <p:nvSpPr>
            <p:cNvPr id="8" name="TextBox 8"/>
            <p:cNvSpPr txBox="1"/>
            <p:nvPr/>
          </p:nvSpPr>
          <p:spPr>
            <a:xfrm>
              <a:off x="521832" y="357890"/>
              <a:ext cx="15607777" cy="792692"/>
            </a:xfrm>
            <a:prstGeom prst="rect">
              <a:avLst/>
            </a:prstGeom>
          </p:spPr>
          <p:txBody>
            <a:bodyPr lIns="0" tIns="0" rIns="0" bIns="0" rtlCol="0" anchor="t">
              <a:spAutoFit/>
            </a:bodyPr>
            <a:lstStyle/>
            <a:p>
              <a:pPr marL="0" lvl="0" indent="0" algn="l">
                <a:lnSpc>
                  <a:spcPts val="4900"/>
                </a:lnSpc>
              </a:pPr>
              <a:r>
                <a:rPr lang="en-US" sz="3500" b="1" dirty="0">
                  <a:solidFill>
                    <a:srgbClr val="000000"/>
                  </a:solidFill>
                  <a:latin typeface="Raleway Bold"/>
                  <a:ea typeface="Raleway Bold"/>
                  <a:cs typeface="Raleway Bold"/>
                  <a:sym typeface="Raleway Bold"/>
                </a:rPr>
                <a:t>Meaning/</a:t>
              </a:r>
              <a:r>
                <a:rPr lang="en-US" sz="3200" b="1" dirty="0">
                  <a:solidFill>
                    <a:srgbClr val="000000"/>
                  </a:solidFill>
                  <a:latin typeface="Raleway Bold"/>
                  <a:ea typeface="Raleway Bold"/>
                  <a:cs typeface="Raleway Bold"/>
                  <a:sym typeface="Raleway Bold"/>
                </a:rPr>
                <a:t>Transcendence</a:t>
              </a:r>
            </a:p>
          </p:txBody>
        </p:sp>
      </p:grpSp>
      <p:sp>
        <p:nvSpPr>
          <p:cNvPr id="9" name="Freeform 9"/>
          <p:cNvSpPr/>
          <p:nvPr/>
        </p:nvSpPr>
        <p:spPr>
          <a:xfrm>
            <a:off x="7409394" y="450859"/>
            <a:ext cx="1734606" cy="1155682"/>
          </a:xfrm>
          <a:custGeom>
            <a:avLst/>
            <a:gdLst/>
            <a:ahLst/>
            <a:cxnLst/>
            <a:rect l="l" t="t" r="r" b="b"/>
            <a:pathLst>
              <a:path w="1734606" h="1155682">
                <a:moveTo>
                  <a:pt x="0" y="0"/>
                </a:moveTo>
                <a:lnTo>
                  <a:pt x="1734606" y="0"/>
                </a:lnTo>
                <a:lnTo>
                  <a:pt x="1734606" y="1155682"/>
                </a:lnTo>
                <a:lnTo>
                  <a:pt x="0" y="1155682"/>
                </a:lnTo>
                <a:lnTo>
                  <a:pt x="0" y="0"/>
                </a:lnTo>
                <a:close/>
              </a:path>
            </a:pathLst>
          </a:custGeom>
          <a:blipFill>
            <a:blip r:embed="rId4"/>
            <a:stretch>
              <a:fillRect/>
            </a:stretch>
          </a:blipFill>
        </p:spPr>
        <p:txBody>
          <a:bodyPr/>
          <a:lstStyle/>
          <a:p>
            <a:endParaRPr lang="en-US"/>
          </a:p>
        </p:txBody>
      </p:sp>
      <p:sp>
        <p:nvSpPr>
          <p:cNvPr id="10" name="Freeform 10"/>
          <p:cNvSpPr/>
          <p:nvPr/>
        </p:nvSpPr>
        <p:spPr>
          <a:xfrm>
            <a:off x="13626370" y="2696762"/>
            <a:ext cx="2160635" cy="2160635"/>
          </a:xfrm>
          <a:custGeom>
            <a:avLst/>
            <a:gdLst/>
            <a:ahLst/>
            <a:cxnLst/>
            <a:rect l="l" t="t" r="r" b="b"/>
            <a:pathLst>
              <a:path w="2160635" h="2160635">
                <a:moveTo>
                  <a:pt x="0" y="0"/>
                </a:moveTo>
                <a:lnTo>
                  <a:pt x="2160634" y="0"/>
                </a:lnTo>
                <a:lnTo>
                  <a:pt x="2160634" y="2160634"/>
                </a:lnTo>
                <a:lnTo>
                  <a:pt x="0" y="2160634"/>
                </a:lnTo>
                <a:lnTo>
                  <a:pt x="0" y="0"/>
                </a:lnTo>
                <a:close/>
              </a:path>
            </a:pathLst>
          </a:custGeom>
          <a:blipFill>
            <a:blip r:embed="rId5"/>
            <a:stretch>
              <a:fillRect/>
            </a:stretch>
          </a:blipFill>
        </p:spPr>
        <p:txBody>
          <a:bodyPr/>
          <a:lstStyle/>
          <a:p>
            <a:endParaRPr lang="en-US"/>
          </a:p>
        </p:txBody>
      </p:sp>
      <p:sp>
        <p:nvSpPr>
          <p:cNvPr id="11" name="Freeform 11"/>
          <p:cNvSpPr/>
          <p:nvPr/>
        </p:nvSpPr>
        <p:spPr>
          <a:xfrm>
            <a:off x="13626370" y="5534046"/>
            <a:ext cx="2160635" cy="2160635"/>
          </a:xfrm>
          <a:custGeom>
            <a:avLst/>
            <a:gdLst/>
            <a:ahLst/>
            <a:cxnLst/>
            <a:rect l="l" t="t" r="r" b="b"/>
            <a:pathLst>
              <a:path w="2160635" h="2160635">
                <a:moveTo>
                  <a:pt x="0" y="0"/>
                </a:moveTo>
                <a:lnTo>
                  <a:pt x="2160634" y="0"/>
                </a:lnTo>
                <a:lnTo>
                  <a:pt x="2160634" y="2160634"/>
                </a:lnTo>
                <a:lnTo>
                  <a:pt x="0" y="2160634"/>
                </a:lnTo>
                <a:lnTo>
                  <a:pt x="0" y="0"/>
                </a:lnTo>
                <a:close/>
              </a:path>
            </a:pathLst>
          </a:custGeom>
          <a:blipFill>
            <a:blip r:embed="rId6"/>
            <a:stretch>
              <a:fillRect/>
            </a:stretch>
          </a:blipFill>
        </p:spPr>
        <p:txBody>
          <a:bodyPr/>
          <a:lstStyle/>
          <a:p>
            <a:endParaRPr lang="en-US"/>
          </a:p>
        </p:txBody>
      </p:sp>
      <p:sp>
        <p:nvSpPr>
          <p:cNvPr id="12" name="TextBox 12"/>
          <p:cNvSpPr txBox="1"/>
          <p:nvPr/>
        </p:nvSpPr>
        <p:spPr>
          <a:xfrm rot="5400000">
            <a:off x="14078247" y="4799330"/>
            <a:ext cx="6766050" cy="688339"/>
          </a:xfrm>
          <a:prstGeom prst="rect">
            <a:avLst/>
          </a:prstGeom>
        </p:spPr>
        <p:txBody>
          <a:bodyPr lIns="0" tIns="0" rIns="0" bIns="0" rtlCol="0" anchor="t">
            <a:spAutoFit/>
          </a:bodyPr>
          <a:lstStyle/>
          <a:p>
            <a:pPr marL="0" lvl="0" indent="0" algn="ctr">
              <a:lnSpc>
                <a:spcPts val="5590"/>
              </a:lnSpc>
            </a:pPr>
            <a:r>
              <a:rPr lang="en-US" sz="4300" b="1">
                <a:solidFill>
                  <a:srgbClr val="000000"/>
                </a:solidFill>
                <a:latin typeface="Raleway Bold"/>
                <a:ea typeface="Raleway Bold"/>
                <a:cs typeface="Raleway Bold"/>
                <a:sym typeface="Raleway Bold"/>
              </a:rPr>
              <a:t>Meaning/Transcendence</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76200" y="9182100"/>
            <a:ext cx="11690400" cy="199200"/>
            <a:chOff x="0" y="0"/>
            <a:chExt cx="15587200" cy="265600"/>
          </a:xfrm>
        </p:grpSpPr>
        <p:sp>
          <p:nvSpPr>
            <p:cNvPr id="3" name="Freeform 3"/>
            <p:cNvSpPr/>
            <p:nvPr/>
          </p:nvSpPr>
          <p:spPr>
            <a:xfrm>
              <a:off x="101600" y="101600"/>
              <a:ext cx="15384018" cy="62357"/>
            </a:xfrm>
            <a:custGeom>
              <a:avLst/>
              <a:gdLst/>
              <a:ahLst/>
              <a:cxnLst/>
              <a:rect l="l" t="t" r="r" b="b"/>
              <a:pathLst>
                <a:path w="15384018" h="62357">
                  <a:moveTo>
                    <a:pt x="0" y="0"/>
                  </a:moveTo>
                  <a:lnTo>
                    <a:pt x="15384018" y="0"/>
                  </a:lnTo>
                  <a:lnTo>
                    <a:pt x="15384018" y="62357"/>
                  </a:lnTo>
                  <a:lnTo>
                    <a:pt x="0" y="62357"/>
                  </a:lnTo>
                  <a:close/>
                </a:path>
              </a:pathLst>
            </a:custGeom>
            <a:solidFill>
              <a:srgbClr val="EEECE1"/>
            </a:solidFill>
          </p:spPr>
          <p:txBody>
            <a:bodyPr/>
            <a:lstStyle/>
            <a:p>
              <a:endParaRPr lang="en-US"/>
            </a:p>
          </p:txBody>
        </p:sp>
        <p:sp>
          <p:nvSpPr>
            <p:cNvPr id="4" name="Freeform 4"/>
            <p:cNvSpPr/>
            <p:nvPr/>
          </p:nvSpPr>
          <p:spPr>
            <a:xfrm>
              <a:off x="0" y="0"/>
              <a:ext cx="15587218" cy="265557"/>
            </a:xfrm>
            <a:custGeom>
              <a:avLst/>
              <a:gdLst/>
              <a:ahLst/>
              <a:cxnLst/>
              <a:rect l="l" t="t" r="r" b="b"/>
              <a:pathLst>
                <a:path w="15587218" h="265557">
                  <a:moveTo>
                    <a:pt x="101600" y="0"/>
                  </a:moveTo>
                  <a:lnTo>
                    <a:pt x="15485618" y="0"/>
                  </a:lnTo>
                  <a:cubicBezTo>
                    <a:pt x="15541752" y="0"/>
                    <a:pt x="15587218" y="45466"/>
                    <a:pt x="15587218" y="101600"/>
                  </a:cubicBezTo>
                  <a:lnTo>
                    <a:pt x="15587218" y="163957"/>
                  </a:lnTo>
                  <a:cubicBezTo>
                    <a:pt x="15587218" y="220091"/>
                    <a:pt x="15541752" y="265557"/>
                    <a:pt x="15485618" y="265557"/>
                  </a:cubicBezTo>
                  <a:lnTo>
                    <a:pt x="101600" y="265557"/>
                  </a:lnTo>
                  <a:cubicBezTo>
                    <a:pt x="45466" y="265557"/>
                    <a:pt x="0" y="220091"/>
                    <a:pt x="0" y="163957"/>
                  </a:cubicBezTo>
                  <a:lnTo>
                    <a:pt x="0" y="101600"/>
                  </a:lnTo>
                  <a:cubicBezTo>
                    <a:pt x="0" y="45466"/>
                    <a:pt x="45466" y="0"/>
                    <a:pt x="101600" y="0"/>
                  </a:cubicBezTo>
                  <a:moveTo>
                    <a:pt x="101600" y="203200"/>
                  </a:moveTo>
                  <a:lnTo>
                    <a:pt x="101600" y="101600"/>
                  </a:lnTo>
                  <a:lnTo>
                    <a:pt x="203200" y="101600"/>
                  </a:lnTo>
                  <a:lnTo>
                    <a:pt x="203200" y="163957"/>
                  </a:lnTo>
                  <a:lnTo>
                    <a:pt x="101600" y="163957"/>
                  </a:lnTo>
                  <a:lnTo>
                    <a:pt x="101600" y="62357"/>
                  </a:lnTo>
                  <a:lnTo>
                    <a:pt x="15485618" y="62357"/>
                  </a:lnTo>
                  <a:lnTo>
                    <a:pt x="15485618" y="163957"/>
                  </a:lnTo>
                  <a:lnTo>
                    <a:pt x="15384018" y="163957"/>
                  </a:lnTo>
                  <a:lnTo>
                    <a:pt x="15384018" y="101600"/>
                  </a:lnTo>
                  <a:lnTo>
                    <a:pt x="15485618" y="101600"/>
                  </a:lnTo>
                  <a:lnTo>
                    <a:pt x="15485618" y="203200"/>
                  </a:lnTo>
                  <a:lnTo>
                    <a:pt x="101600" y="203200"/>
                  </a:lnTo>
                  <a:close/>
                </a:path>
              </a:pathLst>
            </a:custGeom>
            <a:solidFill>
              <a:srgbClr val="EEECE1"/>
            </a:solidFill>
          </p:spPr>
          <p:txBody>
            <a:bodyPr/>
            <a:lstStyle/>
            <a:p>
              <a:endParaRPr lang="en-US"/>
            </a:p>
          </p:txBody>
        </p:sp>
      </p:grpSp>
      <p:sp>
        <p:nvSpPr>
          <p:cNvPr id="5" name="Freeform 5"/>
          <p:cNvSpPr/>
          <p:nvPr/>
        </p:nvSpPr>
        <p:spPr>
          <a:xfrm>
            <a:off x="12135554" y="7908054"/>
            <a:ext cx="4198978" cy="1264942"/>
          </a:xfrm>
          <a:custGeom>
            <a:avLst/>
            <a:gdLst/>
            <a:ahLst/>
            <a:cxnLst/>
            <a:rect l="l" t="t" r="r" b="b"/>
            <a:pathLst>
              <a:path w="4198978" h="1264942">
                <a:moveTo>
                  <a:pt x="0" y="0"/>
                </a:moveTo>
                <a:lnTo>
                  <a:pt x="4198978" y="0"/>
                </a:lnTo>
                <a:lnTo>
                  <a:pt x="4198978" y="1264942"/>
                </a:lnTo>
                <a:lnTo>
                  <a:pt x="0" y="1264942"/>
                </a:lnTo>
                <a:lnTo>
                  <a:pt x="0" y="0"/>
                </a:lnTo>
                <a:close/>
              </a:path>
            </a:pathLst>
          </a:custGeom>
          <a:blipFill>
            <a:blip r:embed="rId3"/>
            <a:stretch>
              <a:fillRect r="-211"/>
            </a:stretch>
          </a:blipFill>
        </p:spPr>
        <p:txBody>
          <a:bodyPr/>
          <a:lstStyle/>
          <a:p>
            <a:endParaRPr lang="en-US"/>
          </a:p>
        </p:txBody>
      </p:sp>
      <p:sp>
        <p:nvSpPr>
          <p:cNvPr id="6" name="TextBox 6"/>
          <p:cNvSpPr txBox="1"/>
          <p:nvPr/>
        </p:nvSpPr>
        <p:spPr>
          <a:xfrm>
            <a:off x="832324" y="2774550"/>
            <a:ext cx="8881200" cy="6130200"/>
          </a:xfrm>
          <a:prstGeom prst="rect">
            <a:avLst/>
          </a:prstGeom>
        </p:spPr>
        <p:txBody>
          <a:bodyPr lIns="0" tIns="0" rIns="0" bIns="0" rtlCol="0" anchor="t">
            <a:spAutoFit/>
          </a:bodyPr>
          <a:lstStyle/>
          <a:p>
            <a:pPr algn="l">
              <a:lnSpc>
                <a:spcPts val="11664"/>
              </a:lnSpc>
            </a:pPr>
            <a:r>
              <a:rPr lang="en-US" sz="10800">
                <a:solidFill>
                  <a:srgbClr val="050707"/>
                </a:solidFill>
                <a:latin typeface="Arimo"/>
                <a:ea typeface="Arimo"/>
                <a:cs typeface="Arimo"/>
                <a:sym typeface="Arimo"/>
              </a:rPr>
              <a:t>Add an Optimistic Closure Here</a:t>
            </a:r>
          </a:p>
        </p:txBody>
      </p:sp>
      <p:sp>
        <p:nvSpPr>
          <p:cNvPr id="7" name="TextBox 7"/>
          <p:cNvSpPr txBox="1"/>
          <p:nvPr/>
        </p:nvSpPr>
        <p:spPr>
          <a:xfrm>
            <a:off x="1028226" y="876300"/>
            <a:ext cx="8685000" cy="1001100"/>
          </a:xfrm>
          <a:prstGeom prst="rect">
            <a:avLst/>
          </a:prstGeom>
        </p:spPr>
        <p:txBody>
          <a:bodyPr lIns="0" tIns="0" rIns="0" bIns="0" rtlCol="0" anchor="t">
            <a:spAutoFit/>
          </a:bodyPr>
          <a:lstStyle/>
          <a:p>
            <a:pPr algn="l">
              <a:lnSpc>
                <a:spcPts val="4992"/>
              </a:lnSpc>
            </a:pPr>
            <a:r>
              <a:rPr lang="en-US" sz="3200">
                <a:solidFill>
                  <a:srgbClr val="050707"/>
                </a:solidFill>
                <a:latin typeface="Raleway"/>
                <a:ea typeface="Raleway"/>
                <a:cs typeface="Raleway"/>
                <a:sym typeface="Raleway"/>
              </a:rPr>
              <a:t>California Social and Emotional Learning </a:t>
            </a:r>
          </a:p>
          <a:p>
            <a:pPr algn="l">
              <a:lnSpc>
                <a:spcPts val="4992"/>
              </a:lnSpc>
            </a:pPr>
            <a:endParaRPr lang="en-US" sz="3200">
              <a:solidFill>
                <a:srgbClr val="050707"/>
              </a:solidFill>
              <a:latin typeface="Raleway"/>
              <a:ea typeface="Raleway"/>
              <a:cs typeface="Raleway"/>
              <a:sym typeface="Raleway"/>
            </a:endParaRPr>
          </a:p>
        </p:txBody>
      </p:sp>
      <p:sp>
        <p:nvSpPr>
          <p:cNvPr id="8" name="Freeform 8"/>
          <p:cNvSpPr/>
          <p:nvPr/>
        </p:nvSpPr>
        <p:spPr>
          <a:xfrm>
            <a:off x="10461952" y="1455512"/>
            <a:ext cx="7102144" cy="5749382"/>
          </a:xfrm>
          <a:custGeom>
            <a:avLst/>
            <a:gdLst/>
            <a:ahLst/>
            <a:cxnLst/>
            <a:rect l="l" t="t" r="r" b="b"/>
            <a:pathLst>
              <a:path w="7102144" h="5749382">
                <a:moveTo>
                  <a:pt x="0" y="0"/>
                </a:moveTo>
                <a:lnTo>
                  <a:pt x="7102144" y="0"/>
                </a:lnTo>
                <a:lnTo>
                  <a:pt x="7102144" y="5749382"/>
                </a:lnTo>
                <a:lnTo>
                  <a:pt x="0" y="574938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76200" y="9182100"/>
            <a:ext cx="11690400" cy="199200"/>
            <a:chOff x="0" y="0"/>
            <a:chExt cx="15587200" cy="265600"/>
          </a:xfrm>
        </p:grpSpPr>
        <p:sp>
          <p:nvSpPr>
            <p:cNvPr id="3" name="Freeform 3"/>
            <p:cNvSpPr/>
            <p:nvPr/>
          </p:nvSpPr>
          <p:spPr>
            <a:xfrm>
              <a:off x="101600" y="101600"/>
              <a:ext cx="15384018" cy="62357"/>
            </a:xfrm>
            <a:custGeom>
              <a:avLst/>
              <a:gdLst/>
              <a:ahLst/>
              <a:cxnLst/>
              <a:rect l="l" t="t" r="r" b="b"/>
              <a:pathLst>
                <a:path w="15384018" h="62357">
                  <a:moveTo>
                    <a:pt x="0" y="0"/>
                  </a:moveTo>
                  <a:lnTo>
                    <a:pt x="15384018" y="0"/>
                  </a:lnTo>
                  <a:lnTo>
                    <a:pt x="15384018" y="62357"/>
                  </a:lnTo>
                  <a:lnTo>
                    <a:pt x="0" y="62357"/>
                  </a:lnTo>
                  <a:close/>
                </a:path>
              </a:pathLst>
            </a:custGeom>
            <a:solidFill>
              <a:srgbClr val="EEECE1"/>
            </a:solidFill>
          </p:spPr>
          <p:txBody>
            <a:bodyPr/>
            <a:lstStyle/>
            <a:p>
              <a:endParaRPr lang="en-US"/>
            </a:p>
          </p:txBody>
        </p:sp>
        <p:sp>
          <p:nvSpPr>
            <p:cNvPr id="4" name="Freeform 4"/>
            <p:cNvSpPr/>
            <p:nvPr/>
          </p:nvSpPr>
          <p:spPr>
            <a:xfrm>
              <a:off x="0" y="0"/>
              <a:ext cx="15587218" cy="265557"/>
            </a:xfrm>
            <a:custGeom>
              <a:avLst/>
              <a:gdLst/>
              <a:ahLst/>
              <a:cxnLst/>
              <a:rect l="l" t="t" r="r" b="b"/>
              <a:pathLst>
                <a:path w="15587218" h="265557">
                  <a:moveTo>
                    <a:pt x="101600" y="0"/>
                  </a:moveTo>
                  <a:lnTo>
                    <a:pt x="15485618" y="0"/>
                  </a:lnTo>
                  <a:cubicBezTo>
                    <a:pt x="15541752" y="0"/>
                    <a:pt x="15587218" y="45466"/>
                    <a:pt x="15587218" y="101600"/>
                  </a:cubicBezTo>
                  <a:lnTo>
                    <a:pt x="15587218" y="163957"/>
                  </a:lnTo>
                  <a:cubicBezTo>
                    <a:pt x="15587218" y="220091"/>
                    <a:pt x="15541752" y="265557"/>
                    <a:pt x="15485618" y="265557"/>
                  </a:cubicBezTo>
                  <a:lnTo>
                    <a:pt x="101600" y="265557"/>
                  </a:lnTo>
                  <a:cubicBezTo>
                    <a:pt x="45466" y="265557"/>
                    <a:pt x="0" y="220091"/>
                    <a:pt x="0" y="163957"/>
                  </a:cubicBezTo>
                  <a:lnTo>
                    <a:pt x="0" y="101600"/>
                  </a:lnTo>
                  <a:cubicBezTo>
                    <a:pt x="0" y="45466"/>
                    <a:pt x="45466" y="0"/>
                    <a:pt x="101600" y="0"/>
                  </a:cubicBezTo>
                  <a:moveTo>
                    <a:pt x="101600" y="203200"/>
                  </a:moveTo>
                  <a:lnTo>
                    <a:pt x="101600" y="101600"/>
                  </a:lnTo>
                  <a:lnTo>
                    <a:pt x="203200" y="101600"/>
                  </a:lnTo>
                  <a:lnTo>
                    <a:pt x="203200" y="163957"/>
                  </a:lnTo>
                  <a:lnTo>
                    <a:pt x="101600" y="163957"/>
                  </a:lnTo>
                  <a:lnTo>
                    <a:pt x="101600" y="62357"/>
                  </a:lnTo>
                  <a:lnTo>
                    <a:pt x="15485618" y="62357"/>
                  </a:lnTo>
                  <a:lnTo>
                    <a:pt x="15485618" y="163957"/>
                  </a:lnTo>
                  <a:lnTo>
                    <a:pt x="15384018" y="163957"/>
                  </a:lnTo>
                  <a:lnTo>
                    <a:pt x="15384018" y="101600"/>
                  </a:lnTo>
                  <a:lnTo>
                    <a:pt x="15485618" y="101600"/>
                  </a:lnTo>
                  <a:lnTo>
                    <a:pt x="15485618" y="203200"/>
                  </a:lnTo>
                  <a:lnTo>
                    <a:pt x="101600" y="203200"/>
                  </a:lnTo>
                  <a:close/>
                </a:path>
              </a:pathLst>
            </a:custGeom>
            <a:solidFill>
              <a:srgbClr val="EEECE1"/>
            </a:solidFill>
          </p:spPr>
          <p:txBody>
            <a:bodyPr/>
            <a:lstStyle/>
            <a:p>
              <a:endParaRPr lang="en-US"/>
            </a:p>
          </p:txBody>
        </p:sp>
      </p:grpSp>
      <p:sp>
        <p:nvSpPr>
          <p:cNvPr id="5" name="Freeform 5"/>
          <p:cNvSpPr/>
          <p:nvPr/>
        </p:nvSpPr>
        <p:spPr>
          <a:xfrm>
            <a:off x="12135554" y="7908054"/>
            <a:ext cx="4198978" cy="1264942"/>
          </a:xfrm>
          <a:custGeom>
            <a:avLst/>
            <a:gdLst/>
            <a:ahLst/>
            <a:cxnLst/>
            <a:rect l="l" t="t" r="r" b="b"/>
            <a:pathLst>
              <a:path w="4198978" h="1264942">
                <a:moveTo>
                  <a:pt x="0" y="0"/>
                </a:moveTo>
                <a:lnTo>
                  <a:pt x="4198978" y="0"/>
                </a:lnTo>
                <a:lnTo>
                  <a:pt x="4198978" y="1264942"/>
                </a:lnTo>
                <a:lnTo>
                  <a:pt x="0" y="1264942"/>
                </a:lnTo>
                <a:lnTo>
                  <a:pt x="0" y="0"/>
                </a:lnTo>
                <a:close/>
              </a:path>
            </a:pathLst>
          </a:custGeom>
          <a:blipFill>
            <a:blip r:embed="rId3"/>
            <a:stretch>
              <a:fillRect r="-211"/>
            </a:stretch>
          </a:blipFill>
        </p:spPr>
        <p:txBody>
          <a:bodyPr/>
          <a:lstStyle/>
          <a:p>
            <a:endParaRPr lang="en-US"/>
          </a:p>
        </p:txBody>
      </p:sp>
      <p:sp>
        <p:nvSpPr>
          <p:cNvPr id="6" name="TextBox 6"/>
          <p:cNvSpPr txBox="1"/>
          <p:nvPr/>
        </p:nvSpPr>
        <p:spPr>
          <a:xfrm>
            <a:off x="832324" y="2774550"/>
            <a:ext cx="8881200" cy="4522800"/>
          </a:xfrm>
          <a:prstGeom prst="rect">
            <a:avLst/>
          </a:prstGeom>
        </p:spPr>
        <p:txBody>
          <a:bodyPr lIns="0" tIns="0" rIns="0" bIns="0" rtlCol="0" anchor="t">
            <a:spAutoFit/>
          </a:bodyPr>
          <a:lstStyle/>
          <a:p>
            <a:pPr algn="l">
              <a:lnSpc>
                <a:spcPts val="11664"/>
              </a:lnSpc>
            </a:pPr>
            <a:r>
              <a:rPr lang="en-US" sz="10800">
                <a:solidFill>
                  <a:srgbClr val="050707"/>
                </a:solidFill>
                <a:latin typeface="Arimo"/>
                <a:ea typeface="Arimo"/>
                <a:cs typeface="Arimo"/>
                <a:sym typeface="Arimo"/>
              </a:rPr>
              <a:t>Add a Welcoming Ritual Here</a:t>
            </a:r>
          </a:p>
        </p:txBody>
      </p:sp>
      <p:sp>
        <p:nvSpPr>
          <p:cNvPr id="7" name="TextBox 7"/>
          <p:cNvSpPr txBox="1"/>
          <p:nvPr/>
        </p:nvSpPr>
        <p:spPr>
          <a:xfrm>
            <a:off x="1028226" y="876300"/>
            <a:ext cx="8685000" cy="1001100"/>
          </a:xfrm>
          <a:prstGeom prst="rect">
            <a:avLst/>
          </a:prstGeom>
        </p:spPr>
        <p:txBody>
          <a:bodyPr lIns="0" tIns="0" rIns="0" bIns="0" rtlCol="0" anchor="t">
            <a:spAutoFit/>
          </a:bodyPr>
          <a:lstStyle/>
          <a:p>
            <a:pPr algn="l">
              <a:lnSpc>
                <a:spcPts val="4992"/>
              </a:lnSpc>
            </a:pPr>
            <a:r>
              <a:rPr lang="en-US" sz="3200">
                <a:solidFill>
                  <a:srgbClr val="050707"/>
                </a:solidFill>
                <a:latin typeface="Raleway"/>
                <a:ea typeface="Raleway"/>
                <a:cs typeface="Raleway"/>
                <a:sym typeface="Raleway"/>
              </a:rPr>
              <a:t>California Social and Emotional Learning </a:t>
            </a:r>
          </a:p>
          <a:p>
            <a:pPr algn="l">
              <a:lnSpc>
                <a:spcPts val="4992"/>
              </a:lnSpc>
            </a:pPr>
            <a:endParaRPr lang="en-US" sz="3200">
              <a:solidFill>
                <a:srgbClr val="050707"/>
              </a:solidFill>
              <a:latin typeface="Raleway"/>
              <a:ea typeface="Raleway"/>
              <a:cs typeface="Raleway"/>
              <a:sym typeface="Raleway"/>
            </a:endParaRPr>
          </a:p>
        </p:txBody>
      </p:sp>
      <p:sp>
        <p:nvSpPr>
          <p:cNvPr id="8" name="Freeform 8"/>
          <p:cNvSpPr/>
          <p:nvPr/>
        </p:nvSpPr>
        <p:spPr>
          <a:xfrm>
            <a:off x="10461952" y="1455512"/>
            <a:ext cx="7102144" cy="5749382"/>
          </a:xfrm>
          <a:custGeom>
            <a:avLst/>
            <a:gdLst/>
            <a:ahLst/>
            <a:cxnLst/>
            <a:rect l="l" t="t" r="r" b="b"/>
            <a:pathLst>
              <a:path w="7102144" h="5749382">
                <a:moveTo>
                  <a:pt x="0" y="0"/>
                </a:moveTo>
                <a:lnTo>
                  <a:pt x="7102144" y="0"/>
                </a:lnTo>
                <a:lnTo>
                  <a:pt x="7102144" y="5749382"/>
                </a:lnTo>
                <a:lnTo>
                  <a:pt x="0" y="574938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75E1E1"/>
        </a:solidFill>
        <a:effectLst/>
      </p:bgPr>
    </p:bg>
    <p:spTree>
      <p:nvGrpSpPr>
        <p:cNvPr id="1" name=""/>
        <p:cNvGrpSpPr/>
        <p:nvPr/>
      </p:nvGrpSpPr>
      <p:grpSpPr>
        <a:xfrm>
          <a:off x="0" y="0"/>
          <a:ext cx="0" cy="0"/>
          <a:chOff x="0" y="0"/>
          <a:chExt cx="0" cy="0"/>
        </a:xfrm>
      </p:grpSpPr>
      <p:grpSp>
        <p:nvGrpSpPr>
          <p:cNvPr id="2" name="Group 2"/>
          <p:cNvGrpSpPr/>
          <p:nvPr/>
        </p:nvGrpSpPr>
        <p:grpSpPr>
          <a:xfrm>
            <a:off x="1028700" y="8287272"/>
            <a:ext cx="874800" cy="124200"/>
            <a:chOff x="0" y="0"/>
            <a:chExt cx="1166400" cy="165600"/>
          </a:xfrm>
        </p:grpSpPr>
        <p:sp>
          <p:nvSpPr>
            <p:cNvPr id="3" name="Freeform 3"/>
            <p:cNvSpPr/>
            <p:nvPr/>
          </p:nvSpPr>
          <p:spPr>
            <a:xfrm>
              <a:off x="0" y="0"/>
              <a:ext cx="1166368" cy="165608"/>
            </a:xfrm>
            <a:custGeom>
              <a:avLst/>
              <a:gdLst/>
              <a:ahLst/>
              <a:cxnLst/>
              <a:rect l="l" t="t" r="r" b="b"/>
              <a:pathLst>
                <a:path w="1166368" h="165608">
                  <a:moveTo>
                    <a:pt x="0" y="0"/>
                  </a:moveTo>
                  <a:lnTo>
                    <a:pt x="1166368" y="0"/>
                  </a:lnTo>
                  <a:lnTo>
                    <a:pt x="1166368" y="165608"/>
                  </a:lnTo>
                  <a:lnTo>
                    <a:pt x="0" y="165608"/>
                  </a:lnTo>
                  <a:close/>
                </a:path>
              </a:pathLst>
            </a:custGeom>
            <a:solidFill>
              <a:srgbClr val="FFFFFF"/>
            </a:solidFill>
          </p:spPr>
          <p:txBody>
            <a:bodyPr/>
            <a:lstStyle/>
            <a:p>
              <a:endParaRPr lang="en-US"/>
            </a:p>
          </p:txBody>
        </p:sp>
      </p:grpSp>
      <p:sp>
        <p:nvSpPr>
          <p:cNvPr id="4" name="Freeform 4"/>
          <p:cNvSpPr/>
          <p:nvPr/>
        </p:nvSpPr>
        <p:spPr>
          <a:xfrm>
            <a:off x="17115854" y="9012814"/>
            <a:ext cx="508042" cy="508042"/>
          </a:xfrm>
          <a:custGeom>
            <a:avLst/>
            <a:gdLst/>
            <a:ahLst/>
            <a:cxnLst/>
            <a:rect l="l" t="t" r="r" b="b"/>
            <a:pathLst>
              <a:path w="508042" h="508042">
                <a:moveTo>
                  <a:pt x="0" y="0"/>
                </a:moveTo>
                <a:lnTo>
                  <a:pt x="508042" y="0"/>
                </a:lnTo>
                <a:lnTo>
                  <a:pt x="508042" y="508042"/>
                </a:lnTo>
                <a:lnTo>
                  <a:pt x="0" y="508042"/>
                </a:lnTo>
                <a:lnTo>
                  <a:pt x="0" y="0"/>
                </a:lnTo>
                <a:close/>
              </a:path>
            </a:pathLst>
          </a:custGeom>
          <a:blipFill>
            <a:blip r:embed="rId3"/>
            <a:stretch>
              <a:fillRect/>
            </a:stretch>
          </a:blipFill>
        </p:spPr>
        <p:txBody>
          <a:bodyPr/>
          <a:lstStyle/>
          <a:p>
            <a:endParaRPr lang="en-US"/>
          </a:p>
        </p:txBody>
      </p:sp>
      <p:sp>
        <p:nvSpPr>
          <p:cNvPr id="5" name="TextBox 5"/>
          <p:cNvSpPr txBox="1"/>
          <p:nvPr/>
        </p:nvSpPr>
        <p:spPr>
          <a:xfrm>
            <a:off x="1028700" y="8638117"/>
            <a:ext cx="7275600" cy="654177"/>
          </a:xfrm>
          <a:prstGeom prst="rect">
            <a:avLst/>
          </a:prstGeom>
        </p:spPr>
        <p:txBody>
          <a:bodyPr lIns="0" tIns="0" rIns="0" bIns="0" rtlCol="0" anchor="t">
            <a:spAutoFit/>
          </a:bodyPr>
          <a:lstStyle/>
          <a:p>
            <a:pPr algn="l">
              <a:lnSpc>
                <a:spcPts val="5304"/>
              </a:lnSpc>
            </a:pPr>
            <a:r>
              <a:rPr lang="en-US" sz="3400">
                <a:solidFill>
                  <a:srgbClr val="050707"/>
                </a:solidFill>
                <a:latin typeface="Raleway"/>
                <a:ea typeface="Raleway"/>
                <a:cs typeface="Raleway"/>
                <a:sym typeface="Raleway"/>
              </a:rPr>
              <a:t>8.5 Awe for Students</a:t>
            </a:r>
          </a:p>
        </p:txBody>
      </p:sp>
      <p:sp>
        <p:nvSpPr>
          <p:cNvPr id="6" name="TextBox 6"/>
          <p:cNvSpPr txBox="1"/>
          <p:nvPr/>
        </p:nvSpPr>
        <p:spPr>
          <a:xfrm>
            <a:off x="1028700" y="3005756"/>
            <a:ext cx="16595196" cy="9601200"/>
          </a:xfrm>
          <a:prstGeom prst="rect">
            <a:avLst/>
          </a:prstGeom>
        </p:spPr>
        <p:txBody>
          <a:bodyPr lIns="0" tIns="0" rIns="0" bIns="0" rtlCol="0" anchor="t">
            <a:spAutoFit/>
          </a:bodyPr>
          <a:lstStyle/>
          <a:p>
            <a:pPr algn="ctr">
              <a:lnSpc>
                <a:spcPts val="7750"/>
              </a:lnSpc>
            </a:pPr>
            <a:r>
              <a:rPr lang="en-US" sz="6458">
                <a:solidFill>
                  <a:srgbClr val="050707"/>
                </a:solidFill>
                <a:latin typeface="Raleway"/>
                <a:ea typeface="Raleway"/>
                <a:cs typeface="Raleway"/>
                <a:sym typeface="Raleway"/>
              </a:rPr>
              <a:t>“Gratitude bestows reverence, allowing us to encounter everyday epiphanies, those transcendent moments of awe that change forever how we experience life and the world.”</a:t>
            </a:r>
          </a:p>
          <a:p>
            <a:pPr algn="r">
              <a:lnSpc>
                <a:spcPts val="7750"/>
              </a:lnSpc>
            </a:pPr>
            <a:r>
              <a:rPr lang="en-US" sz="6458">
                <a:solidFill>
                  <a:srgbClr val="050707"/>
                </a:solidFill>
                <a:latin typeface="Raleway"/>
                <a:ea typeface="Raleway"/>
                <a:cs typeface="Raleway"/>
                <a:sym typeface="Raleway"/>
              </a:rPr>
              <a:t>–John Milton</a:t>
            </a:r>
          </a:p>
          <a:p>
            <a:pPr algn="ctr">
              <a:lnSpc>
                <a:spcPts val="7750"/>
              </a:lnSpc>
            </a:pPr>
            <a:endParaRPr lang="en-US" sz="6458">
              <a:solidFill>
                <a:srgbClr val="050707"/>
              </a:solidFill>
              <a:latin typeface="Raleway"/>
              <a:ea typeface="Raleway"/>
              <a:cs typeface="Raleway"/>
              <a:sym typeface="Raleway"/>
            </a:endParaRPr>
          </a:p>
          <a:p>
            <a:pPr algn="ctr">
              <a:lnSpc>
                <a:spcPts val="7750"/>
              </a:lnSpc>
            </a:pPr>
            <a:endParaRPr lang="en-US" sz="6458">
              <a:solidFill>
                <a:srgbClr val="050707"/>
              </a:solidFill>
              <a:latin typeface="Raleway"/>
              <a:ea typeface="Raleway"/>
              <a:cs typeface="Raleway"/>
              <a:sym typeface="Raleway"/>
            </a:endParaRPr>
          </a:p>
          <a:p>
            <a:pPr algn="r">
              <a:lnSpc>
                <a:spcPts val="6070"/>
              </a:lnSpc>
            </a:pPr>
            <a:endParaRPr lang="en-US" sz="6458">
              <a:solidFill>
                <a:srgbClr val="050707"/>
              </a:solidFill>
              <a:latin typeface="Raleway"/>
              <a:ea typeface="Raleway"/>
              <a:cs typeface="Raleway"/>
              <a:sym typeface="Raleway"/>
            </a:endParaRPr>
          </a:p>
          <a:p>
            <a:pPr algn="r">
              <a:lnSpc>
                <a:spcPts val="7750"/>
              </a:lnSpc>
            </a:pPr>
            <a:endParaRPr lang="en-US" sz="6458">
              <a:solidFill>
                <a:srgbClr val="050707"/>
              </a:solidFill>
              <a:latin typeface="Raleway"/>
              <a:ea typeface="Raleway"/>
              <a:cs typeface="Raleway"/>
              <a:sym typeface="Raleway"/>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9258300"/>
            <a:ext cx="11538000" cy="46800"/>
            <a:chOff x="0" y="0"/>
            <a:chExt cx="15384000" cy="62400"/>
          </a:xfrm>
        </p:grpSpPr>
        <p:sp>
          <p:nvSpPr>
            <p:cNvPr id="3" name="Freeform 3"/>
            <p:cNvSpPr/>
            <p:nvPr/>
          </p:nvSpPr>
          <p:spPr>
            <a:xfrm>
              <a:off x="0" y="0"/>
              <a:ext cx="15384018" cy="62357"/>
            </a:xfrm>
            <a:custGeom>
              <a:avLst/>
              <a:gdLst/>
              <a:ahLst/>
              <a:cxnLst/>
              <a:rect l="l" t="t" r="r" b="b"/>
              <a:pathLst>
                <a:path w="15384018" h="62357">
                  <a:moveTo>
                    <a:pt x="0" y="0"/>
                  </a:moveTo>
                  <a:lnTo>
                    <a:pt x="15384018" y="0"/>
                  </a:lnTo>
                  <a:lnTo>
                    <a:pt x="15384018" y="62357"/>
                  </a:lnTo>
                  <a:lnTo>
                    <a:pt x="0" y="62357"/>
                  </a:lnTo>
                  <a:close/>
                </a:path>
              </a:pathLst>
            </a:custGeom>
            <a:solidFill>
              <a:srgbClr val="9C182C"/>
            </a:solidFill>
          </p:spPr>
          <p:txBody>
            <a:bodyPr/>
            <a:lstStyle/>
            <a:p>
              <a:endParaRPr lang="en-US"/>
            </a:p>
          </p:txBody>
        </p:sp>
      </p:grpSp>
      <p:grpSp>
        <p:nvGrpSpPr>
          <p:cNvPr id="4" name="Group 4"/>
          <p:cNvGrpSpPr/>
          <p:nvPr/>
        </p:nvGrpSpPr>
        <p:grpSpPr>
          <a:xfrm>
            <a:off x="11537850" y="0"/>
            <a:ext cx="6750000" cy="7320000"/>
            <a:chOff x="0" y="0"/>
            <a:chExt cx="9000000" cy="9760000"/>
          </a:xfrm>
        </p:grpSpPr>
        <p:sp>
          <p:nvSpPr>
            <p:cNvPr id="5" name="Freeform 5"/>
            <p:cNvSpPr/>
            <p:nvPr/>
          </p:nvSpPr>
          <p:spPr>
            <a:xfrm>
              <a:off x="0" y="0"/>
              <a:ext cx="8999982" cy="9759950"/>
            </a:xfrm>
            <a:custGeom>
              <a:avLst/>
              <a:gdLst/>
              <a:ahLst/>
              <a:cxnLst/>
              <a:rect l="l" t="t" r="r" b="b"/>
              <a:pathLst>
                <a:path w="8999982" h="9759950">
                  <a:moveTo>
                    <a:pt x="0" y="0"/>
                  </a:moveTo>
                  <a:lnTo>
                    <a:pt x="8999982" y="0"/>
                  </a:lnTo>
                  <a:lnTo>
                    <a:pt x="8999982" y="9759950"/>
                  </a:lnTo>
                  <a:lnTo>
                    <a:pt x="0" y="9759950"/>
                  </a:lnTo>
                  <a:close/>
                </a:path>
              </a:pathLst>
            </a:custGeom>
            <a:solidFill>
              <a:srgbClr val="75E1E1"/>
            </a:solidFill>
          </p:spPr>
          <p:txBody>
            <a:bodyPr/>
            <a:lstStyle/>
            <a:p>
              <a:endParaRPr lang="en-US"/>
            </a:p>
          </p:txBody>
        </p:sp>
      </p:grpSp>
      <p:sp>
        <p:nvSpPr>
          <p:cNvPr id="6" name="Freeform 6"/>
          <p:cNvSpPr/>
          <p:nvPr/>
        </p:nvSpPr>
        <p:spPr>
          <a:xfrm>
            <a:off x="12135554" y="7908054"/>
            <a:ext cx="4198978" cy="1264942"/>
          </a:xfrm>
          <a:custGeom>
            <a:avLst/>
            <a:gdLst/>
            <a:ahLst/>
            <a:cxnLst/>
            <a:rect l="l" t="t" r="r" b="b"/>
            <a:pathLst>
              <a:path w="4198978" h="1264942">
                <a:moveTo>
                  <a:pt x="0" y="0"/>
                </a:moveTo>
                <a:lnTo>
                  <a:pt x="4198978" y="0"/>
                </a:lnTo>
                <a:lnTo>
                  <a:pt x="4198978" y="1264942"/>
                </a:lnTo>
                <a:lnTo>
                  <a:pt x="0" y="1264942"/>
                </a:lnTo>
                <a:lnTo>
                  <a:pt x="0" y="0"/>
                </a:lnTo>
                <a:close/>
              </a:path>
            </a:pathLst>
          </a:custGeom>
          <a:blipFill>
            <a:blip r:embed="rId3"/>
            <a:stretch>
              <a:fillRect r="-211"/>
            </a:stretch>
          </a:blipFill>
        </p:spPr>
        <p:txBody>
          <a:bodyPr/>
          <a:lstStyle/>
          <a:p>
            <a:endParaRPr lang="en-US"/>
          </a:p>
        </p:txBody>
      </p:sp>
      <p:sp>
        <p:nvSpPr>
          <p:cNvPr id="7" name="TextBox 7"/>
          <p:cNvSpPr txBox="1"/>
          <p:nvPr/>
        </p:nvSpPr>
        <p:spPr>
          <a:xfrm>
            <a:off x="679352" y="6219989"/>
            <a:ext cx="10632151" cy="596646"/>
          </a:xfrm>
          <a:prstGeom prst="rect">
            <a:avLst/>
          </a:prstGeom>
        </p:spPr>
        <p:txBody>
          <a:bodyPr lIns="0" tIns="0" rIns="0" bIns="0" rtlCol="0" anchor="t">
            <a:spAutoFit/>
          </a:bodyPr>
          <a:lstStyle/>
          <a:p>
            <a:pPr algn="l">
              <a:lnSpc>
                <a:spcPts val="4992"/>
              </a:lnSpc>
            </a:pPr>
            <a:r>
              <a:rPr lang="en-US" sz="3200">
                <a:solidFill>
                  <a:srgbClr val="050707"/>
                </a:solidFill>
                <a:latin typeface="Raleway"/>
                <a:ea typeface="Raleway"/>
                <a:cs typeface="Raleway"/>
                <a:sym typeface="Raleway"/>
              </a:rPr>
              <a:t>TOPIC 8: Mindfulness and Well-Being for Students</a:t>
            </a:r>
          </a:p>
        </p:txBody>
      </p:sp>
      <p:sp>
        <p:nvSpPr>
          <p:cNvPr id="8" name="TextBox 8"/>
          <p:cNvSpPr txBox="1"/>
          <p:nvPr/>
        </p:nvSpPr>
        <p:spPr>
          <a:xfrm>
            <a:off x="452774" y="3146408"/>
            <a:ext cx="11085076" cy="1074809"/>
          </a:xfrm>
          <a:prstGeom prst="rect">
            <a:avLst/>
          </a:prstGeom>
        </p:spPr>
        <p:txBody>
          <a:bodyPr lIns="0" tIns="0" rIns="0" bIns="0" rtlCol="0" anchor="t">
            <a:spAutoFit/>
          </a:bodyPr>
          <a:lstStyle/>
          <a:p>
            <a:pPr algn="l">
              <a:lnSpc>
                <a:spcPts val="7992"/>
              </a:lnSpc>
            </a:pPr>
            <a:r>
              <a:rPr lang="en-US" sz="7400" dirty="0">
                <a:solidFill>
                  <a:srgbClr val="050707"/>
                </a:solidFill>
                <a:latin typeface="Arimo"/>
                <a:ea typeface="Arimo"/>
                <a:cs typeface="Arimo"/>
                <a:sym typeface="Arimo"/>
              </a:rPr>
              <a:t>8.5 Awe for Students</a:t>
            </a:r>
          </a:p>
        </p:txBody>
      </p:sp>
      <p:sp>
        <p:nvSpPr>
          <p:cNvPr id="9" name="TextBox 9"/>
          <p:cNvSpPr txBox="1"/>
          <p:nvPr/>
        </p:nvSpPr>
        <p:spPr>
          <a:xfrm>
            <a:off x="1028700" y="876300"/>
            <a:ext cx="8685000" cy="1001100"/>
          </a:xfrm>
          <a:prstGeom prst="rect">
            <a:avLst/>
          </a:prstGeom>
        </p:spPr>
        <p:txBody>
          <a:bodyPr lIns="0" tIns="0" rIns="0" bIns="0" rtlCol="0" anchor="t">
            <a:spAutoFit/>
          </a:bodyPr>
          <a:lstStyle/>
          <a:p>
            <a:pPr algn="l">
              <a:lnSpc>
                <a:spcPts val="4992"/>
              </a:lnSpc>
            </a:pPr>
            <a:r>
              <a:rPr lang="en-US" sz="3200">
                <a:solidFill>
                  <a:srgbClr val="050707"/>
                </a:solidFill>
                <a:latin typeface="Raleway"/>
                <a:ea typeface="Raleway"/>
                <a:cs typeface="Raleway"/>
                <a:sym typeface="Raleway"/>
              </a:rPr>
              <a:t>California Social and Emotional Learning </a:t>
            </a:r>
          </a:p>
          <a:p>
            <a:pPr algn="l">
              <a:lnSpc>
                <a:spcPts val="4992"/>
              </a:lnSpc>
            </a:pPr>
            <a:endParaRPr lang="en-US" sz="3200">
              <a:solidFill>
                <a:srgbClr val="050707"/>
              </a:solidFill>
              <a:latin typeface="Raleway"/>
              <a:ea typeface="Raleway"/>
              <a:cs typeface="Raleway"/>
              <a:sym typeface="Raleway"/>
            </a:endParaRPr>
          </a:p>
        </p:txBody>
      </p:sp>
      <p:pic>
        <p:nvPicPr>
          <p:cNvPr id="11" name="Picture 10" descr="A group of people in a lab&#10;&#10;Description automatically generated">
            <a:extLst>
              <a:ext uri="{FF2B5EF4-FFF2-40B4-BE49-F238E27FC236}">
                <a16:creationId xmlns:a16="http://schemas.microsoft.com/office/drawing/2014/main" id="{B5767907-43AF-315C-D00B-4F3898C889C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537850" y="1877400"/>
            <a:ext cx="6749986" cy="3616815"/>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964404"/>
            <a:ext cx="8309408" cy="2958910"/>
          </a:xfrm>
          <a:prstGeom prst="rect">
            <a:avLst/>
          </a:prstGeom>
        </p:spPr>
        <p:txBody>
          <a:bodyPr lIns="0" tIns="0" rIns="0" bIns="0" rtlCol="0" anchor="t">
            <a:spAutoFit/>
          </a:bodyPr>
          <a:lstStyle/>
          <a:p>
            <a:pPr algn="l">
              <a:lnSpc>
                <a:spcPts val="11616"/>
              </a:lnSpc>
            </a:pPr>
            <a:r>
              <a:rPr lang="en-US" sz="8800">
                <a:solidFill>
                  <a:srgbClr val="050707"/>
                </a:solidFill>
                <a:latin typeface="Raleway"/>
                <a:ea typeface="Raleway"/>
                <a:cs typeface="Raleway"/>
                <a:sym typeface="Raleway"/>
              </a:rPr>
              <a:t>Learning Objectives</a:t>
            </a:r>
          </a:p>
        </p:txBody>
      </p:sp>
      <p:sp>
        <p:nvSpPr>
          <p:cNvPr id="3" name="TextBox 3"/>
          <p:cNvSpPr txBox="1"/>
          <p:nvPr/>
        </p:nvSpPr>
        <p:spPr>
          <a:xfrm>
            <a:off x="1028700" y="4172227"/>
            <a:ext cx="8309408" cy="626905"/>
          </a:xfrm>
          <a:prstGeom prst="rect">
            <a:avLst/>
          </a:prstGeom>
        </p:spPr>
        <p:txBody>
          <a:bodyPr lIns="0" tIns="0" rIns="0" bIns="0" rtlCol="0" anchor="t">
            <a:spAutoFit/>
          </a:bodyPr>
          <a:lstStyle/>
          <a:p>
            <a:pPr algn="l">
              <a:lnSpc>
                <a:spcPts val="5038"/>
              </a:lnSpc>
            </a:pPr>
            <a:r>
              <a:rPr lang="en-US" sz="3500">
                <a:solidFill>
                  <a:srgbClr val="1779A6"/>
                </a:solidFill>
                <a:latin typeface="Raleway"/>
                <a:ea typeface="Raleway"/>
                <a:cs typeface="Raleway"/>
                <a:sym typeface="Raleway"/>
              </a:rPr>
              <a:t>8.5 Awe for Students</a:t>
            </a:r>
          </a:p>
        </p:txBody>
      </p:sp>
      <p:sp>
        <p:nvSpPr>
          <p:cNvPr id="4" name="TextBox 4"/>
          <p:cNvSpPr txBox="1"/>
          <p:nvPr/>
        </p:nvSpPr>
        <p:spPr>
          <a:xfrm>
            <a:off x="291150" y="4741982"/>
            <a:ext cx="10312700" cy="7146999"/>
          </a:xfrm>
          <a:prstGeom prst="rect">
            <a:avLst/>
          </a:prstGeom>
        </p:spPr>
        <p:txBody>
          <a:bodyPr lIns="0" tIns="0" rIns="0" bIns="0" rtlCol="0" anchor="t">
            <a:spAutoFit/>
          </a:bodyPr>
          <a:lstStyle/>
          <a:p>
            <a:pPr algn="l">
              <a:lnSpc>
                <a:spcPts val="3725"/>
              </a:lnSpc>
            </a:pPr>
            <a:endParaRPr/>
          </a:p>
          <a:p>
            <a:pPr marL="582927" lvl="1" indent="-291463" algn="l">
              <a:lnSpc>
                <a:spcPts val="3725"/>
              </a:lnSpc>
              <a:buFont typeface="Arial"/>
              <a:buChar char="•"/>
            </a:pPr>
            <a:r>
              <a:rPr lang="en-US" sz="2699">
                <a:solidFill>
                  <a:srgbClr val="000000"/>
                </a:solidFill>
                <a:latin typeface="Raleway"/>
                <a:ea typeface="Raleway"/>
                <a:cs typeface="Raleway"/>
                <a:sym typeface="Raleway"/>
              </a:rPr>
              <a:t>Define awe and explore the various ways it can be sparked</a:t>
            </a:r>
          </a:p>
          <a:p>
            <a:pPr marL="582927" lvl="1" indent="-291463" algn="l">
              <a:lnSpc>
                <a:spcPts val="3725"/>
              </a:lnSpc>
              <a:buFont typeface="Arial"/>
              <a:buChar char="•"/>
            </a:pPr>
            <a:r>
              <a:rPr lang="en-US" sz="2699">
                <a:solidFill>
                  <a:srgbClr val="000000"/>
                </a:solidFill>
                <a:latin typeface="Raleway"/>
                <a:ea typeface="Raleway"/>
                <a:cs typeface="Raleway"/>
                <a:sym typeface="Raleway"/>
              </a:rPr>
              <a:t>Explore the benefits of seeking and experiencing awe for young people</a:t>
            </a:r>
          </a:p>
          <a:p>
            <a:pPr marL="582927" lvl="1" indent="-291463" algn="l">
              <a:lnSpc>
                <a:spcPts val="3725"/>
              </a:lnSpc>
              <a:buFont typeface="Arial"/>
              <a:buChar char="•"/>
            </a:pPr>
            <a:r>
              <a:rPr lang="en-US" sz="2699">
                <a:solidFill>
                  <a:srgbClr val="000000"/>
                </a:solidFill>
                <a:latin typeface="Raleway"/>
                <a:ea typeface="Raleway"/>
                <a:cs typeface="Raleway"/>
                <a:sym typeface="Raleway"/>
              </a:rPr>
              <a:t>Explore the potential role of awe for students’ wellbeing, relationships, and thriving at school</a:t>
            </a:r>
          </a:p>
          <a:p>
            <a:pPr algn="l">
              <a:lnSpc>
                <a:spcPts val="3725"/>
              </a:lnSpc>
            </a:pPr>
            <a:endParaRPr lang="en-US" sz="2699">
              <a:solidFill>
                <a:srgbClr val="000000"/>
              </a:solidFill>
              <a:latin typeface="Raleway"/>
              <a:ea typeface="Raleway"/>
              <a:cs typeface="Raleway"/>
              <a:sym typeface="Raleway"/>
            </a:endParaRPr>
          </a:p>
          <a:p>
            <a:pPr algn="l">
              <a:lnSpc>
                <a:spcPts val="3725"/>
              </a:lnSpc>
            </a:pPr>
            <a:endParaRPr lang="en-US" sz="2699">
              <a:solidFill>
                <a:srgbClr val="000000"/>
              </a:solidFill>
              <a:latin typeface="Raleway"/>
              <a:ea typeface="Raleway"/>
              <a:cs typeface="Raleway"/>
              <a:sym typeface="Raleway"/>
            </a:endParaRPr>
          </a:p>
          <a:p>
            <a:pPr algn="l">
              <a:lnSpc>
                <a:spcPts val="3725"/>
              </a:lnSpc>
            </a:pPr>
            <a:endParaRPr lang="en-US" sz="2699">
              <a:solidFill>
                <a:srgbClr val="000000"/>
              </a:solidFill>
              <a:latin typeface="Raleway"/>
              <a:ea typeface="Raleway"/>
              <a:cs typeface="Raleway"/>
              <a:sym typeface="Raleway"/>
            </a:endParaRPr>
          </a:p>
          <a:p>
            <a:pPr algn="l">
              <a:lnSpc>
                <a:spcPts val="3725"/>
              </a:lnSpc>
            </a:pPr>
            <a:endParaRPr lang="en-US" sz="2699">
              <a:solidFill>
                <a:srgbClr val="000000"/>
              </a:solidFill>
              <a:latin typeface="Raleway"/>
              <a:ea typeface="Raleway"/>
              <a:cs typeface="Raleway"/>
              <a:sym typeface="Raleway"/>
            </a:endParaRPr>
          </a:p>
          <a:p>
            <a:pPr algn="l">
              <a:lnSpc>
                <a:spcPts val="3725"/>
              </a:lnSpc>
            </a:pPr>
            <a:endParaRPr lang="en-US" sz="2699">
              <a:solidFill>
                <a:srgbClr val="000000"/>
              </a:solidFill>
              <a:latin typeface="Raleway"/>
              <a:ea typeface="Raleway"/>
              <a:cs typeface="Raleway"/>
              <a:sym typeface="Raleway"/>
            </a:endParaRPr>
          </a:p>
          <a:p>
            <a:pPr algn="l">
              <a:lnSpc>
                <a:spcPts val="3725"/>
              </a:lnSpc>
            </a:pPr>
            <a:endParaRPr lang="en-US" sz="2699">
              <a:solidFill>
                <a:srgbClr val="000000"/>
              </a:solidFill>
              <a:latin typeface="Raleway"/>
              <a:ea typeface="Raleway"/>
              <a:cs typeface="Raleway"/>
              <a:sym typeface="Raleway"/>
            </a:endParaRPr>
          </a:p>
          <a:p>
            <a:pPr algn="l">
              <a:lnSpc>
                <a:spcPts val="3725"/>
              </a:lnSpc>
            </a:pPr>
            <a:endParaRPr lang="en-US" sz="2699">
              <a:solidFill>
                <a:srgbClr val="000000"/>
              </a:solidFill>
              <a:latin typeface="Raleway"/>
              <a:ea typeface="Raleway"/>
              <a:cs typeface="Raleway"/>
              <a:sym typeface="Raleway"/>
            </a:endParaRPr>
          </a:p>
          <a:p>
            <a:pPr algn="l">
              <a:lnSpc>
                <a:spcPts val="3725"/>
              </a:lnSpc>
            </a:pPr>
            <a:endParaRPr lang="en-US" sz="2699">
              <a:solidFill>
                <a:srgbClr val="000000"/>
              </a:solidFill>
              <a:latin typeface="Raleway"/>
              <a:ea typeface="Raleway"/>
              <a:cs typeface="Raleway"/>
              <a:sym typeface="Raleway"/>
            </a:endParaRPr>
          </a:p>
          <a:p>
            <a:pPr algn="l">
              <a:lnSpc>
                <a:spcPts val="4967"/>
              </a:lnSpc>
            </a:pPr>
            <a:endParaRPr lang="en-US" sz="2699">
              <a:solidFill>
                <a:srgbClr val="000000"/>
              </a:solidFill>
              <a:latin typeface="Raleway"/>
              <a:ea typeface="Raleway"/>
              <a:cs typeface="Raleway"/>
              <a:sym typeface="Raleway"/>
            </a:endParaRPr>
          </a:p>
        </p:txBody>
      </p:sp>
      <p:grpSp>
        <p:nvGrpSpPr>
          <p:cNvPr id="5" name="Group 5"/>
          <p:cNvGrpSpPr/>
          <p:nvPr/>
        </p:nvGrpSpPr>
        <p:grpSpPr>
          <a:xfrm>
            <a:off x="10312700" y="0"/>
            <a:ext cx="7975200" cy="10287000"/>
            <a:chOff x="0" y="0"/>
            <a:chExt cx="10633600" cy="13716000"/>
          </a:xfrm>
        </p:grpSpPr>
        <p:sp>
          <p:nvSpPr>
            <p:cNvPr id="6" name="Freeform 6"/>
            <p:cNvSpPr/>
            <p:nvPr/>
          </p:nvSpPr>
          <p:spPr>
            <a:xfrm>
              <a:off x="0" y="0"/>
              <a:ext cx="10633583" cy="13716000"/>
            </a:xfrm>
            <a:custGeom>
              <a:avLst/>
              <a:gdLst/>
              <a:ahLst/>
              <a:cxnLst/>
              <a:rect l="l" t="t" r="r" b="b"/>
              <a:pathLst>
                <a:path w="10633583" h="13716000">
                  <a:moveTo>
                    <a:pt x="0" y="0"/>
                  </a:moveTo>
                  <a:lnTo>
                    <a:pt x="10633583" y="0"/>
                  </a:lnTo>
                  <a:lnTo>
                    <a:pt x="10633583" y="13716000"/>
                  </a:lnTo>
                  <a:lnTo>
                    <a:pt x="0" y="13716000"/>
                  </a:lnTo>
                  <a:close/>
                </a:path>
              </a:pathLst>
            </a:custGeom>
            <a:solidFill>
              <a:srgbClr val="75E1E1"/>
            </a:solidFill>
          </p:spPr>
          <p:txBody>
            <a:bodyPr/>
            <a:lstStyle/>
            <a:p>
              <a:endParaRPr lang="en-US"/>
            </a:p>
          </p:txBody>
        </p:sp>
      </p:grpSp>
      <p:sp>
        <p:nvSpPr>
          <p:cNvPr id="7" name="Freeform 7"/>
          <p:cNvSpPr/>
          <p:nvPr/>
        </p:nvSpPr>
        <p:spPr>
          <a:xfrm>
            <a:off x="17259300" y="9258300"/>
            <a:ext cx="508042" cy="508042"/>
          </a:xfrm>
          <a:custGeom>
            <a:avLst/>
            <a:gdLst/>
            <a:ahLst/>
            <a:cxnLst/>
            <a:rect l="l" t="t" r="r" b="b"/>
            <a:pathLst>
              <a:path w="508042" h="508042">
                <a:moveTo>
                  <a:pt x="0" y="0"/>
                </a:moveTo>
                <a:lnTo>
                  <a:pt x="508042" y="0"/>
                </a:lnTo>
                <a:lnTo>
                  <a:pt x="508042" y="508042"/>
                </a:lnTo>
                <a:lnTo>
                  <a:pt x="0" y="508042"/>
                </a:lnTo>
                <a:lnTo>
                  <a:pt x="0" y="0"/>
                </a:lnTo>
                <a:close/>
              </a:path>
            </a:pathLst>
          </a:custGeom>
          <a:blipFill>
            <a:blip r:embed="rId3"/>
            <a:stretch>
              <a:fillRect/>
            </a:stretch>
          </a:blipFill>
        </p:spPr>
        <p:txBody>
          <a:bodyPr/>
          <a:lstStyle/>
          <a:p>
            <a:endParaRPr lang="en-US"/>
          </a:p>
        </p:txBody>
      </p:sp>
      <p:sp>
        <p:nvSpPr>
          <p:cNvPr id="8" name="Freeform 8"/>
          <p:cNvSpPr/>
          <p:nvPr/>
        </p:nvSpPr>
        <p:spPr>
          <a:xfrm>
            <a:off x="11891412" y="638288"/>
            <a:ext cx="4817798" cy="4817798"/>
          </a:xfrm>
          <a:custGeom>
            <a:avLst/>
            <a:gdLst/>
            <a:ahLst/>
            <a:cxnLst/>
            <a:rect l="l" t="t" r="r" b="b"/>
            <a:pathLst>
              <a:path w="4817798" h="4817798">
                <a:moveTo>
                  <a:pt x="0" y="0"/>
                </a:moveTo>
                <a:lnTo>
                  <a:pt x="4817798" y="0"/>
                </a:lnTo>
                <a:lnTo>
                  <a:pt x="4817798" y="4817798"/>
                </a:lnTo>
                <a:lnTo>
                  <a:pt x="0" y="4817798"/>
                </a:lnTo>
                <a:lnTo>
                  <a:pt x="0" y="0"/>
                </a:lnTo>
                <a:close/>
              </a:path>
            </a:pathLst>
          </a:custGeom>
          <a:blipFill>
            <a:blip r:embed="rId4"/>
            <a:stretch>
              <a:fillRect/>
            </a:stretch>
          </a:blipFill>
        </p:spPr>
        <p:txBody>
          <a:bodyPr/>
          <a:lstStyle/>
          <a:p>
            <a:endParaRPr lang="en-US"/>
          </a:p>
        </p:txBody>
      </p:sp>
      <p:sp>
        <p:nvSpPr>
          <p:cNvPr id="9" name="TextBox 9"/>
          <p:cNvSpPr txBox="1"/>
          <p:nvPr/>
        </p:nvSpPr>
        <p:spPr>
          <a:xfrm>
            <a:off x="11156300" y="5452925"/>
            <a:ext cx="6597200" cy="3703775"/>
          </a:xfrm>
          <a:prstGeom prst="rect">
            <a:avLst/>
          </a:prstGeom>
        </p:spPr>
        <p:txBody>
          <a:bodyPr lIns="0" tIns="0" rIns="0" bIns="0" rtlCol="0" anchor="t">
            <a:spAutoFit/>
          </a:bodyPr>
          <a:lstStyle/>
          <a:p>
            <a:pPr algn="ctr">
              <a:lnSpc>
                <a:spcPts val="5470"/>
              </a:lnSpc>
            </a:pPr>
            <a:r>
              <a:rPr lang="en-US" sz="3800" b="1">
                <a:solidFill>
                  <a:srgbClr val="FFFFFF"/>
                </a:solidFill>
                <a:latin typeface="Raleway Bold"/>
                <a:ea typeface="Raleway Bold"/>
                <a:cs typeface="Raleway Bold"/>
                <a:sym typeface="Raleway Bold"/>
              </a:rPr>
              <a:t>Link Objectives to Developmental Indicators in</a:t>
            </a:r>
          </a:p>
          <a:p>
            <a:pPr algn="ctr">
              <a:lnSpc>
                <a:spcPts val="5470"/>
              </a:lnSpc>
            </a:pPr>
            <a:r>
              <a:rPr lang="en-US" sz="3800" b="1" u="sng">
                <a:solidFill>
                  <a:srgbClr val="FFFFFF"/>
                </a:solidFill>
                <a:latin typeface="Raleway Bold"/>
                <a:ea typeface="Raleway Bold"/>
                <a:cs typeface="Raleway Bold"/>
                <a:sym typeface="Raleway Bold"/>
                <a:hlinkClick r:id="rId5" tooltip="https://www.cde.ca.gov/ci/se/tselcompetencies.asp"/>
              </a:rPr>
              <a:t>California Transformative SEL Competencies</a:t>
            </a:r>
            <a:r>
              <a:rPr lang="en-US" sz="3800" b="1">
                <a:solidFill>
                  <a:srgbClr val="FFFFFF"/>
                </a:solidFill>
                <a:latin typeface="Raleway Bold"/>
                <a:ea typeface="Raleway Bold"/>
                <a:cs typeface="Raleway Bold"/>
                <a:sym typeface="Raleway Bold"/>
              </a:rPr>
              <a:t>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8888896"/>
            <a:ext cx="16230600" cy="33600"/>
            <a:chOff x="0" y="0"/>
            <a:chExt cx="21640800" cy="44800"/>
          </a:xfrm>
        </p:grpSpPr>
        <p:sp>
          <p:nvSpPr>
            <p:cNvPr id="3" name="Freeform 3"/>
            <p:cNvSpPr/>
            <p:nvPr/>
          </p:nvSpPr>
          <p:spPr>
            <a:xfrm>
              <a:off x="0" y="0"/>
              <a:ext cx="21640800" cy="44831"/>
            </a:xfrm>
            <a:custGeom>
              <a:avLst/>
              <a:gdLst/>
              <a:ahLst/>
              <a:cxnLst/>
              <a:rect l="l" t="t" r="r" b="b"/>
              <a:pathLst>
                <a:path w="21640800" h="44831">
                  <a:moveTo>
                    <a:pt x="0" y="0"/>
                  </a:moveTo>
                  <a:lnTo>
                    <a:pt x="21640800" y="0"/>
                  </a:lnTo>
                  <a:lnTo>
                    <a:pt x="21640800" y="44831"/>
                  </a:lnTo>
                  <a:lnTo>
                    <a:pt x="0" y="44831"/>
                  </a:lnTo>
                  <a:close/>
                </a:path>
              </a:pathLst>
            </a:custGeom>
            <a:solidFill>
              <a:srgbClr val="9C182C"/>
            </a:solidFill>
          </p:spPr>
          <p:txBody>
            <a:bodyPr/>
            <a:lstStyle/>
            <a:p>
              <a:endParaRPr lang="en-US"/>
            </a:p>
          </p:txBody>
        </p:sp>
      </p:grpSp>
      <p:grpSp>
        <p:nvGrpSpPr>
          <p:cNvPr id="4" name="Group 4"/>
          <p:cNvGrpSpPr/>
          <p:nvPr/>
        </p:nvGrpSpPr>
        <p:grpSpPr>
          <a:xfrm>
            <a:off x="1054380" y="-359380"/>
            <a:ext cx="7213200" cy="11844000"/>
            <a:chOff x="0" y="0"/>
            <a:chExt cx="9617600" cy="15792000"/>
          </a:xfrm>
        </p:grpSpPr>
        <p:sp>
          <p:nvSpPr>
            <p:cNvPr id="5" name="Freeform 5"/>
            <p:cNvSpPr/>
            <p:nvPr/>
          </p:nvSpPr>
          <p:spPr>
            <a:xfrm>
              <a:off x="0" y="0"/>
              <a:ext cx="9617583" cy="15791942"/>
            </a:xfrm>
            <a:custGeom>
              <a:avLst/>
              <a:gdLst/>
              <a:ahLst/>
              <a:cxnLst/>
              <a:rect l="l" t="t" r="r" b="b"/>
              <a:pathLst>
                <a:path w="9617583" h="15791942">
                  <a:moveTo>
                    <a:pt x="0" y="0"/>
                  </a:moveTo>
                  <a:lnTo>
                    <a:pt x="9617583" y="0"/>
                  </a:lnTo>
                  <a:lnTo>
                    <a:pt x="9617583" y="15791942"/>
                  </a:lnTo>
                  <a:lnTo>
                    <a:pt x="0" y="15791942"/>
                  </a:lnTo>
                  <a:close/>
                </a:path>
              </a:pathLst>
            </a:custGeom>
            <a:solidFill>
              <a:srgbClr val="75E1E1"/>
            </a:solidFill>
          </p:spPr>
          <p:txBody>
            <a:bodyPr/>
            <a:lstStyle/>
            <a:p>
              <a:endParaRPr lang="en-US"/>
            </a:p>
          </p:txBody>
        </p:sp>
      </p:grpSp>
      <p:sp>
        <p:nvSpPr>
          <p:cNvPr id="6" name="Freeform 6"/>
          <p:cNvSpPr/>
          <p:nvPr/>
        </p:nvSpPr>
        <p:spPr>
          <a:xfrm>
            <a:off x="17259300" y="351310"/>
            <a:ext cx="508042" cy="508042"/>
          </a:xfrm>
          <a:custGeom>
            <a:avLst/>
            <a:gdLst/>
            <a:ahLst/>
            <a:cxnLst/>
            <a:rect l="l" t="t" r="r" b="b"/>
            <a:pathLst>
              <a:path w="508042" h="508042">
                <a:moveTo>
                  <a:pt x="0" y="0"/>
                </a:moveTo>
                <a:lnTo>
                  <a:pt x="508042" y="0"/>
                </a:lnTo>
                <a:lnTo>
                  <a:pt x="508042" y="508042"/>
                </a:lnTo>
                <a:lnTo>
                  <a:pt x="0" y="508042"/>
                </a:lnTo>
                <a:lnTo>
                  <a:pt x="0" y="0"/>
                </a:lnTo>
                <a:close/>
              </a:path>
            </a:pathLst>
          </a:custGeom>
          <a:blipFill>
            <a:blip r:embed="rId3"/>
            <a:stretch>
              <a:fillRect/>
            </a:stretch>
          </a:blipFill>
        </p:spPr>
        <p:txBody>
          <a:bodyPr/>
          <a:lstStyle/>
          <a:p>
            <a:endParaRPr lang="en-US"/>
          </a:p>
        </p:txBody>
      </p:sp>
      <p:sp>
        <p:nvSpPr>
          <p:cNvPr id="7" name="Freeform 7"/>
          <p:cNvSpPr/>
          <p:nvPr/>
        </p:nvSpPr>
        <p:spPr>
          <a:xfrm>
            <a:off x="1278436" y="505434"/>
            <a:ext cx="1631232" cy="1631232"/>
          </a:xfrm>
          <a:custGeom>
            <a:avLst/>
            <a:gdLst/>
            <a:ahLst/>
            <a:cxnLst/>
            <a:rect l="l" t="t" r="r" b="b"/>
            <a:pathLst>
              <a:path w="1631232" h="1631232">
                <a:moveTo>
                  <a:pt x="0" y="0"/>
                </a:moveTo>
                <a:lnTo>
                  <a:pt x="1631232" y="0"/>
                </a:lnTo>
                <a:lnTo>
                  <a:pt x="1631232" y="1631232"/>
                </a:lnTo>
                <a:lnTo>
                  <a:pt x="0" y="1631232"/>
                </a:lnTo>
                <a:lnTo>
                  <a:pt x="0" y="0"/>
                </a:lnTo>
                <a:close/>
              </a:path>
            </a:pathLst>
          </a:custGeom>
          <a:blipFill>
            <a:blip r:embed="rId4"/>
            <a:stretch>
              <a:fillRect/>
            </a:stretch>
          </a:blipFill>
        </p:spPr>
        <p:txBody>
          <a:bodyPr/>
          <a:lstStyle/>
          <a:p>
            <a:endParaRPr lang="en-US"/>
          </a:p>
        </p:txBody>
      </p:sp>
      <p:sp>
        <p:nvSpPr>
          <p:cNvPr id="8" name="Freeform 8"/>
          <p:cNvSpPr/>
          <p:nvPr/>
        </p:nvSpPr>
        <p:spPr>
          <a:xfrm>
            <a:off x="706062" y="2988267"/>
            <a:ext cx="7909836" cy="4257640"/>
          </a:xfrm>
          <a:custGeom>
            <a:avLst/>
            <a:gdLst/>
            <a:ahLst/>
            <a:cxnLst/>
            <a:rect l="l" t="t" r="r" b="b"/>
            <a:pathLst>
              <a:path w="7909836" h="4257640">
                <a:moveTo>
                  <a:pt x="0" y="0"/>
                </a:moveTo>
                <a:lnTo>
                  <a:pt x="7909836" y="0"/>
                </a:lnTo>
                <a:lnTo>
                  <a:pt x="7909836" y="4257640"/>
                </a:lnTo>
                <a:lnTo>
                  <a:pt x="0" y="4257640"/>
                </a:lnTo>
                <a:lnTo>
                  <a:pt x="0" y="0"/>
                </a:lnTo>
                <a:close/>
              </a:path>
            </a:pathLst>
          </a:custGeom>
          <a:blipFill>
            <a:blip r:embed="rId5"/>
            <a:stretch>
              <a:fillRect/>
            </a:stretch>
          </a:blipFill>
          <a:ln w="38100" cap="sq">
            <a:solidFill>
              <a:srgbClr val="000000"/>
            </a:solidFill>
            <a:prstDash val="solid"/>
            <a:miter/>
          </a:ln>
        </p:spPr>
        <p:txBody>
          <a:bodyPr/>
          <a:lstStyle/>
          <a:p>
            <a:endParaRPr lang="en-US"/>
          </a:p>
        </p:txBody>
      </p:sp>
      <p:sp>
        <p:nvSpPr>
          <p:cNvPr id="9" name="TextBox 9"/>
          <p:cNvSpPr txBox="1"/>
          <p:nvPr/>
        </p:nvSpPr>
        <p:spPr>
          <a:xfrm>
            <a:off x="12181385" y="3760346"/>
            <a:ext cx="7495876" cy="1298112"/>
          </a:xfrm>
          <a:prstGeom prst="rect">
            <a:avLst/>
          </a:prstGeom>
        </p:spPr>
        <p:txBody>
          <a:bodyPr lIns="0" tIns="0" rIns="0" bIns="0" rtlCol="0" anchor="t">
            <a:spAutoFit/>
          </a:bodyPr>
          <a:lstStyle/>
          <a:p>
            <a:pPr algn="l">
              <a:lnSpc>
                <a:spcPts val="11232"/>
              </a:lnSpc>
            </a:pPr>
            <a:r>
              <a:rPr lang="en-US" sz="7200" b="1" u="sng" dirty="0">
                <a:solidFill>
                  <a:srgbClr val="1779A6"/>
                </a:solidFill>
                <a:latin typeface="Raleway Bold"/>
                <a:ea typeface="Raleway Bold"/>
                <a:cs typeface="Raleway Bold"/>
                <a:sym typeface="Raleway Bold"/>
                <a:hlinkClick r:id="rId6" tooltip="https://youtu.be/OdL0EIv8HOU"/>
              </a:rPr>
              <a:t>Video</a:t>
            </a:r>
            <a:endParaRPr lang="en-US" sz="7200" b="1" u="sng" dirty="0">
              <a:solidFill>
                <a:srgbClr val="1779A6"/>
              </a:solidFill>
              <a:latin typeface="Raleway Bold"/>
              <a:ea typeface="Raleway Bold"/>
              <a:cs typeface="Raleway Bold"/>
              <a:sym typeface="Raleway Bold"/>
              <a:hlinkClick r:id="rId7" tooltip="https://youtu.be/OdL0EIv8HOU"/>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22792" y="-198216"/>
            <a:ext cx="2031000" cy="10691400"/>
            <a:chOff x="0" y="0"/>
            <a:chExt cx="2708000" cy="14255200"/>
          </a:xfrm>
        </p:grpSpPr>
        <p:sp>
          <p:nvSpPr>
            <p:cNvPr id="3" name="Freeform 3"/>
            <p:cNvSpPr/>
            <p:nvPr/>
          </p:nvSpPr>
          <p:spPr>
            <a:xfrm>
              <a:off x="0" y="0"/>
              <a:ext cx="2708021" cy="14255242"/>
            </a:xfrm>
            <a:custGeom>
              <a:avLst/>
              <a:gdLst/>
              <a:ahLst/>
              <a:cxnLst/>
              <a:rect l="l" t="t" r="r" b="b"/>
              <a:pathLst>
                <a:path w="2708021" h="14255242">
                  <a:moveTo>
                    <a:pt x="0" y="0"/>
                  </a:moveTo>
                  <a:lnTo>
                    <a:pt x="2708021" y="0"/>
                  </a:lnTo>
                  <a:lnTo>
                    <a:pt x="2708021" y="14255242"/>
                  </a:lnTo>
                  <a:lnTo>
                    <a:pt x="0" y="14255242"/>
                  </a:lnTo>
                  <a:close/>
                </a:path>
              </a:pathLst>
            </a:custGeom>
            <a:solidFill>
              <a:srgbClr val="75E1E1"/>
            </a:solidFill>
          </p:spPr>
          <p:txBody>
            <a:bodyPr/>
            <a:lstStyle/>
            <a:p>
              <a:endParaRPr lang="en-US"/>
            </a:p>
          </p:txBody>
        </p:sp>
      </p:grpSp>
      <p:sp>
        <p:nvSpPr>
          <p:cNvPr id="4" name="Freeform 4"/>
          <p:cNvSpPr/>
          <p:nvPr/>
        </p:nvSpPr>
        <p:spPr>
          <a:xfrm>
            <a:off x="17259300" y="9258300"/>
            <a:ext cx="508042" cy="508042"/>
          </a:xfrm>
          <a:custGeom>
            <a:avLst/>
            <a:gdLst/>
            <a:ahLst/>
            <a:cxnLst/>
            <a:rect l="l" t="t" r="r" b="b"/>
            <a:pathLst>
              <a:path w="508042" h="508042">
                <a:moveTo>
                  <a:pt x="0" y="0"/>
                </a:moveTo>
                <a:lnTo>
                  <a:pt x="508042" y="0"/>
                </a:lnTo>
                <a:lnTo>
                  <a:pt x="508042" y="508042"/>
                </a:lnTo>
                <a:lnTo>
                  <a:pt x="0" y="508042"/>
                </a:lnTo>
                <a:lnTo>
                  <a:pt x="0" y="0"/>
                </a:lnTo>
                <a:close/>
              </a:path>
            </a:pathLst>
          </a:custGeom>
          <a:blipFill>
            <a:blip r:embed="rId3"/>
            <a:stretch>
              <a:fillRect/>
            </a:stretch>
          </a:blipFill>
        </p:spPr>
        <p:txBody>
          <a:bodyPr/>
          <a:lstStyle/>
          <a:p>
            <a:endParaRPr lang="en-US"/>
          </a:p>
        </p:txBody>
      </p:sp>
      <p:sp>
        <p:nvSpPr>
          <p:cNvPr id="5" name="Freeform 5"/>
          <p:cNvSpPr/>
          <p:nvPr/>
        </p:nvSpPr>
        <p:spPr>
          <a:xfrm>
            <a:off x="13446620" y="3912259"/>
            <a:ext cx="4066701" cy="3482113"/>
          </a:xfrm>
          <a:custGeom>
            <a:avLst/>
            <a:gdLst/>
            <a:ahLst/>
            <a:cxnLst/>
            <a:rect l="l" t="t" r="r" b="b"/>
            <a:pathLst>
              <a:path w="4066701" h="3482113">
                <a:moveTo>
                  <a:pt x="0" y="0"/>
                </a:moveTo>
                <a:lnTo>
                  <a:pt x="4066701" y="0"/>
                </a:lnTo>
                <a:lnTo>
                  <a:pt x="4066701" y="3482112"/>
                </a:lnTo>
                <a:lnTo>
                  <a:pt x="0" y="3482112"/>
                </a:lnTo>
                <a:lnTo>
                  <a:pt x="0" y="0"/>
                </a:lnTo>
                <a:close/>
              </a:path>
            </a:pathLst>
          </a:custGeom>
          <a:blipFill>
            <a:blip r:embed="rId4"/>
            <a:stretch>
              <a:fillRect l="-13075" r="-13075"/>
            </a:stretch>
          </a:blipFill>
        </p:spPr>
        <p:txBody>
          <a:bodyPr/>
          <a:lstStyle/>
          <a:p>
            <a:endParaRPr lang="en-US"/>
          </a:p>
        </p:txBody>
      </p:sp>
      <p:sp>
        <p:nvSpPr>
          <p:cNvPr id="6" name="TextBox 6"/>
          <p:cNvSpPr txBox="1"/>
          <p:nvPr/>
        </p:nvSpPr>
        <p:spPr>
          <a:xfrm>
            <a:off x="1965488" y="480546"/>
            <a:ext cx="15293812" cy="1082503"/>
          </a:xfrm>
          <a:prstGeom prst="rect">
            <a:avLst/>
          </a:prstGeom>
        </p:spPr>
        <p:txBody>
          <a:bodyPr lIns="0" tIns="0" rIns="0" bIns="0" rtlCol="0" anchor="t">
            <a:spAutoFit/>
          </a:bodyPr>
          <a:lstStyle/>
          <a:p>
            <a:pPr algn="l">
              <a:lnSpc>
                <a:spcPts val="8052"/>
              </a:lnSpc>
            </a:pPr>
            <a:r>
              <a:rPr lang="en-US" sz="6100">
                <a:solidFill>
                  <a:srgbClr val="1779A6"/>
                </a:solidFill>
                <a:latin typeface="Raleway"/>
                <a:ea typeface="Raleway"/>
                <a:cs typeface="Raleway"/>
                <a:sym typeface="Raleway"/>
              </a:rPr>
              <a:t>Large Group Activity: An Awe-some Web</a:t>
            </a:r>
          </a:p>
          <a:p>
            <a:pPr algn="l">
              <a:lnSpc>
                <a:spcPts val="132"/>
              </a:lnSpc>
            </a:pPr>
            <a:endParaRPr lang="en-US" sz="6100">
              <a:solidFill>
                <a:srgbClr val="1779A6"/>
              </a:solidFill>
              <a:latin typeface="Raleway"/>
              <a:ea typeface="Raleway"/>
              <a:cs typeface="Raleway"/>
              <a:sym typeface="Raleway"/>
            </a:endParaRPr>
          </a:p>
          <a:p>
            <a:pPr algn="l">
              <a:lnSpc>
                <a:spcPts val="132"/>
              </a:lnSpc>
            </a:pPr>
            <a:endParaRPr lang="en-US" sz="6100">
              <a:solidFill>
                <a:srgbClr val="1779A6"/>
              </a:solidFill>
              <a:latin typeface="Raleway"/>
              <a:ea typeface="Raleway"/>
              <a:cs typeface="Raleway"/>
              <a:sym typeface="Raleway"/>
            </a:endParaRPr>
          </a:p>
        </p:txBody>
      </p:sp>
      <p:sp>
        <p:nvSpPr>
          <p:cNvPr id="7" name="TextBox 7"/>
          <p:cNvSpPr txBox="1"/>
          <p:nvPr/>
        </p:nvSpPr>
        <p:spPr>
          <a:xfrm>
            <a:off x="1965488" y="5038725"/>
            <a:ext cx="14357025" cy="674925"/>
          </a:xfrm>
          <a:prstGeom prst="rect">
            <a:avLst/>
          </a:prstGeom>
        </p:spPr>
        <p:txBody>
          <a:bodyPr lIns="0" tIns="0" rIns="0" bIns="0" rtlCol="0" anchor="t">
            <a:spAutoFit/>
          </a:bodyPr>
          <a:lstStyle/>
          <a:p>
            <a:pPr algn="l">
              <a:lnSpc>
                <a:spcPts val="5470"/>
              </a:lnSpc>
            </a:pPr>
            <a:r>
              <a:rPr lang="en-US" sz="3800" b="1">
                <a:solidFill>
                  <a:srgbClr val="050707"/>
                </a:solidFill>
                <a:latin typeface="Raleway Bold"/>
                <a:ea typeface="Raleway Bold"/>
                <a:cs typeface="Raleway Bold"/>
                <a:sym typeface="Raleway Bold"/>
              </a:rPr>
              <a:t>On your sticky notes:</a:t>
            </a:r>
          </a:p>
        </p:txBody>
      </p:sp>
      <p:sp>
        <p:nvSpPr>
          <p:cNvPr id="8" name="TextBox 8"/>
          <p:cNvSpPr txBox="1"/>
          <p:nvPr/>
        </p:nvSpPr>
        <p:spPr>
          <a:xfrm>
            <a:off x="1894998" y="5780325"/>
            <a:ext cx="15872344" cy="4317111"/>
          </a:xfrm>
          <a:prstGeom prst="rect">
            <a:avLst/>
          </a:prstGeom>
        </p:spPr>
        <p:txBody>
          <a:bodyPr lIns="0" tIns="0" rIns="0" bIns="0" rtlCol="0" anchor="t">
            <a:spAutoFit/>
          </a:bodyPr>
          <a:lstStyle/>
          <a:p>
            <a:pPr marL="798828" lvl="1" indent="-399414" algn="l">
              <a:lnSpc>
                <a:spcPts val="5771"/>
              </a:lnSpc>
              <a:buFont typeface="Arial"/>
              <a:buChar char="•"/>
            </a:pPr>
            <a:r>
              <a:rPr lang="en-US" sz="3699">
                <a:solidFill>
                  <a:srgbClr val="000000"/>
                </a:solidFill>
                <a:latin typeface="Raleway"/>
                <a:ea typeface="Raleway"/>
                <a:cs typeface="Raleway"/>
                <a:sym typeface="Raleway"/>
              </a:rPr>
              <a:t>Write 2- 3 things that have sparked awe for you</a:t>
            </a:r>
          </a:p>
          <a:p>
            <a:pPr marL="798828" lvl="1" indent="-399414" algn="l">
              <a:lnSpc>
                <a:spcPts val="5771"/>
              </a:lnSpc>
              <a:buFont typeface="Arial"/>
              <a:buChar char="•"/>
            </a:pPr>
            <a:r>
              <a:rPr lang="en-US" sz="3699">
                <a:solidFill>
                  <a:srgbClr val="000000"/>
                </a:solidFill>
                <a:latin typeface="Raleway"/>
                <a:ea typeface="Raleway"/>
                <a:cs typeface="Raleway"/>
                <a:sym typeface="Raleway"/>
              </a:rPr>
              <a:t>Add your sticky notes to the poster board. </a:t>
            </a:r>
          </a:p>
          <a:p>
            <a:pPr marL="798828" lvl="1" indent="-399414" algn="l">
              <a:lnSpc>
                <a:spcPts val="5771"/>
              </a:lnSpc>
              <a:buFont typeface="Arial"/>
              <a:buChar char="•"/>
            </a:pPr>
            <a:r>
              <a:rPr lang="en-US" sz="3699">
                <a:solidFill>
                  <a:srgbClr val="000000"/>
                </a:solidFill>
                <a:latin typeface="Raleway"/>
                <a:ea typeface="Raleway"/>
                <a:cs typeface="Raleway"/>
                <a:sym typeface="Raleway"/>
              </a:rPr>
              <a:t>Take a look at what other folks have written.</a:t>
            </a:r>
          </a:p>
          <a:p>
            <a:pPr marL="798828" lvl="1" indent="-399414" algn="l">
              <a:lnSpc>
                <a:spcPts val="5771"/>
              </a:lnSpc>
              <a:buFont typeface="Arial"/>
              <a:buChar char="•"/>
            </a:pPr>
            <a:r>
              <a:rPr lang="en-US" sz="3699">
                <a:solidFill>
                  <a:srgbClr val="000000"/>
                </a:solidFill>
                <a:latin typeface="Raleway"/>
                <a:ea typeface="Raleway"/>
                <a:cs typeface="Raleway"/>
                <a:sym typeface="Raleway"/>
              </a:rPr>
              <a:t>Take your pen - draw lines between things that have commonalities (you can write the connection on the line) </a:t>
            </a:r>
          </a:p>
          <a:p>
            <a:pPr marL="798828" lvl="1" indent="-399414" algn="l">
              <a:lnSpc>
                <a:spcPts val="5771"/>
              </a:lnSpc>
              <a:buFont typeface="Arial"/>
              <a:buChar char="•"/>
            </a:pPr>
            <a:r>
              <a:rPr lang="en-US" sz="3699">
                <a:solidFill>
                  <a:srgbClr val="000000"/>
                </a:solidFill>
                <a:latin typeface="Raleway"/>
                <a:ea typeface="Raleway"/>
                <a:cs typeface="Raleway"/>
                <a:sym typeface="Raleway"/>
              </a:rPr>
              <a:t>Then let’s step back - and see our awe-filled web of wonder!</a:t>
            </a:r>
          </a:p>
        </p:txBody>
      </p:sp>
      <p:sp>
        <p:nvSpPr>
          <p:cNvPr id="9" name="TextBox 9"/>
          <p:cNvSpPr txBox="1"/>
          <p:nvPr/>
        </p:nvSpPr>
        <p:spPr>
          <a:xfrm>
            <a:off x="1640977" y="2036453"/>
            <a:ext cx="15872344" cy="2384299"/>
          </a:xfrm>
          <a:prstGeom prst="rect">
            <a:avLst/>
          </a:prstGeom>
        </p:spPr>
        <p:txBody>
          <a:bodyPr lIns="0" tIns="0" rIns="0" bIns="0" rtlCol="0" anchor="t">
            <a:spAutoFit/>
          </a:bodyPr>
          <a:lstStyle/>
          <a:p>
            <a:pPr marL="885186" lvl="1" indent="-442593" algn="l">
              <a:lnSpc>
                <a:spcPts val="6395"/>
              </a:lnSpc>
              <a:buFont typeface="Arial"/>
              <a:buChar char="•"/>
            </a:pPr>
            <a:r>
              <a:rPr lang="en-US" sz="4099">
                <a:solidFill>
                  <a:srgbClr val="000000"/>
                </a:solidFill>
                <a:latin typeface="Raleway"/>
                <a:ea typeface="Raleway"/>
                <a:cs typeface="Raleway"/>
                <a:sym typeface="Raleway"/>
              </a:rPr>
              <a:t>Interconnections trigger awe. So do patterns, and the wonders of nature.  So we are going to harness this and create our own awe-some web.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22792" y="-198216"/>
            <a:ext cx="2031000" cy="10691400"/>
            <a:chOff x="0" y="0"/>
            <a:chExt cx="2708000" cy="14255200"/>
          </a:xfrm>
        </p:grpSpPr>
        <p:sp>
          <p:nvSpPr>
            <p:cNvPr id="3" name="Freeform 3"/>
            <p:cNvSpPr/>
            <p:nvPr/>
          </p:nvSpPr>
          <p:spPr>
            <a:xfrm>
              <a:off x="0" y="0"/>
              <a:ext cx="2708021" cy="14255242"/>
            </a:xfrm>
            <a:custGeom>
              <a:avLst/>
              <a:gdLst/>
              <a:ahLst/>
              <a:cxnLst/>
              <a:rect l="l" t="t" r="r" b="b"/>
              <a:pathLst>
                <a:path w="2708021" h="14255242">
                  <a:moveTo>
                    <a:pt x="0" y="0"/>
                  </a:moveTo>
                  <a:lnTo>
                    <a:pt x="2708021" y="0"/>
                  </a:lnTo>
                  <a:lnTo>
                    <a:pt x="2708021" y="14255242"/>
                  </a:lnTo>
                  <a:lnTo>
                    <a:pt x="0" y="14255242"/>
                  </a:lnTo>
                  <a:close/>
                </a:path>
              </a:pathLst>
            </a:custGeom>
            <a:solidFill>
              <a:srgbClr val="75E1E1"/>
            </a:solidFill>
          </p:spPr>
          <p:txBody>
            <a:bodyPr/>
            <a:lstStyle/>
            <a:p>
              <a:endParaRPr lang="en-US"/>
            </a:p>
          </p:txBody>
        </p:sp>
      </p:grpSp>
      <p:sp>
        <p:nvSpPr>
          <p:cNvPr id="4" name="Freeform 4"/>
          <p:cNvSpPr/>
          <p:nvPr/>
        </p:nvSpPr>
        <p:spPr>
          <a:xfrm>
            <a:off x="17259300" y="9258300"/>
            <a:ext cx="508042" cy="508042"/>
          </a:xfrm>
          <a:custGeom>
            <a:avLst/>
            <a:gdLst/>
            <a:ahLst/>
            <a:cxnLst/>
            <a:rect l="l" t="t" r="r" b="b"/>
            <a:pathLst>
              <a:path w="508042" h="508042">
                <a:moveTo>
                  <a:pt x="0" y="0"/>
                </a:moveTo>
                <a:lnTo>
                  <a:pt x="508042" y="0"/>
                </a:lnTo>
                <a:lnTo>
                  <a:pt x="508042" y="508042"/>
                </a:lnTo>
                <a:lnTo>
                  <a:pt x="0" y="508042"/>
                </a:lnTo>
                <a:lnTo>
                  <a:pt x="0" y="0"/>
                </a:lnTo>
                <a:close/>
              </a:path>
            </a:pathLst>
          </a:custGeom>
          <a:blipFill>
            <a:blip r:embed="rId3"/>
            <a:stretch>
              <a:fillRect/>
            </a:stretch>
          </a:blipFill>
        </p:spPr>
        <p:txBody>
          <a:bodyPr/>
          <a:lstStyle/>
          <a:p>
            <a:endParaRPr lang="en-US"/>
          </a:p>
        </p:txBody>
      </p:sp>
      <p:sp>
        <p:nvSpPr>
          <p:cNvPr id="5" name="TextBox 5"/>
          <p:cNvSpPr txBox="1"/>
          <p:nvPr/>
        </p:nvSpPr>
        <p:spPr>
          <a:xfrm>
            <a:off x="2884198" y="848517"/>
            <a:ext cx="14357025" cy="2426208"/>
          </a:xfrm>
          <a:prstGeom prst="rect">
            <a:avLst/>
          </a:prstGeom>
        </p:spPr>
        <p:txBody>
          <a:bodyPr lIns="0" tIns="0" rIns="0" bIns="0" rtlCol="0" anchor="t">
            <a:spAutoFit/>
          </a:bodyPr>
          <a:lstStyle/>
          <a:p>
            <a:pPr algn="l">
              <a:lnSpc>
                <a:spcPts val="11616"/>
              </a:lnSpc>
            </a:pPr>
            <a:r>
              <a:rPr lang="en-US" sz="8800">
                <a:solidFill>
                  <a:srgbClr val="1779A6"/>
                </a:solidFill>
                <a:latin typeface="Raleway"/>
                <a:ea typeface="Raleway"/>
                <a:cs typeface="Raleway"/>
                <a:sym typeface="Raleway"/>
              </a:rPr>
              <a:t>Group Reflection</a:t>
            </a:r>
          </a:p>
          <a:p>
            <a:pPr algn="l">
              <a:lnSpc>
                <a:spcPts val="3695"/>
              </a:lnSpc>
            </a:pPr>
            <a:endParaRPr lang="en-US" sz="8800">
              <a:solidFill>
                <a:srgbClr val="1779A6"/>
              </a:solidFill>
              <a:latin typeface="Raleway"/>
              <a:ea typeface="Raleway"/>
              <a:cs typeface="Raleway"/>
              <a:sym typeface="Raleway"/>
            </a:endParaRPr>
          </a:p>
          <a:p>
            <a:pPr algn="l">
              <a:lnSpc>
                <a:spcPts val="3695"/>
              </a:lnSpc>
            </a:pPr>
            <a:endParaRPr lang="en-US" sz="8800">
              <a:solidFill>
                <a:srgbClr val="1779A6"/>
              </a:solidFill>
              <a:latin typeface="Raleway"/>
              <a:ea typeface="Raleway"/>
              <a:cs typeface="Raleway"/>
              <a:sym typeface="Raleway"/>
            </a:endParaRPr>
          </a:p>
        </p:txBody>
      </p:sp>
      <p:sp>
        <p:nvSpPr>
          <p:cNvPr id="6" name="TextBox 6"/>
          <p:cNvSpPr txBox="1"/>
          <p:nvPr/>
        </p:nvSpPr>
        <p:spPr>
          <a:xfrm>
            <a:off x="2902298" y="2541975"/>
            <a:ext cx="14357025" cy="1360725"/>
          </a:xfrm>
          <a:prstGeom prst="rect">
            <a:avLst/>
          </a:prstGeom>
        </p:spPr>
        <p:txBody>
          <a:bodyPr lIns="0" tIns="0" rIns="0" bIns="0" rtlCol="0" anchor="t">
            <a:spAutoFit/>
          </a:bodyPr>
          <a:lstStyle/>
          <a:p>
            <a:pPr algn="l">
              <a:lnSpc>
                <a:spcPts val="5470"/>
              </a:lnSpc>
            </a:pPr>
            <a:r>
              <a:rPr lang="en-US" sz="3800" b="1">
                <a:solidFill>
                  <a:srgbClr val="050707"/>
                </a:solidFill>
                <a:latin typeface="Raleway Bold"/>
                <a:ea typeface="Raleway Bold"/>
                <a:cs typeface="Raleway Bold"/>
                <a:sym typeface="Raleway Bold"/>
              </a:rPr>
              <a:t>Reflect on the following questions and share in your small groups:</a:t>
            </a:r>
          </a:p>
        </p:txBody>
      </p:sp>
      <p:sp>
        <p:nvSpPr>
          <p:cNvPr id="7" name="TextBox 7"/>
          <p:cNvSpPr txBox="1"/>
          <p:nvPr/>
        </p:nvSpPr>
        <p:spPr>
          <a:xfrm>
            <a:off x="1894998" y="4449111"/>
            <a:ext cx="15872344" cy="2384299"/>
          </a:xfrm>
          <a:prstGeom prst="rect">
            <a:avLst/>
          </a:prstGeom>
        </p:spPr>
        <p:txBody>
          <a:bodyPr lIns="0" tIns="0" rIns="0" bIns="0" rtlCol="0" anchor="t">
            <a:spAutoFit/>
          </a:bodyPr>
          <a:lstStyle/>
          <a:p>
            <a:pPr marL="885186" lvl="1" indent="-442593" algn="l">
              <a:lnSpc>
                <a:spcPts val="6395"/>
              </a:lnSpc>
              <a:buFont typeface="Arial"/>
              <a:buChar char="•"/>
            </a:pPr>
            <a:r>
              <a:rPr lang="en-US" sz="4099" i="1">
                <a:solidFill>
                  <a:srgbClr val="000000"/>
                </a:solidFill>
                <a:latin typeface="Raleway Italics"/>
                <a:ea typeface="Raleway Italics"/>
                <a:cs typeface="Raleway Italics"/>
                <a:sym typeface="Raleway Italics"/>
              </a:rPr>
              <a:t>How can we design awe-inspiring experiences that are accessible and inclusive for all students, regardless of their backgrounds and experiences?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8888896"/>
            <a:ext cx="16230600" cy="33600"/>
            <a:chOff x="0" y="0"/>
            <a:chExt cx="21640800" cy="44800"/>
          </a:xfrm>
        </p:grpSpPr>
        <p:sp>
          <p:nvSpPr>
            <p:cNvPr id="3" name="Freeform 3"/>
            <p:cNvSpPr/>
            <p:nvPr/>
          </p:nvSpPr>
          <p:spPr>
            <a:xfrm>
              <a:off x="0" y="0"/>
              <a:ext cx="21640800" cy="44831"/>
            </a:xfrm>
            <a:custGeom>
              <a:avLst/>
              <a:gdLst/>
              <a:ahLst/>
              <a:cxnLst/>
              <a:rect l="l" t="t" r="r" b="b"/>
              <a:pathLst>
                <a:path w="21640800" h="44831">
                  <a:moveTo>
                    <a:pt x="0" y="0"/>
                  </a:moveTo>
                  <a:lnTo>
                    <a:pt x="21640800" y="0"/>
                  </a:lnTo>
                  <a:lnTo>
                    <a:pt x="21640800" y="44831"/>
                  </a:lnTo>
                  <a:lnTo>
                    <a:pt x="0" y="44831"/>
                  </a:lnTo>
                  <a:close/>
                </a:path>
              </a:pathLst>
            </a:custGeom>
            <a:solidFill>
              <a:srgbClr val="9C182C"/>
            </a:solidFill>
          </p:spPr>
          <p:txBody>
            <a:bodyPr/>
            <a:lstStyle/>
            <a:p>
              <a:endParaRPr lang="en-US"/>
            </a:p>
          </p:txBody>
        </p:sp>
      </p:grpSp>
      <p:grpSp>
        <p:nvGrpSpPr>
          <p:cNvPr id="4" name="Group 4"/>
          <p:cNvGrpSpPr/>
          <p:nvPr/>
        </p:nvGrpSpPr>
        <p:grpSpPr>
          <a:xfrm>
            <a:off x="1028700" y="-377530"/>
            <a:ext cx="7213200" cy="11844000"/>
            <a:chOff x="0" y="0"/>
            <a:chExt cx="9617600" cy="15792000"/>
          </a:xfrm>
        </p:grpSpPr>
        <p:sp>
          <p:nvSpPr>
            <p:cNvPr id="5" name="Freeform 5"/>
            <p:cNvSpPr/>
            <p:nvPr/>
          </p:nvSpPr>
          <p:spPr>
            <a:xfrm>
              <a:off x="0" y="0"/>
              <a:ext cx="9617583" cy="15791942"/>
            </a:xfrm>
            <a:custGeom>
              <a:avLst/>
              <a:gdLst/>
              <a:ahLst/>
              <a:cxnLst/>
              <a:rect l="l" t="t" r="r" b="b"/>
              <a:pathLst>
                <a:path w="9617583" h="15791942">
                  <a:moveTo>
                    <a:pt x="0" y="0"/>
                  </a:moveTo>
                  <a:lnTo>
                    <a:pt x="9617583" y="0"/>
                  </a:lnTo>
                  <a:lnTo>
                    <a:pt x="9617583" y="15791942"/>
                  </a:lnTo>
                  <a:lnTo>
                    <a:pt x="0" y="15791942"/>
                  </a:lnTo>
                  <a:close/>
                </a:path>
              </a:pathLst>
            </a:custGeom>
            <a:solidFill>
              <a:srgbClr val="75E1E1"/>
            </a:solidFill>
          </p:spPr>
          <p:txBody>
            <a:bodyPr/>
            <a:lstStyle/>
            <a:p>
              <a:endParaRPr lang="en-US"/>
            </a:p>
          </p:txBody>
        </p:sp>
      </p:grpSp>
      <p:sp>
        <p:nvSpPr>
          <p:cNvPr id="6" name="Freeform 6"/>
          <p:cNvSpPr/>
          <p:nvPr/>
        </p:nvSpPr>
        <p:spPr>
          <a:xfrm>
            <a:off x="17259300" y="351310"/>
            <a:ext cx="508042" cy="508042"/>
          </a:xfrm>
          <a:custGeom>
            <a:avLst/>
            <a:gdLst/>
            <a:ahLst/>
            <a:cxnLst/>
            <a:rect l="l" t="t" r="r" b="b"/>
            <a:pathLst>
              <a:path w="508042" h="508042">
                <a:moveTo>
                  <a:pt x="0" y="0"/>
                </a:moveTo>
                <a:lnTo>
                  <a:pt x="508042" y="0"/>
                </a:lnTo>
                <a:lnTo>
                  <a:pt x="508042" y="508042"/>
                </a:lnTo>
                <a:lnTo>
                  <a:pt x="0" y="508042"/>
                </a:lnTo>
                <a:lnTo>
                  <a:pt x="0" y="0"/>
                </a:lnTo>
                <a:close/>
              </a:path>
            </a:pathLst>
          </a:custGeom>
          <a:blipFill>
            <a:blip r:embed="rId3"/>
            <a:stretch>
              <a:fillRect/>
            </a:stretch>
          </a:blipFill>
        </p:spPr>
        <p:txBody>
          <a:bodyPr/>
          <a:lstStyle/>
          <a:p>
            <a:endParaRPr lang="en-US"/>
          </a:p>
        </p:txBody>
      </p:sp>
      <p:sp>
        <p:nvSpPr>
          <p:cNvPr id="7" name="Freeform 7"/>
          <p:cNvSpPr/>
          <p:nvPr/>
        </p:nvSpPr>
        <p:spPr>
          <a:xfrm>
            <a:off x="1278436" y="505434"/>
            <a:ext cx="1631232" cy="1631232"/>
          </a:xfrm>
          <a:custGeom>
            <a:avLst/>
            <a:gdLst/>
            <a:ahLst/>
            <a:cxnLst/>
            <a:rect l="l" t="t" r="r" b="b"/>
            <a:pathLst>
              <a:path w="1631232" h="1631232">
                <a:moveTo>
                  <a:pt x="0" y="0"/>
                </a:moveTo>
                <a:lnTo>
                  <a:pt x="1631232" y="0"/>
                </a:lnTo>
                <a:lnTo>
                  <a:pt x="1631232" y="1631232"/>
                </a:lnTo>
                <a:lnTo>
                  <a:pt x="0" y="1631232"/>
                </a:lnTo>
                <a:lnTo>
                  <a:pt x="0" y="0"/>
                </a:lnTo>
                <a:close/>
              </a:path>
            </a:pathLst>
          </a:custGeom>
          <a:blipFill>
            <a:blip r:embed="rId4"/>
            <a:stretch>
              <a:fillRect/>
            </a:stretch>
          </a:blipFill>
        </p:spPr>
        <p:txBody>
          <a:bodyPr/>
          <a:lstStyle/>
          <a:p>
            <a:endParaRPr lang="en-US"/>
          </a:p>
        </p:txBody>
      </p:sp>
      <p:sp>
        <p:nvSpPr>
          <p:cNvPr id="8" name="Freeform 8"/>
          <p:cNvSpPr/>
          <p:nvPr/>
        </p:nvSpPr>
        <p:spPr>
          <a:xfrm>
            <a:off x="464505" y="3228294"/>
            <a:ext cx="8341590" cy="4632352"/>
          </a:xfrm>
          <a:custGeom>
            <a:avLst/>
            <a:gdLst/>
            <a:ahLst/>
            <a:cxnLst/>
            <a:rect l="l" t="t" r="r" b="b"/>
            <a:pathLst>
              <a:path w="8341590" h="4632352">
                <a:moveTo>
                  <a:pt x="0" y="0"/>
                </a:moveTo>
                <a:lnTo>
                  <a:pt x="8341590" y="0"/>
                </a:lnTo>
                <a:lnTo>
                  <a:pt x="8341590" y="4632352"/>
                </a:lnTo>
                <a:lnTo>
                  <a:pt x="0" y="4632352"/>
                </a:lnTo>
                <a:lnTo>
                  <a:pt x="0" y="0"/>
                </a:lnTo>
                <a:close/>
              </a:path>
            </a:pathLst>
          </a:custGeom>
          <a:blipFill>
            <a:blip r:embed="rId5"/>
            <a:stretch>
              <a:fillRect/>
            </a:stretch>
          </a:blipFill>
          <a:ln w="38100" cap="sq">
            <a:solidFill>
              <a:srgbClr val="000000"/>
            </a:solidFill>
            <a:prstDash val="solid"/>
            <a:miter/>
          </a:ln>
        </p:spPr>
        <p:txBody>
          <a:bodyPr/>
          <a:lstStyle/>
          <a:p>
            <a:endParaRPr lang="en-US"/>
          </a:p>
        </p:txBody>
      </p:sp>
      <p:sp>
        <p:nvSpPr>
          <p:cNvPr id="9" name="TextBox 9"/>
          <p:cNvSpPr txBox="1"/>
          <p:nvPr/>
        </p:nvSpPr>
        <p:spPr>
          <a:xfrm>
            <a:off x="12005538" y="4187729"/>
            <a:ext cx="7495876" cy="1298112"/>
          </a:xfrm>
          <a:prstGeom prst="rect">
            <a:avLst/>
          </a:prstGeom>
        </p:spPr>
        <p:txBody>
          <a:bodyPr lIns="0" tIns="0" rIns="0" bIns="0" rtlCol="0" anchor="t">
            <a:spAutoFit/>
          </a:bodyPr>
          <a:lstStyle/>
          <a:p>
            <a:pPr algn="l">
              <a:lnSpc>
                <a:spcPts val="11232"/>
              </a:lnSpc>
            </a:pPr>
            <a:r>
              <a:rPr lang="en-US" sz="7200" b="1" u="sng" dirty="0">
                <a:solidFill>
                  <a:srgbClr val="1779A6"/>
                </a:solidFill>
                <a:latin typeface="Raleway Bold"/>
                <a:ea typeface="Raleway Bold"/>
                <a:cs typeface="Raleway Bold"/>
                <a:sym typeface="Raleway Bold"/>
                <a:hlinkClick r:id="rId6" tooltip="https://www.youtube.com/watch?v=BIhehgRPPs8"/>
              </a:rPr>
              <a:t>Video</a:t>
            </a:r>
            <a:endParaRPr lang="en-US" sz="7200" b="1" u="sng" dirty="0">
              <a:solidFill>
                <a:srgbClr val="1779A6"/>
              </a:solidFill>
              <a:latin typeface="Raleway Bold"/>
              <a:ea typeface="Raleway Bold"/>
              <a:cs typeface="Raleway Bold"/>
              <a:sym typeface="Raleway Bold"/>
              <a:hlinkClick r:id="rId7" tooltip="https://www.youtube.com/watch?v=BIhehgRPPs8"/>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22792" y="-198216"/>
            <a:ext cx="2031000" cy="10691400"/>
            <a:chOff x="0" y="0"/>
            <a:chExt cx="2708000" cy="14255200"/>
          </a:xfrm>
        </p:grpSpPr>
        <p:sp>
          <p:nvSpPr>
            <p:cNvPr id="3" name="Freeform 3"/>
            <p:cNvSpPr/>
            <p:nvPr/>
          </p:nvSpPr>
          <p:spPr>
            <a:xfrm>
              <a:off x="0" y="0"/>
              <a:ext cx="2708021" cy="14255242"/>
            </a:xfrm>
            <a:custGeom>
              <a:avLst/>
              <a:gdLst/>
              <a:ahLst/>
              <a:cxnLst/>
              <a:rect l="l" t="t" r="r" b="b"/>
              <a:pathLst>
                <a:path w="2708021" h="14255242">
                  <a:moveTo>
                    <a:pt x="0" y="0"/>
                  </a:moveTo>
                  <a:lnTo>
                    <a:pt x="2708021" y="0"/>
                  </a:lnTo>
                  <a:lnTo>
                    <a:pt x="2708021" y="14255242"/>
                  </a:lnTo>
                  <a:lnTo>
                    <a:pt x="0" y="14255242"/>
                  </a:lnTo>
                  <a:close/>
                </a:path>
              </a:pathLst>
            </a:custGeom>
            <a:solidFill>
              <a:srgbClr val="75E1E1"/>
            </a:solidFill>
          </p:spPr>
          <p:txBody>
            <a:bodyPr/>
            <a:lstStyle/>
            <a:p>
              <a:endParaRPr lang="en-US"/>
            </a:p>
          </p:txBody>
        </p:sp>
      </p:grpSp>
      <p:sp>
        <p:nvSpPr>
          <p:cNvPr id="4" name="Freeform 4"/>
          <p:cNvSpPr/>
          <p:nvPr/>
        </p:nvSpPr>
        <p:spPr>
          <a:xfrm>
            <a:off x="17259300" y="9258300"/>
            <a:ext cx="508042" cy="508042"/>
          </a:xfrm>
          <a:custGeom>
            <a:avLst/>
            <a:gdLst/>
            <a:ahLst/>
            <a:cxnLst/>
            <a:rect l="l" t="t" r="r" b="b"/>
            <a:pathLst>
              <a:path w="508042" h="508042">
                <a:moveTo>
                  <a:pt x="0" y="0"/>
                </a:moveTo>
                <a:lnTo>
                  <a:pt x="508042" y="0"/>
                </a:lnTo>
                <a:lnTo>
                  <a:pt x="508042" y="508042"/>
                </a:lnTo>
                <a:lnTo>
                  <a:pt x="0" y="508042"/>
                </a:lnTo>
                <a:lnTo>
                  <a:pt x="0" y="0"/>
                </a:lnTo>
                <a:close/>
              </a:path>
            </a:pathLst>
          </a:custGeom>
          <a:blipFill>
            <a:blip r:embed="rId3"/>
            <a:stretch>
              <a:fillRect/>
            </a:stretch>
          </a:blipFill>
        </p:spPr>
        <p:txBody>
          <a:bodyPr/>
          <a:lstStyle/>
          <a:p>
            <a:endParaRPr lang="en-US"/>
          </a:p>
        </p:txBody>
      </p:sp>
      <p:sp>
        <p:nvSpPr>
          <p:cNvPr id="5" name="Freeform 5"/>
          <p:cNvSpPr/>
          <p:nvPr/>
        </p:nvSpPr>
        <p:spPr>
          <a:xfrm>
            <a:off x="14801612" y="1735126"/>
            <a:ext cx="2965730" cy="2817444"/>
          </a:xfrm>
          <a:custGeom>
            <a:avLst/>
            <a:gdLst/>
            <a:ahLst/>
            <a:cxnLst/>
            <a:rect l="l" t="t" r="r" b="b"/>
            <a:pathLst>
              <a:path w="2965730" h="2817444">
                <a:moveTo>
                  <a:pt x="0" y="0"/>
                </a:moveTo>
                <a:lnTo>
                  <a:pt x="2965730" y="0"/>
                </a:lnTo>
                <a:lnTo>
                  <a:pt x="2965730" y="2817444"/>
                </a:lnTo>
                <a:lnTo>
                  <a:pt x="0" y="281744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6" name="TextBox 6"/>
          <p:cNvSpPr txBox="1"/>
          <p:nvPr/>
        </p:nvSpPr>
        <p:spPr>
          <a:xfrm>
            <a:off x="2902317" y="964406"/>
            <a:ext cx="14357025" cy="1447038"/>
          </a:xfrm>
          <a:prstGeom prst="rect">
            <a:avLst/>
          </a:prstGeom>
        </p:spPr>
        <p:txBody>
          <a:bodyPr lIns="0" tIns="0" rIns="0" bIns="0" rtlCol="0" anchor="t">
            <a:spAutoFit/>
          </a:bodyPr>
          <a:lstStyle/>
          <a:p>
            <a:pPr algn="l">
              <a:lnSpc>
                <a:spcPts val="11615"/>
              </a:lnSpc>
            </a:pPr>
            <a:r>
              <a:rPr lang="en-US" sz="8799">
                <a:solidFill>
                  <a:srgbClr val="1779A6"/>
                </a:solidFill>
                <a:latin typeface="Raleway"/>
                <a:ea typeface="Raleway"/>
                <a:cs typeface="Raleway"/>
                <a:sym typeface="Raleway"/>
              </a:rPr>
              <a:t>Group Discussion</a:t>
            </a:r>
          </a:p>
        </p:txBody>
      </p:sp>
      <p:sp>
        <p:nvSpPr>
          <p:cNvPr id="7" name="TextBox 7"/>
          <p:cNvSpPr txBox="1"/>
          <p:nvPr/>
        </p:nvSpPr>
        <p:spPr>
          <a:xfrm>
            <a:off x="2270651" y="3039073"/>
            <a:ext cx="12773248" cy="6161479"/>
          </a:xfrm>
          <a:prstGeom prst="rect">
            <a:avLst/>
          </a:prstGeom>
        </p:spPr>
        <p:txBody>
          <a:bodyPr lIns="0" tIns="0" rIns="0" bIns="0" rtlCol="0" anchor="t">
            <a:spAutoFit/>
          </a:bodyPr>
          <a:lstStyle/>
          <a:p>
            <a:pPr algn="l">
              <a:lnSpc>
                <a:spcPts val="5468"/>
              </a:lnSpc>
            </a:pPr>
            <a:r>
              <a:rPr lang="en-US" sz="3800">
                <a:solidFill>
                  <a:srgbClr val="050707"/>
                </a:solidFill>
                <a:latin typeface="Raleway"/>
                <a:ea typeface="Raleway"/>
                <a:cs typeface="Raleway"/>
                <a:sym typeface="Raleway"/>
              </a:rPr>
              <a:t>After watching the videos, reflect on the following questions, first individually then share in your small groups:</a:t>
            </a:r>
          </a:p>
          <a:p>
            <a:pPr algn="l">
              <a:lnSpc>
                <a:spcPts val="5468"/>
              </a:lnSpc>
            </a:pPr>
            <a:endParaRPr lang="en-US" sz="3800">
              <a:solidFill>
                <a:srgbClr val="050707"/>
              </a:solidFill>
              <a:latin typeface="Raleway"/>
              <a:ea typeface="Raleway"/>
              <a:cs typeface="Raleway"/>
              <a:sym typeface="Raleway"/>
            </a:endParaRPr>
          </a:p>
          <a:p>
            <a:pPr marL="820421" lvl="1" indent="-410210" algn="l">
              <a:lnSpc>
                <a:spcPts val="5468"/>
              </a:lnSpc>
              <a:buFont typeface="Arial"/>
              <a:buChar char="•"/>
            </a:pPr>
            <a:r>
              <a:rPr lang="en-US" sz="3800" i="1">
                <a:solidFill>
                  <a:srgbClr val="050707"/>
                </a:solidFill>
                <a:latin typeface="Raleway Italics"/>
                <a:ea typeface="Raleway Italics"/>
                <a:cs typeface="Raleway Italics"/>
                <a:sym typeface="Raleway Italics"/>
              </a:rPr>
              <a:t>Have you explored awe with your students or staff before or witnessed any awe-moments in your school?</a:t>
            </a:r>
          </a:p>
          <a:p>
            <a:pPr marL="820421" lvl="1" indent="-410210" algn="l">
              <a:lnSpc>
                <a:spcPts val="5468"/>
              </a:lnSpc>
              <a:buFont typeface="Arial"/>
              <a:buChar char="•"/>
            </a:pPr>
            <a:r>
              <a:rPr lang="en-US" sz="3800" i="1">
                <a:solidFill>
                  <a:srgbClr val="050707"/>
                </a:solidFill>
                <a:latin typeface="Raleway Italics"/>
                <a:ea typeface="Raleway Italics"/>
                <a:cs typeface="Raleway Italics"/>
                <a:sym typeface="Raleway Italics"/>
              </a:rPr>
              <a:t>What triggered it? </a:t>
            </a:r>
          </a:p>
          <a:p>
            <a:pPr marL="820420" lvl="1" indent="-410210" algn="l">
              <a:lnSpc>
                <a:spcPts val="5470"/>
              </a:lnSpc>
              <a:buFont typeface="Arial"/>
              <a:buChar char="•"/>
            </a:pPr>
            <a:r>
              <a:rPr lang="en-US" sz="3800" i="1">
                <a:solidFill>
                  <a:srgbClr val="050707"/>
                </a:solidFill>
                <a:latin typeface="Raleway Italics"/>
                <a:ea typeface="Raleway Italics"/>
                <a:cs typeface="Raleway Italics"/>
                <a:sym typeface="Raleway Italics"/>
              </a:rPr>
              <a:t>Did you notice any changes in emotions or engagement afterwards? </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61</TotalTime>
  <Words>2184</Words>
  <Application>Microsoft Macintosh PowerPoint</Application>
  <PresentationFormat>Custom</PresentationFormat>
  <Paragraphs>279</Paragraphs>
  <Slides>20</Slides>
  <Notes>20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20</vt:i4>
      </vt:variant>
    </vt:vector>
  </HeadingPairs>
  <TitlesOfParts>
    <vt:vector size="30" baseType="lpstr">
      <vt:lpstr>Raleway</vt:lpstr>
      <vt:lpstr>Raleway Bold</vt:lpstr>
      <vt:lpstr>Arial</vt:lpstr>
      <vt:lpstr>Arial Bold Italics</vt:lpstr>
      <vt:lpstr>Raleway Italics</vt:lpstr>
      <vt:lpstr>Arial Bold</vt:lpstr>
      <vt:lpstr>Calibri</vt:lpstr>
      <vt:lpstr>Arial Italics</vt:lpstr>
      <vt:lpstr>Arimo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Awe for Students _Turnkey Group Slide Deck</dc:title>
  <cp:lastModifiedBy>Mariah Flynn</cp:lastModifiedBy>
  <cp:revision>5</cp:revision>
  <dcterms:created xsi:type="dcterms:W3CDTF">2006-08-16T00:00:00Z</dcterms:created>
  <dcterms:modified xsi:type="dcterms:W3CDTF">2024-09-27T20:24:53Z</dcterms:modified>
  <dc:identifier>DAGEkE1JRws</dc:identifier>
</cp:coreProperties>
</file>