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mo" panose="020B0604020202020204" pitchFamily="34" charset="0"/>
      <p:regular r:id="rId18"/>
    </p:embeddedFont>
    <p:embeddedFont>
      <p:font typeface="Raleway" pitchFamily="2" charset="77"/>
      <p:regular r:id="rId19"/>
      <p:bold r:id="rId20"/>
      <p:italic r:id="rId21"/>
      <p:boldItalic r:id="rId22"/>
    </p:embeddedFont>
    <p:embeddedFont>
      <p:font typeface="Raleway Bold" pitchFamily="2" charset="77"/>
      <p:regular r:id="rId23"/>
      <p:bold r:id="rId24"/>
    </p:embeddedFont>
    <p:embeddedFont>
      <p:font typeface="Raleway Italics" pitchFamily="2" charset="77"/>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71223" autoAdjust="0"/>
  </p:normalViewPr>
  <p:slideViewPr>
    <p:cSldViewPr>
      <p:cViewPr varScale="1">
        <p:scale>
          <a:sx n="56" d="100"/>
          <a:sy n="56" d="100"/>
        </p:scale>
        <p:origin x="1744"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They are YouTube links so you will need an internet connection. </a:t>
            </a:r>
          </a:p>
          <a:p>
            <a:endParaRPr lang="en-US"/>
          </a:p>
          <a:p>
            <a:r>
              <a:rPr lang="en-US"/>
              <a:t>- It would be helpful for participants to have writing materials (paper, notebook, and pen/pencil). </a:t>
            </a:r>
          </a:p>
          <a:p>
            <a:endParaRPr lang="en-US"/>
          </a:p>
          <a:p>
            <a:r>
              <a:rPr lang="en-US"/>
              <a:t>Optional: Poster board, post-it notes &amp; markers for group discussions/brainstorming [See especially "Gratitude Tree" for materials]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www.youtube.com</a:t>
            </a:r>
            <a:r>
              <a:rPr lang="en-US" dirty="0"/>
              <a:t>/</a:t>
            </a:r>
            <a:r>
              <a:rPr lang="en-US" dirty="0" err="1"/>
              <a:t>watch?v</a:t>
            </a:r>
            <a:r>
              <a:rPr lang="en-US" dirty="0"/>
              <a:t>=</a:t>
            </a:r>
            <a:r>
              <a:rPr lang="en-US" dirty="0" err="1"/>
              <a:t>KTQFiNHMmfo</a:t>
            </a:r>
            <a:endParaRPr lang="en-US" dirty="0"/>
          </a:p>
          <a:p>
            <a:r>
              <a:rPr lang="en-US" dirty="0"/>
              <a:t>Video Running Time:  8:55</a:t>
            </a:r>
          </a:p>
          <a:p>
            <a:endParaRPr lang="en-US" dirty="0"/>
          </a:p>
          <a:p>
            <a:r>
              <a:rPr lang="en-US" dirty="0"/>
              <a:t>It may be helpful to encourage participants to take out a piece of paper or journal for this video. </a:t>
            </a:r>
          </a:p>
          <a:p>
            <a:endParaRPr lang="en-US" dirty="0"/>
          </a:p>
          <a:p>
            <a:r>
              <a:rPr lang="en-US" dirty="0"/>
              <a:t>Next we are going to watch this video on the benefits of gratitude for educators.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individually after the last video. </a:t>
            </a:r>
          </a:p>
          <a:p>
            <a:endParaRPr lang="en-US"/>
          </a:p>
          <a:p>
            <a:r>
              <a:rPr lang="en-US"/>
              <a:t>"Take a moment now to consider these two questions, individually. Feel free to write them down or contemplate in your mind." </a:t>
            </a:r>
          </a:p>
          <a:p>
            <a:endParaRPr lang="en-US"/>
          </a:p>
          <a:p>
            <a:r>
              <a:rPr lang="en-US"/>
              <a:t>If time permits, invite participants to share their reflections with a partner, in a small group, or with the whole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www.youtube.com</a:t>
            </a:r>
            <a:r>
              <a:rPr lang="en-US" dirty="0"/>
              <a:t>/</a:t>
            </a:r>
            <a:r>
              <a:rPr lang="en-US" dirty="0" err="1"/>
              <a:t>watch?v</a:t>
            </a:r>
            <a:r>
              <a:rPr lang="en-US" dirty="0"/>
              <a:t>=d-3AF5h3-qQ</a:t>
            </a:r>
          </a:p>
          <a:p>
            <a:r>
              <a:rPr lang="en-US" dirty="0"/>
              <a:t>Video Running Time: 8:39</a:t>
            </a:r>
          </a:p>
          <a:p>
            <a:endParaRPr lang="en-US" dirty="0"/>
          </a:p>
          <a:p>
            <a:r>
              <a:rPr lang="en-US" dirty="0"/>
              <a:t>"Now that we have connected with what gratitude is and its significance for educators and schools, we are going to shift to some practical strategies for cultivating our own gratitude as educators. </a:t>
            </a:r>
          </a:p>
          <a:p>
            <a:endParaRPr lang="en-US" dirty="0"/>
          </a:p>
          <a:p>
            <a:r>
              <a:rPr lang="en-US" dirty="0"/>
              <a:t>I invite you to make note of any practices that stand out to you and seem like something you could incorporate into your daily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activity requires:</a:t>
            </a:r>
          </a:p>
          <a:p>
            <a:endParaRPr lang="en-US"/>
          </a:p>
          <a:p>
            <a:r>
              <a:rPr lang="en-US"/>
              <a:t>- A poster board with a (very simple) drawing of a tree trunk and empty branches (you can even ask for a volunteer in the workshop to draw this for you on a blank poster board).</a:t>
            </a:r>
          </a:p>
          <a:p>
            <a:r>
              <a:rPr lang="en-US"/>
              <a:t>- Post-it notes (ideally green!) or pieces of paper in the shapes of leaves if you want to get fancy!</a:t>
            </a:r>
          </a:p>
          <a:p>
            <a:r>
              <a:rPr lang="en-US"/>
              <a:t>-Tape</a:t>
            </a:r>
          </a:p>
          <a:p>
            <a:endParaRPr lang="en-US"/>
          </a:p>
          <a:p>
            <a:r>
              <a:rPr lang="en-US"/>
              <a:t>Invite learners to write 1-3 things they are grateful for on a post-it or leaf. Then they can come up and stick it on the tree - filling up the gratitude leaves of the tree. </a:t>
            </a:r>
          </a:p>
          <a:p>
            <a:endParaRPr lang="en-US"/>
          </a:p>
          <a:p>
            <a:r>
              <a:rPr lang="en-US"/>
              <a:t>This is a nice way to end the workshop and can work well as an optimistic closure. </a:t>
            </a:r>
          </a:p>
          <a:p>
            <a:endParaRPr lang="en-US"/>
          </a:p>
          <a:p>
            <a:r>
              <a:rPr lang="en-US"/>
              <a:t>You can also share that this is a really nice and accessible practice to bring to their students as well.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hope we’ve given you some ideas and maybe some inspiration to strive to cultivate a culture of gratitude in your educational communities.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Gratitude may seem like a simple concept, but it actually holds great power. Why? Because, as leading gratitude researcher Robert Emmons writes, “gratitude is an affirmation of goodness.” Not only does it foster positive relationships, it strengthens our self-worth by showing us that we are worthy of receiving goodness from others.</a:t>
            </a:r>
          </a:p>
          <a:p>
            <a:endParaRPr lang="en-US" dirty="0"/>
          </a:p>
          <a:p>
            <a:r>
              <a:rPr lang="en-US" dirty="0"/>
              <a:t>While there are many definitions of gratitude, it is generally thought of as the positive feeling we get when we recognize a gift or positive outcome, either from within ourselves or from others.</a:t>
            </a:r>
          </a:p>
          <a:p>
            <a:endParaRPr lang="en-US" dirty="0"/>
          </a:p>
          <a:p>
            <a:r>
              <a:rPr lang="en-US" dirty="0"/>
              <a:t>However, importantly, studies have found that the idea and expression of gratitude can differ significantly in different cultural contexts. In other words, not everyone will respond the same way to keeping a gratitude journal. </a:t>
            </a:r>
          </a:p>
          <a:p>
            <a:endParaRPr lang="en-US" dirty="0"/>
          </a:p>
          <a:p>
            <a:r>
              <a:rPr lang="en-US" dirty="0"/>
              <a:t>As educators, who are constantly facing stress and juggling the many emotions of those around them, researchers have found that gratitude can be a beneficial practice - one that leads to reductions in burnout, increased well-being and improvements in relationships. Also, if we want to teach our students the benefits of gratitude, it can be helpful to do so from an authentic place of our own gratitude practice.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Some topics we are going to cover are:</a:t>
            </a:r>
          </a:p>
          <a:p>
            <a:r>
              <a:rPr lang="en-US"/>
              <a:t>-Define gratitude and discuss the different ways to understand it</a:t>
            </a:r>
          </a:p>
          <a:p>
            <a:r>
              <a:rPr lang="en-US"/>
              <a:t>-Explore what contributes to or increases gratitude</a:t>
            </a:r>
          </a:p>
          <a:p>
            <a:r>
              <a:rPr lang="en-US"/>
              <a:t>-Explore the importance of developing our own capacity for gratitude as educators</a:t>
            </a:r>
          </a:p>
          <a:p>
            <a:r>
              <a:rPr lang="en-US"/>
              <a:t>--Review the benefits of gratitude for educators</a:t>
            </a:r>
          </a:p>
          <a:p>
            <a:r>
              <a:rPr lang="en-US"/>
              <a:t>-Explore a variety of ways to boost our own gratitude</a:t>
            </a:r>
          </a:p>
          <a:p>
            <a:endParaRPr lang="en-US"/>
          </a:p>
          <a:p>
            <a:endParaRPr lang="en-US"/>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r>
              <a:rPr lang="en-US"/>
              <a:t>Self-awareness:</a:t>
            </a:r>
          </a:p>
          <a:p>
            <a:r>
              <a:rPr lang="en-US"/>
              <a:t>- Identifying personal, cultural, and linguistic assets</a:t>
            </a:r>
          </a:p>
          <a:p>
            <a:r>
              <a:rPr lang="en-US"/>
              <a:t>-Identifying one’s emotions</a:t>
            </a:r>
          </a:p>
          <a:p>
            <a:endParaRPr lang="en-US"/>
          </a:p>
          <a:p>
            <a:r>
              <a:rPr lang="en-US"/>
              <a:t>Self-management:</a:t>
            </a:r>
          </a:p>
          <a:p>
            <a:r>
              <a:rPr lang="en-US"/>
              <a:t>-Identifying and using stress management and self care strategies</a:t>
            </a:r>
          </a:p>
          <a:p>
            <a:endParaRPr lang="en-US"/>
          </a:p>
          <a:p>
            <a:r>
              <a:rPr lang="en-US"/>
              <a:t>Social awareness</a:t>
            </a:r>
          </a:p>
          <a:p>
            <a:r>
              <a:rPr lang="en-US"/>
              <a:t>-Creating and maintaining a just and caring community</a:t>
            </a:r>
          </a:p>
          <a:p>
            <a:endParaRPr lang="en-US"/>
          </a:p>
          <a:p>
            <a:r>
              <a:rPr lang="en-US"/>
              <a:t>Responsible decision-making:</a:t>
            </a:r>
          </a:p>
          <a:p>
            <a:r>
              <a:rPr lang="en-US"/>
              <a:t>- Evaluating personal, interpersonal, community, and institutional impacts</a:t>
            </a:r>
          </a:p>
          <a:p>
            <a:endParaRPr lang="en-US"/>
          </a:p>
          <a:p>
            <a:r>
              <a:rPr lang="en-US"/>
              <a:t>Relationships skills:</a:t>
            </a:r>
          </a:p>
          <a:p>
            <a:r>
              <a:rPr lang="en-US"/>
              <a:t>-Developing mutually healthy and productive relationships</a:t>
            </a:r>
          </a:p>
          <a:p>
            <a:r>
              <a:rPr lang="en-US"/>
              <a:t>-Making and maintaining trusting, respectful friendships</a:t>
            </a:r>
          </a:p>
          <a:p>
            <a:r>
              <a:rPr lang="en-US"/>
              <a:t>-Demonstrating gratitude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www.youtube.com</a:t>
            </a:r>
            <a:r>
              <a:rPr lang="en-US" dirty="0"/>
              <a:t>/</a:t>
            </a:r>
            <a:r>
              <a:rPr lang="en-US" dirty="0" err="1"/>
              <a:t>watch?v</a:t>
            </a:r>
            <a:r>
              <a:rPr lang="en-US" dirty="0"/>
              <a:t>=</a:t>
            </a:r>
            <a:r>
              <a:rPr lang="en-US" dirty="0" err="1"/>
              <a:t>nyFdLfNqywY</a:t>
            </a:r>
            <a:endParaRPr lang="en-US" dirty="0"/>
          </a:p>
          <a:p>
            <a:r>
              <a:rPr lang="en-US" dirty="0"/>
              <a:t>Video Running Time: 8:59</a:t>
            </a:r>
          </a:p>
          <a:p>
            <a:endParaRPr lang="en-US" dirty="0"/>
          </a:p>
          <a:p>
            <a:r>
              <a:rPr lang="en-US" dirty="0"/>
              <a:t>First, we are going to watch a video that answers the question "what is gratitude?"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Encourage learners to first take the quiz individually and reflect on their results.</a:t>
            </a:r>
          </a:p>
          <a:p>
            <a:endParaRPr lang="en-US" dirty="0"/>
          </a:p>
          <a:p>
            <a:r>
              <a:rPr lang="en-US" dirty="0"/>
              <a:t>Then come together as a small group to discuss the questions.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Optional practice, if you have time - and with consideration for the cultural backgrounds and comforts (and relationships) of your learners.</a:t>
            </a:r>
          </a:p>
          <a:p>
            <a:endParaRPr lang="en-US"/>
          </a:p>
          <a:p>
            <a:r>
              <a:rPr lang="en-US"/>
              <a:t>This practice should be invitational regardless, with people only sharing if they feel comfortable to do so.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KTQFiNHMmfo"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youtu.be/wtB8Go_ADTk"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youtube.com/watch?v=d-3AF5h3-qQ"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nyFdLfNqywY"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qAaHDz4eZno"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greatergood.berkeley.edu/quizzes/take_quiz/gratitud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81CCEF"/>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7.4 Gratitude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7</a:t>
            </a:r>
          </a:p>
        </p:txBody>
      </p:sp>
      <p:pic>
        <p:nvPicPr>
          <p:cNvPr id="13" name="Picture 12" descr="A person with curly hair smiling&#10;&#10;Description automatically generated">
            <a:extLst>
              <a:ext uri="{FF2B5EF4-FFF2-40B4-BE49-F238E27FC236}">
                <a16:creationId xmlns:a16="http://schemas.microsoft.com/office/drawing/2014/main" id="{4D53B588-B6C6-EB18-66E2-4A2995258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663994"/>
            <a:ext cx="6754630" cy="39919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wtB8Go_ADTk"/>
          </p:cNvPr>
          <p:cNvSpPr/>
          <p:nvPr/>
        </p:nvSpPr>
        <p:spPr>
          <a:xfrm>
            <a:off x="560635" y="2412394"/>
            <a:ext cx="8583365" cy="4785226"/>
          </a:xfrm>
          <a:custGeom>
            <a:avLst/>
            <a:gdLst/>
            <a:ahLst/>
            <a:cxnLst/>
            <a:rect l="l" t="t" r="r" b="b"/>
            <a:pathLst>
              <a:path w="8583365" h="4785226">
                <a:moveTo>
                  <a:pt x="0" y="0"/>
                </a:moveTo>
                <a:lnTo>
                  <a:pt x="8583365" y="0"/>
                </a:lnTo>
                <a:lnTo>
                  <a:pt x="8583365" y="4785226"/>
                </a:lnTo>
                <a:lnTo>
                  <a:pt x="0" y="4785226"/>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Bold"/>
                <a:ea typeface="Raleway Bold"/>
                <a:cs typeface="Raleway Bold"/>
                <a:sym typeface="Raleway Bold"/>
                <a:hlinkClick r:id="rId7" tooltip="https://youtu.be/wtB8Go_ADTk"/>
              </a:rPr>
              <a:t>Video</a:t>
            </a:r>
            <a:endParaRPr lang="en-US" sz="7200" b="1" u="sng" dirty="0">
              <a:solidFill>
                <a:srgbClr val="1779A6"/>
              </a:solidFill>
              <a:latin typeface="Raleway Bold"/>
              <a:ea typeface="Raleway Bold"/>
              <a:cs typeface="Raleway Bold"/>
              <a:sym typeface="Raleway Bold"/>
              <a:hlinkClick r:id="rId5" tooltip="https://youtu.be/wtB8Go_ADT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317" y="964406"/>
            <a:ext cx="14357025" cy="1447038"/>
          </a:xfrm>
          <a:prstGeom prst="rect">
            <a:avLst/>
          </a:prstGeom>
        </p:spPr>
        <p:txBody>
          <a:bodyPr lIns="0" tIns="0" rIns="0" bIns="0" rtlCol="0" anchor="t">
            <a:spAutoFit/>
          </a:bodyPr>
          <a:lstStyle/>
          <a:p>
            <a:pPr algn="l">
              <a:lnSpc>
                <a:spcPts val="11615"/>
              </a:lnSpc>
            </a:pPr>
            <a:r>
              <a:rPr lang="en-US" sz="8799">
                <a:solidFill>
                  <a:srgbClr val="1779A6"/>
                </a:solidFill>
                <a:latin typeface="Raleway"/>
                <a:ea typeface="Raleway"/>
                <a:cs typeface="Raleway"/>
                <a:sym typeface="Raleway"/>
              </a:rPr>
              <a:t>Small Group Discussion</a:t>
            </a:r>
          </a:p>
        </p:txBody>
      </p:sp>
      <p:sp>
        <p:nvSpPr>
          <p:cNvPr id="3" name="TextBox 3"/>
          <p:cNvSpPr txBox="1"/>
          <p:nvPr/>
        </p:nvSpPr>
        <p:spPr>
          <a:xfrm>
            <a:off x="2648308" y="3128630"/>
            <a:ext cx="14865044" cy="674925"/>
          </a:xfrm>
          <a:prstGeom prst="rect">
            <a:avLst/>
          </a:prstGeom>
        </p:spPr>
        <p:txBody>
          <a:bodyPr lIns="0" tIns="0" rIns="0" bIns="0" rtlCol="0" anchor="t">
            <a:spAutoFit/>
          </a:bodyPr>
          <a:lstStyle/>
          <a:p>
            <a:pPr algn="l">
              <a:lnSpc>
                <a:spcPts val="5470"/>
              </a:lnSpc>
            </a:pPr>
            <a:r>
              <a:rPr lang="en-US" sz="3800" b="1">
                <a:solidFill>
                  <a:srgbClr val="050707"/>
                </a:solidFill>
                <a:latin typeface="Raleway Bold"/>
                <a:ea typeface="Raleway Bold"/>
                <a:cs typeface="Raleway Bold"/>
                <a:sym typeface="Raleway Bold"/>
              </a:rPr>
              <a:t>Reflect on the following questions:</a:t>
            </a:r>
          </a:p>
        </p:txBody>
      </p:sp>
      <p:sp>
        <p:nvSpPr>
          <p:cNvPr id="4" name="TextBox 4"/>
          <p:cNvSpPr txBox="1"/>
          <p:nvPr/>
        </p:nvSpPr>
        <p:spPr>
          <a:xfrm>
            <a:off x="2219045" y="3949649"/>
            <a:ext cx="15548297" cy="11083290"/>
          </a:xfrm>
          <a:prstGeom prst="rect">
            <a:avLst/>
          </a:prstGeom>
        </p:spPr>
        <p:txBody>
          <a:bodyPr lIns="0" tIns="0" rIns="0" bIns="0" rtlCol="0" anchor="t">
            <a:spAutoFit/>
          </a:bodyPr>
          <a:lstStyle/>
          <a:p>
            <a:pPr algn="l">
              <a:lnSpc>
                <a:spcPts val="4967"/>
              </a:lnSpc>
            </a:pPr>
            <a:endParaRPr/>
          </a:p>
          <a:p>
            <a:pPr marL="777238" lvl="1" indent="-388619" algn="l">
              <a:lnSpc>
                <a:spcPts val="4967"/>
              </a:lnSpc>
              <a:buFont typeface="Arial"/>
              <a:buChar char="•"/>
            </a:pPr>
            <a:r>
              <a:rPr lang="en-US" sz="3599">
                <a:solidFill>
                  <a:srgbClr val="050707"/>
                </a:solidFill>
                <a:latin typeface="Raleway"/>
                <a:ea typeface="Raleway"/>
                <a:cs typeface="Raleway"/>
                <a:sym typeface="Raleway"/>
              </a:rPr>
              <a:t>Did anything surprise you about the benefits of gratitude?</a:t>
            </a:r>
          </a:p>
          <a:p>
            <a:pPr algn="l">
              <a:lnSpc>
                <a:spcPts val="4967"/>
              </a:lnSpc>
            </a:pPr>
            <a:endParaRPr lang="en-US" sz="3599">
              <a:solidFill>
                <a:srgbClr val="050707"/>
              </a:solidFill>
              <a:latin typeface="Raleway"/>
              <a:ea typeface="Raleway"/>
              <a:cs typeface="Raleway"/>
              <a:sym typeface="Raleway"/>
            </a:endParaRPr>
          </a:p>
          <a:p>
            <a:pPr marL="777238" lvl="1" indent="-388619" algn="l">
              <a:lnSpc>
                <a:spcPts val="4967"/>
              </a:lnSpc>
              <a:buFont typeface="Arial"/>
              <a:buChar char="•"/>
            </a:pPr>
            <a:r>
              <a:rPr lang="en-US" sz="3599">
                <a:solidFill>
                  <a:srgbClr val="050707"/>
                </a:solidFill>
                <a:latin typeface="Raleway"/>
                <a:ea typeface="Raleway"/>
                <a:cs typeface="Raleway"/>
                <a:sym typeface="Raleway"/>
              </a:rPr>
              <a:t>If you have tried gratitude practices in the past, have you experienced any of these benefits (or others) after practicing for some time?</a:t>
            </a:r>
          </a:p>
          <a:p>
            <a:pPr algn="l">
              <a:lnSpc>
                <a:spcPts val="4967"/>
              </a:lnSpc>
            </a:pPr>
            <a:endParaRPr lang="en-US" sz="3599">
              <a:solidFill>
                <a:srgbClr val="050707"/>
              </a:solidFill>
              <a:latin typeface="Raleway"/>
              <a:ea typeface="Raleway"/>
              <a:cs typeface="Raleway"/>
              <a:sym typeface="Raleway"/>
            </a:endParaRPr>
          </a:p>
          <a:p>
            <a:pPr marL="777238" lvl="1" indent="-388619" algn="l">
              <a:lnSpc>
                <a:spcPts val="4967"/>
              </a:lnSpc>
              <a:buFont typeface="Arial"/>
              <a:buChar char="•"/>
            </a:pPr>
            <a:r>
              <a:rPr lang="en-US" sz="3599">
                <a:solidFill>
                  <a:srgbClr val="050707"/>
                </a:solidFill>
                <a:latin typeface="Raleway"/>
                <a:ea typeface="Raleway"/>
                <a:cs typeface="Raleway"/>
                <a:sym typeface="Raleway"/>
              </a:rPr>
              <a:t>Do you have any tips or tricks (or ideas) to share with other learners about how you have (or could) integrated these practices into your school day?</a:t>
            </a:r>
          </a:p>
          <a:p>
            <a:pPr algn="l">
              <a:lnSpc>
                <a:spcPts val="4967"/>
              </a:lnSpc>
            </a:pPr>
            <a:endParaRPr lang="en-US" sz="3599">
              <a:solidFill>
                <a:srgbClr val="050707"/>
              </a:solidFill>
              <a:latin typeface="Raleway"/>
              <a:ea typeface="Raleway"/>
              <a:cs typeface="Raleway"/>
              <a:sym typeface="Raleway"/>
            </a:endParaRPr>
          </a:p>
          <a:p>
            <a:pPr algn="l">
              <a:lnSpc>
                <a:spcPts val="4967"/>
              </a:lnSpc>
            </a:pPr>
            <a:endParaRPr lang="en-US" sz="3599">
              <a:solidFill>
                <a:srgbClr val="050707"/>
              </a:solidFill>
              <a:latin typeface="Raleway"/>
              <a:ea typeface="Raleway"/>
              <a:cs typeface="Raleway"/>
              <a:sym typeface="Raleway"/>
            </a:endParaRPr>
          </a:p>
          <a:p>
            <a:pPr algn="l">
              <a:lnSpc>
                <a:spcPts val="4967"/>
              </a:lnSpc>
            </a:pPr>
            <a:endParaRPr lang="en-US" sz="3599">
              <a:solidFill>
                <a:srgbClr val="050707"/>
              </a:solidFill>
              <a:latin typeface="Raleway"/>
              <a:ea typeface="Raleway"/>
              <a:cs typeface="Raleway"/>
              <a:sym typeface="Raleway"/>
            </a:endParaRPr>
          </a:p>
          <a:p>
            <a:pPr algn="l">
              <a:lnSpc>
                <a:spcPts val="4691"/>
              </a:lnSpc>
            </a:pPr>
            <a:endParaRPr lang="en-US" sz="3599">
              <a:solidFill>
                <a:srgbClr val="050707"/>
              </a:solidFill>
              <a:latin typeface="Raleway"/>
              <a:ea typeface="Raleway"/>
              <a:cs typeface="Raleway"/>
              <a:sym typeface="Raleway"/>
            </a:endParaRPr>
          </a:p>
          <a:p>
            <a:pPr algn="l">
              <a:lnSpc>
                <a:spcPts val="4692"/>
              </a:lnSpc>
            </a:pPr>
            <a:endParaRPr lang="en-US" sz="3599">
              <a:solidFill>
                <a:srgbClr val="050707"/>
              </a:solidFill>
              <a:latin typeface="Raleway"/>
              <a:ea typeface="Raleway"/>
              <a:cs typeface="Raleway"/>
              <a:sym typeface="Raleway"/>
            </a:endParaRPr>
          </a:p>
          <a:p>
            <a:pPr algn="l">
              <a:lnSpc>
                <a:spcPts val="4692"/>
              </a:lnSpc>
            </a:pPr>
            <a:endParaRPr lang="en-US" sz="3599">
              <a:solidFill>
                <a:srgbClr val="050707"/>
              </a:solidFill>
              <a:latin typeface="Raleway"/>
              <a:ea typeface="Raleway"/>
              <a:cs typeface="Raleway"/>
              <a:sym typeface="Raleway"/>
            </a:endParaRPr>
          </a:p>
          <a:p>
            <a:pPr algn="l">
              <a:lnSpc>
                <a:spcPts val="4692"/>
              </a:lnSpc>
            </a:pPr>
            <a:endParaRPr lang="en-US" sz="3599">
              <a:solidFill>
                <a:srgbClr val="050707"/>
              </a:solidFill>
              <a:latin typeface="Raleway"/>
              <a:ea typeface="Raleway"/>
              <a:cs typeface="Raleway"/>
              <a:sym typeface="Raleway"/>
            </a:endParaRPr>
          </a:p>
          <a:p>
            <a:pPr algn="l">
              <a:lnSpc>
                <a:spcPts val="4692"/>
              </a:lnSpc>
            </a:pPr>
            <a:endParaRPr lang="en-US" sz="3599">
              <a:solidFill>
                <a:srgbClr val="050707"/>
              </a:solidFill>
              <a:latin typeface="Raleway"/>
              <a:ea typeface="Raleway"/>
              <a:cs typeface="Raleway"/>
              <a:sym typeface="Raleway"/>
            </a:endParaRPr>
          </a:p>
          <a:p>
            <a:pPr algn="l">
              <a:lnSpc>
                <a:spcPts val="4692"/>
              </a:lnSpc>
            </a:pPr>
            <a:endParaRPr lang="en-US" sz="3599">
              <a:solidFill>
                <a:srgbClr val="050707"/>
              </a:solidFill>
              <a:latin typeface="Raleway"/>
              <a:ea typeface="Raleway"/>
              <a:cs typeface="Raleway"/>
              <a:sym typeface="Raleway"/>
            </a:endParaRPr>
          </a:p>
        </p:txBody>
      </p:sp>
      <p:grpSp>
        <p:nvGrpSpPr>
          <p:cNvPr id="5" name="Group 5"/>
          <p:cNvGrpSpPr/>
          <p:nvPr/>
        </p:nvGrpSpPr>
        <p:grpSpPr>
          <a:xfrm>
            <a:off x="-522792" y="-198216"/>
            <a:ext cx="2031000" cy="10691400"/>
            <a:chOff x="0" y="0"/>
            <a:chExt cx="2708000" cy="14255200"/>
          </a:xfrm>
        </p:grpSpPr>
        <p:sp>
          <p:nvSpPr>
            <p:cNvPr id="6" name="Freeform 6"/>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www.youtube.com/watch?v=d-3AF5h3-qQ"/>
          </p:cNvPr>
          <p:cNvSpPr/>
          <p:nvPr/>
        </p:nvSpPr>
        <p:spPr>
          <a:xfrm>
            <a:off x="302543" y="2136666"/>
            <a:ext cx="8841457" cy="4934248"/>
          </a:xfrm>
          <a:custGeom>
            <a:avLst/>
            <a:gdLst/>
            <a:ahLst/>
            <a:cxnLst/>
            <a:rect l="l" t="t" r="r" b="b"/>
            <a:pathLst>
              <a:path w="8841457" h="4934248">
                <a:moveTo>
                  <a:pt x="0" y="0"/>
                </a:moveTo>
                <a:lnTo>
                  <a:pt x="8841457" y="0"/>
                </a:lnTo>
                <a:lnTo>
                  <a:pt x="8841457" y="4934248"/>
                </a:lnTo>
                <a:lnTo>
                  <a:pt x="0" y="4934248"/>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Bold"/>
                <a:ea typeface="Raleway Bold"/>
                <a:cs typeface="Raleway Bold"/>
                <a:sym typeface="Raleway Bold"/>
                <a:hlinkClick r:id="rId5" tooltip="https://www.youtube.com/watch?v=d-3AF5h3-qQ"/>
              </a:rPr>
              <a:t>Video</a:t>
            </a:r>
            <a:endParaRPr lang="en-US" sz="7200" b="1" u="sng" dirty="0">
              <a:solidFill>
                <a:srgbClr val="1779A6"/>
              </a:solidFill>
              <a:latin typeface="Raleway Bold"/>
              <a:ea typeface="Raleway Bold"/>
              <a:cs typeface="Raleway Bold"/>
              <a:sym typeface="Raleway Bold"/>
              <a:hlinkClick r:id="rId5" tooltip="https://www.youtube.com/watch?v=d-3AF5h3-qQ"/>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05242" y="1927667"/>
            <a:ext cx="9692177" cy="7784467"/>
          </a:xfrm>
          <a:prstGeom prst="rect">
            <a:avLst/>
          </a:prstGeom>
        </p:spPr>
        <p:txBody>
          <a:bodyPr lIns="0" tIns="0" rIns="0" bIns="0" rtlCol="0" anchor="t">
            <a:spAutoFit/>
          </a:bodyPr>
          <a:lstStyle/>
          <a:p>
            <a:pPr marL="949943" lvl="1" indent="-474971" algn="l">
              <a:lnSpc>
                <a:spcPts val="6159"/>
              </a:lnSpc>
              <a:buFont typeface="Arial"/>
              <a:buChar char="•"/>
            </a:pPr>
            <a:r>
              <a:rPr lang="en-US" sz="4399">
                <a:solidFill>
                  <a:srgbClr val="000000"/>
                </a:solidFill>
                <a:latin typeface="Raleway"/>
                <a:ea typeface="Raleway"/>
                <a:cs typeface="Raleway"/>
                <a:sym typeface="Raleway"/>
              </a:rPr>
              <a:t>Take a post-it/Leaf</a:t>
            </a:r>
          </a:p>
          <a:p>
            <a:pPr algn="l">
              <a:lnSpc>
                <a:spcPts val="6159"/>
              </a:lnSpc>
            </a:pPr>
            <a:endParaRPr lang="en-US" sz="4399">
              <a:solidFill>
                <a:srgbClr val="000000"/>
              </a:solidFill>
              <a:latin typeface="Raleway"/>
              <a:ea typeface="Raleway"/>
              <a:cs typeface="Raleway"/>
              <a:sym typeface="Raleway"/>
            </a:endParaRPr>
          </a:p>
          <a:p>
            <a:pPr marL="949943" lvl="1" indent="-474971" algn="l">
              <a:lnSpc>
                <a:spcPts val="6159"/>
              </a:lnSpc>
              <a:buFont typeface="Arial"/>
              <a:buChar char="•"/>
            </a:pPr>
            <a:r>
              <a:rPr lang="en-US" sz="4399">
                <a:solidFill>
                  <a:srgbClr val="000000"/>
                </a:solidFill>
                <a:latin typeface="Raleway"/>
                <a:ea typeface="Raleway"/>
                <a:cs typeface="Raleway"/>
                <a:sym typeface="Raleway"/>
              </a:rPr>
              <a:t>Write something (or a few things) you are grateful for</a:t>
            </a:r>
          </a:p>
          <a:p>
            <a:pPr algn="l">
              <a:lnSpc>
                <a:spcPts val="6159"/>
              </a:lnSpc>
            </a:pPr>
            <a:endParaRPr lang="en-US" sz="4399">
              <a:solidFill>
                <a:srgbClr val="000000"/>
              </a:solidFill>
              <a:latin typeface="Raleway"/>
              <a:ea typeface="Raleway"/>
              <a:cs typeface="Raleway"/>
              <a:sym typeface="Raleway"/>
            </a:endParaRPr>
          </a:p>
          <a:p>
            <a:pPr marL="949943" lvl="1" indent="-474971" algn="l">
              <a:lnSpc>
                <a:spcPts val="6159"/>
              </a:lnSpc>
              <a:buFont typeface="Arial"/>
              <a:buChar char="•"/>
            </a:pPr>
            <a:r>
              <a:rPr lang="en-US" sz="4399">
                <a:solidFill>
                  <a:srgbClr val="000000"/>
                </a:solidFill>
                <a:latin typeface="Raleway"/>
                <a:ea typeface="Raleway"/>
                <a:cs typeface="Raleway"/>
                <a:sym typeface="Raleway"/>
              </a:rPr>
              <a:t>Come up, and add your note to the tree</a:t>
            </a:r>
          </a:p>
          <a:p>
            <a:pPr algn="l">
              <a:lnSpc>
                <a:spcPts val="6159"/>
              </a:lnSpc>
            </a:pPr>
            <a:endParaRPr lang="en-US" sz="4399">
              <a:solidFill>
                <a:srgbClr val="000000"/>
              </a:solidFill>
              <a:latin typeface="Raleway"/>
              <a:ea typeface="Raleway"/>
              <a:cs typeface="Raleway"/>
              <a:sym typeface="Raleway"/>
            </a:endParaRPr>
          </a:p>
          <a:p>
            <a:pPr marL="949943" lvl="1" indent="-474971" algn="l">
              <a:lnSpc>
                <a:spcPts val="6159"/>
              </a:lnSpc>
              <a:buFont typeface="Arial"/>
              <a:buChar char="•"/>
            </a:pPr>
            <a:r>
              <a:rPr lang="en-US" sz="4399">
                <a:solidFill>
                  <a:srgbClr val="000000"/>
                </a:solidFill>
                <a:latin typeface="Raleway"/>
                <a:ea typeface="Raleway"/>
                <a:cs typeface="Raleway"/>
                <a:sym typeface="Raleway"/>
              </a:rPr>
              <a:t>Feel free to check out everyone else’s gratitude as well!</a:t>
            </a:r>
          </a:p>
        </p:txBody>
      </p:sp>
      <p:sp>
        <p:nvSpPr>
          <p:cNvPr id="6" name="Freeform 6"/>
          <p:cNvSpPr/>
          <p:nvPr/>
        </p:nvSpPr>
        <p:spPr>
          <a:xfrm>
            <a:off x="12851635" y="2320073"/>
            <a:ext cx="4915707" cy="6022306"/>
          </a:xfrm>
          <a:custGeom>
            <a:avLst/>
            <a:gdLst/>
            <a:ahLst/>
            <a:cxnLst/>
            <a:rect l="l" t="t" r="r" b="b"/>
            <a:pathLst>
              <a:path w="4915707" h="6022306">
                <a:moveTo>
                  <a:pt x="0" y="0"/>
                </a:moveTo>
                <a:lnTo>
                  <a:pt x="4915707" y="0"/>
                </a:lnTo>
                <a:lnTo>
                  <a:pt x="4915707" y="6022306"/>
                </a:lnTo>
                <a:lnTo>
                  <a:pt x="0" y="6022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205242" y="596098"/>
            <a:ext cx="15308079" cy="808054"/>
          </a:xfrm>
          <a:prstGeom prst="rect">
            <a:avLst/>
          </a:prstGeom>
        </p:spPr>
        <p:txBody>
          <a:bodyPr lIns="0" tIns="0" rIns="0" bIns="0" rtlCol="0" anchor="t">
            <a:spAutoFit/>
          </a:bodyPr>
          <a:lstStyle/>
          <a:p>
            <a:pPr algn="l">
              <a:lnSpc>
                <a:spcPts val="6072"/>
              </a:lnSpc>
            </a:pPr>
            <a:r>
              <a:rPr lang="en-US" sz="4600">
                <a:solidFill>
                  <a:srgbClr val="1779A6"/>
                </a:solidFill>
                <a:latin typeface="Raleway"/>
                <a:ea typeface="Raleway"/>
                <a:cs typeface="Raleway"/>
                <a:sym typeface="Raleway"/>
              </a:rPr>
              <a:t>Large Group Activity: Gratitude Tree</a:t>
            </a:r>
          </a:p>
          <a:p>
            <a:pPr algn="l">
              <a:lnSpc>
                <a:spcPts val="132"/>
              </a:lnSpc>
            </a:pPr>
            <a:endParaRPr lang="en-US" sz="4600">
              <a:solidFill>
                <a:srgbClr val="1779A6"/>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1CCEF"/>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9398021" y="1570128"/>
            <a:ext cx="7971854" cy="6377483"/>
          </a:xfrm>
          <a:custGeom>
            <a:avLst/>
            <a:gdLst/>
            <a:ahLst/>
            <a:cxnLst/>
            <a:rect l="l" t="t" r="r" b="b"/>
            <a:pathLst>
              <a:path w="7971854" h="6377483">
                <a:moveTo>
                  <a:pt x="0" y="0"/>
                </a:moveTo>
                <a:lnTo>
                  <a:pt x="7971854" y="0"/>
                </a:lnTo>
                <a:lnTo>
                  <a:pt x="7971854" y="6377483"/>
                </a:lnTo>
                <a:lnTo>
                  <a:pt x="0" y="6377483"/>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1012400" y="8869939"/>
            <a:ext cx="7275600" cy="654177"/>
          </a:xfrm>
          <a:prstGeom prst="rect">
            <a:avLst/>
          </a:prstGeom>
        </p:spPr>
        <p:txBody>
          <a:bodyPr lIns="0" tIns="0" rIns="0" bIns="0" rtlCol="0" anchor="t">
            <a:spAutoFit/>
          </a:bodyPr>
          <a:lstStyle/>
          <a:p>
            <a:pPr algn="l">
              <a:lnSpc>
                <a:spcPts val="5304"/>
              </a:lnSpc>
            </a:pPr>
            <a:r>
              <a:rPr lang="en-US" sz="3400">
                <a:solidFill>
                  <a:srgbClr val="000000"/>
                </a:solidFill>
                <a:latin typeface="Raleway"/>
                <a:ea typeface="Raleway"/>
                <a:cs typeface="Raleway"/>
                <a:sym typeface="Raleway"/>
              </a:rPr>
              <a:t>7.4 Gratitude for Educators</a:t>
            </a:r>
          </a:p>
        </p:txBody>
      </p:sp>
      <p:sp>
        <p:nvSpPr>
          <p:cNvPr id="5" name="TextBox 5"/>
          <p:cNvSpPr txBox="1"/>
          <p:nvPr/>
        </p:nvSpPr>
        <p:spPr>
          <a:xfrm>
            <a:off x="1028700" y="3325963"/>
            <a:ext cx="7339800" cy="6681483"/>
          </a:xfrm>
          <a:prstGeom prst="rect">
            <a:avLst/>
          </a:prstGeom>
        </p:spPr>
        <p:txBody>
          <a:bodyPr lIns="0" tIns="0" rIns="0" bIns="0" rtlCol="0" anchor="t">
            <a:spAutoFit/>
          </a:bodyPr>
          <a:lstStyle/>
          <a:p>
            <a:pPr algn="ctr">
              <a:lnSpc>
                <a:spcPts val="7643"/>
              </a:lnSpc>
            </a:pPr>
            <a:r>
              <a:rPr lang="en-US" sz="4899" i="1">
                <a:solidFill>
                  <a:srgbClr val="000000"/>
                </a:solidFill>
                <a:latin typeface="Raleway Italics"/>
                <a:ea typeface="Raleway Italics"/>
                <a:cs typeface="Raleway Italics"/>
                <a:sym typeface="Raleway Italics"/>
              </a:rPr>
              <a:t>May we continue to cultivate an attitude of gratitude.</a:t>
            </a:r>
          </a:p>
          <a:p>
            <a:pPr algn="ctr">
              <a:lnSpc>
                <a:spcPts val="7643"/>
              </a:lnSpc>
            </a:pPr>
            <a:endParaRPr lang="en-US" sz="4899" i="1">
              <a:solidFill>
                <a:srgbClr val="000000"/>
              </a:solidFill>
              <a:latin typeface="Raleway Italics"/>
              <a:ea typeface="Raleway Italics"/>
              <a:cs typeface="Raleway Italics"/>
              <a:sym typeface="Raleway Italics"/>
            </a:endParaRPr>
          </a:p>
          <a:p>
            <a:pPr algn="ctr">
              <a:lnSpc>
                <a:spcPts val="7643"/>
              </a:lnSpc>
            </a:pPr>
            <a:endParaRPr lang="en-US" sz="4899" i="1">
              <a:solidFill>
                <a:srgbClr val="000000"/>
              </a:solidFill>
              <a:latin typeface="Raleway Italics"/>
              <a:ea typeface="Raleway Italics"/>
              <a:cs typeface="Raleway Italics"/>
              <a:sym typeface="Raleway Italics"/>
            </a:endParaRPr>
          </a:p>
          <a:p>
            <a:pPr algn="ctr">
              <a:lnSpc>
                <a:spcPts val="7643"/>
              </a:lnSpc>
            </a:pPr>
            <a:endParaRPr lang="en-US" sz="4899" i="1">
              <a:solidFill>
                <a:srgbClr val="000000"/>
              </a:solidFill>
              <a:latin typeface="Raleway Italics"/>
              <a:ea typeface="Raleway Italics"/>
              <a:cs typeface="Raleway Italics"/>
              <a:sym typeface="Raleway Italics"/>
            </a:endParaRPr>
          </a:p>
          <a:p>
            <a:pPr algn="ctr">
              <a:lnSpc>
                <a:spcPts val="7643"/>
              </a:lnSpc>
            </a:pPr>
            <a:endParaRPr lang="en-US" sz="4899" i="1">
              <a:solidFill>
                <a:srgbClr val="000000"/>
              </a:solidFill>
              <a:latin typeface="Raleway Italics"/>
              <a:ea typeface="Raleway Italics"/>
              <a:cs typeface="Raleway Italics"/>
              <a:sym typeface="Raleway Itali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81CCEF"/>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7: Mindfulness and Well-Being for Educators</a:t>
            </a:r>
          </a:p>
        </p:txBody>
      </p:sp>
      <p:sp>
        <p:nvSpPr>
          <p:cNvPr id="8" name="TextBox 8"/>
          <p:cNvSpPr txBox="1"/>
          <p:nvPr/>
        </p:nvSpPr>
        <p:spPr>
          <a:xfrm>
            <a:off x="452774" y="3146408"/>
            <a:ext cx="11085076" cy="208445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7.4 Gratitude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0" name="Picture 9" descr="A person standing in front of a lecture hall&#10;&#10;Description automatically generated">
            <a:extLst>
              <a:ext uri="{FF2B5EF4-FFF2-40B4-BE49-F238E27FC236}">
                <a16:creationId xmlns:a16="http://schemas.microsoft.com/office/drawing/2014/main" id="{18AD3D83-6267-EC4C-F8BC-D3887A5E8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2136" y="1850302"/>
            <a:ext cx="6761415" cy="36229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477674"/>
            <a:ext cx="8990739" cy="668443"/>
          </a:xfrm>
          <a:prstGeom prst="rect">
            <a:avLst/>
          </a:prstGeom>
        </p:spPr>
        <p:txBody>
          <a:bodyPr lIns="0" tIns="0" rIns="0" bIns="0" rtlCol="0" anchor="t">
            <a:spAutoFit/>
          </a:bodyPr>
          <a:lstStyle/>
          <a:p>
            <a:pPr algn="l">
              <a:lnSpc>
                <a:spcPts val="5326"/>
              </a:lnSpc>
            </a:pPr>
            <a:r>
              <a:rPr lang="en-US" sz="3699">
                <a:solidFill>
                  <a:srgbClr val="1779A6"/>
                </a:solidFill>
                <a:latin typeface="Raleway"/>
                <a:ea typeface="Raleway"/>
                <a:cs typeface="Raleway"/>
                <a:sym typeface="Raleway"/>
              </a:rPr>
              <a:t>7.4 Gratitude for Educators</a:t>
            </a:r>
          </a:p>
        </p:txBody>
      </p:sp>
      <p:sp>
        <p:nvSpPr>
          <p:cNvPr id="4" name="TextBox 4"/>
          <p:cNvSpPr txBox="1"/>
          <p:nvPr/>
        </p:nvSpPr>
        <p:spPr>
          <a:xfrm>
            <a:off x="769511" y="5408461"/>
            <a:ext cx="8990739" cy="6407277"/>
          </a:xfrm>
          <a:prstGeom prst="rect">
            <a:avLst/>
          </a:prstGeom>
        </p:spPr>
        <p:txBody>
          <a:bodyPr lIns="0" tIns="0" rIns="0" bIns="0" rtlCol="0" anchor="t">
            <a:spAutoFit/>
          </a:bodyPr>
          <a:lstStyle/>
          <a:p>
            <a:pPr algn="l">
              <a:lnSpc>
                <a:spcPts val="3587"/>
              </a:lnSpc>
            </a:pPr>
            <a:endParaRPr/>
          </a:p>
          <a:p>
            <a:pPr marL="561337" lvl="1" indent="-280669" algn="l">
              <a:lnSpc>
                <a:spcPts val="3587"/>
              </a:lnSpc>
              <a:buFont typeface="Arial"/>
              <a:buChar char="•"/>
            </a:pPr>
            <a:r>
              <a:rPr lang="en-US" sz="2599">
                <a:solidFill>
                  <a:srgbClr val="000000"/>
                </a:solidFill>
                <a:latin typeface="Raleway"/>
                <a:ea typeface="Raleway"/>
                <a:cs typeface="Raleway"/>
                <a:sym typeface="Raleway"/>
              </a:rPr>
              <a:t>Define gratitude and discuss the different ways to understand it</a:t>
            </a:r>
          </a:p>
          <a:p>
            <a:pPr marL="561337" lvl="1" indent="-280669" algn="l">
              <a:lnSpc>
                <a:spcPts val="3587"/>
              </a:lnSpc>
              <a:buFont typeface="Arial"/>
              <a:buChar char="•"/>
            </a:pPr>
            <a:r>
              <a:rPr lang="en-US" sz="2599">
                <a:solidFill>
                  <a:srgbClr val="000000"/>
                </a:solidFill>
                <a:latin typeface="Raleway"/>
                <a:ea typeface="Raleway"/>
                <a:cs typeface="Raleway"/>
                <a:sym typeface="Raleway"/>
              </a:rPr>
              <a:t>Explore what contributes to or increases gratitude</a:t>
            </a:r>
          </a:p>
          <a:p>
            <a:pPr marL="561337" lvl="1" indent="-280669" algn="l">
              <a:lnSpc>
                <a:spcPts val="3587"/>
              </a:lnSpc>
              <a:buFont typeface="Arial"/>
              <a:buChar char="•"/>
            </a:pPr>
            <a:r>
              <a:rPr lang="en-US" sz="2599">
                <a:solidFill>
                  <a:srgbClr val="000000"/>
                </a:solidFill>
                <a:latin typeface="Raleway"/>
                <a:ea typeface="Raleway"/>
                <a:cs typeface="Raleway"/>
                <a:sym typeface="Raleway"/>
              </a:rPr>
              <a:t>Explore the importance of developing our own capacity for gratitude as educators</a:t>
            </a:r>
          </a:p>
          <a:p>
            <a:pPr marL="561337" lvl="1" indent="-280669" algn="l">
              <a:lnSpc>
                <a:spcPts val="3587"/>
              </a:lnSpc>
              <a:buFont typeface="Arial"/>
              <a:buChar char="•"/>
            </a:pPr>
            <a:r>
              <a:rPr lang="en-US" sz="2599">
                <a:solidFill>
                  <a:srgbClr val="000000"/>
                </a:solidFill>
                <a:latin typeface="Raleway"/>
                <a:ea typeface="Raleway"/>
                <a:cs typeface="Raleway"/>
                <a:sym typeface="Raleway"/>
              </a:rPr>
              <a:t>Review the benefits of gratitude for educators</a:t>
            </a:r>
          </a:p>
          <a:p>
            <a:pPr marL="561337" lvl="1" indent="-280669" algn="l">
              <a:lnSpc>
                <a:spcPts val="3587"/>
              </a:lnSpc>
              <a:buFont typeface="Arial"/>
              <a:buChar char="•"/>
            </a:pPr>
            <a:r>
              <a:rPr lang="en-US" sz="2599">
                <a:solidFill>
                  <a:srgbClr val="000000"/>
                </a:solidFill>
                <a:latin typeface="Raleway"/>
                <a:ea typeface="Raleway"/>
                <a:cs typeface="Raleway"/>
                <a:sym typeface="Raleway"/>
              </a:rPr>
              <a:t>Explore a variety of ways to boost our own gratitude</a:t>
            </a: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4829"/>
              </a:lnSpc>
            </a:pPr>
            <a:endParaRPr lang="en-US" sz="2599">
              <a:solidFill>
                <a:srgbClr val="000000"/>
              </a:solidFill>
              <a:latin typeface="Raleway"/>
              <a:ea typeface="Raleway"/>
              <a:cs typeface="Raleway"/>
              <a:sym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81CCEF"/>
            </a:solidFill>
          </p:spPr>
          <p:txBody>
            <a:bodyPr/>
            <a:lstStyle/>
            <a:p>
              <a:endParaRPr lang="en-US"/>
            </a:p>
          </p:txBody>
        </p:sp>
      </p:grpSp>
      <p:grpSp>
        <p:nvGrpSpPr>
          <p:cNvPr id="7" name="Group 7"/>
          <p:cNvGrpSpPr/>
          <p:nvPr/>
        </p:nvGrpSpPr>
        <p:grpSpPr>
          <a:xfrm>
            <a:off x="1028700" y="9478721"/>
            <a:ext cx="16230600" cy="33600"/>
            <a:chOff x="0" y="0"/>
            <a:chExt cx="21640800" cy="44800"/>
          </a:xfrm>
        </p:grpSpPr>
        <p:sp>
          <p:nvSpPr>
            <p:cNvPr id="8" name="Freeform 8"/>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9" name="Freeform 9"/>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81CCEF"/>
            </a:solidFill>
          </p:spPr>
          <p:txBody>
            <a:bodyPr/>
            <a:lstStyle/>
            <a:p>
              <a:endParaRPr lang="en-US"/>
            </a:p>
          </p:txBody>
        </p:sp>
      </p:grpSp>
      <p:sp>
        <p:nvSpPr>
          <p:cNvPr id="6" name="TextBox 6"/>
          <p:cNvSpPr txBox="1"/>
          <p:nvPr/>
        </p:nvSpPr>
        <p:spPr>
          <a:xfrm>
            <a:off x="5669751" y="3503302"/>
            <a:ext cx="10948715" cy="5084109"/>
          </a:xfrm>
          <a:prstGeom prst="rect">
            <a:avLst/>
          </a:prstGeom>
        </p:spPr>
        <p:txBody>
          <a:bodyPr lIns="0" tIns="0" rIns="0" bIns="0" rtlCol="0" anchor="t">
            <a:spAutoFit/>
          </a:bodyPr>
          <a:lstStyle/>
          <a:p>
            <a:pPr algn="l">
              <a:lnSpc>
                <a:spcPts val="8444"/>
              </a:lnSpc>
            </a:pPr>
            <a:r>
              <a:rPr lang="en-US" sz="6397">
                <a:solidFill>
                  <a:srgbClr val="1779A6"/>
                </a:solidFill>
                <a:latin typeface="Raleway"/>
                <a:ea typeface="Raleway"/>
                <a:cs typeface="Raleway"/>
                <a:sym typeface="Raleway"/>
              </a:rPr>
              <a:t>“Gratitude is an affirmation of goodness.” </a:t>
            </a:r>
          </a:p>
          <a:p>
            <a:pPr algn="r">
              <a:lnSpc>
                <a:spcPts val="6596"/>
              </a:lnSpc>
            </a:pPr>
            <a:r>
              <a:rPr lang="en-US" sz="4997">
                <a:solidFill>
                  <a:srgbClr val="1779A6"/>
                </a:solidFill>
                <a:latin typeface="Raleway"/>
                <a:ea typeface="Raleway"/>
                <a:cs typeface="Raleway"/>
                <a:sym typeface="Raleway"/>
              </a:rPr>
              <a:t>-Robert Emmons</a:t>
            </a:r>
          </a:p>
          <a:p>
            <a:pPr algn="l">
              <a:lnSpc>
                <a:spcPts val="8444"/>
              </a:lnSpc>
            </a:pPr>
            <a:endParaRPr lang="en-US" sz="4997">
              <a:solidFill>
                <a:srgbClr val="1779A6"/>
              </a:solidFill>
              <a:latin typeface="Raleway"/>
              <a:ea typeface="Raleway"/>
              <a:cs typeface="Raleway"/>
              <a:sym typeface="Raleway"/>
            </a:endParaRPr>
          </a:p>
          <a:p>
            <a:pPr algn="l">
              <a:lnSpc>
                <a:spcPts val="8444"/>
              </a:lnSpc>
            </a:pPr>
            <a:r>
              <a:rPr lang="en-US" sz="6397">
                <a:solidFill>
                  <a:srgbClr val="1779A6"/>
                </a:solidFill>
                <a:latin typeface="Raleway"/>
                <a:ea typeface="Raleway"/>
                <a:cs typeface="Raleway"/>
                <a:sym typeface="Raleway"/>
              </a:rPr>
              <a:t> </a:t>
            </a:r>
          </a:p>
        </p:txBody>
      </p:sp>
      <p:sp>
        <p:nvSpPr>
          <p:cNvPr id="7" name="Freeform 7"/>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www.youtube.com/watch?v=qAaHDz4eZno"/>
          </p:cNvPr>
          <p:cNvSpPr/>
          <p:nvPr/>
        </p:nvSpPr>
        <p:spPr>
          <a:xfrm>
            <a:off x="360952" y="2578163"/>
            <a:ext cx="9144000" cy="5130673"/>
          </a:xfrm>
          <a:custGeom>
            <a:avLst/>
            <a:gdLst/>
            <a:ahLst/>
            <a:cxnLst/>
            <a:rect l="l" t="t" r="r" b="b"/>
            <a:pathLst>
              <a:path w="9144000" h="5130673">
                <a:moveTo>
                  <a:pt x="0" y="0"/>
                </a:moveTo>
                <a:lnTo>
                  <a:pt x="9144000" y="0"/>
                </a:lnTo>
                <a:lnTo>
                  <a:pt x="9144000" y="5130674"/>
                </a:lnTo>
                <a:lnTo>
                  <a:pt x="0" y="5130674"/>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1689219" y="3786759"/>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Bold"/>
                <a:ea typeface="Raleway Bold"/>
                <a:cs typeface="Raleway Bold"/>
                <a:sym typeface="Raleway Bold"/>
                <a:hlinkClick r:id="rId7" tooltip="https://www.youtube.com/watch?v=qAaHDz4eZno"/>
              </a:rPr>
              <a:t>Video</a:t>
            </a:r>
            <a:endParaRPr lang="en-US" sz="7200" b="1" u="sng" dirty="0">
              <a:solidFill>
                <a:srgbClr val="1779A6"/>
              </a:solidFill>
              <a:latin typeface="Raleway Bold"/>
              <a:ea typeface="Raleway Bold"/>
              <a:cs typeface="Raleway Bold"/>
              <a:sym typeface="Raleway Bold"/>
              <a:hlinkClick r:id="rId5" tooltip="https://www.youtube.com/watch?v=qAaHDz4eZn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488" y="327515"/>
            <a:ext cx="14357025" cy="1712975"/>
          </a:xfrm>
          <a:prstGeom prst="rect">
            <a:avLst/>
          </a:prstGeom>
        </p:spPr>
        <p:txBody>
          <a:bodyPr lIns="0" tIns="0" rIns="0" bIns="0" rtlCol="0" anchor="t">
            <a:spAutoFit/>
          </a:bodyPr>
          <a:lstStyle/>
          <a:p>
            <a:pPr algn="l">
              <a:lnSpc>
                <a:spcPts val="10692"/>
              </a:lnSpc>
            </a:pPr>
            <a:r>
              <a:rPr lang="en-US" sz="8100">
                <a:solidFill>
                  <a:srgbClr val="1779A6"/>
                </a:solidFill>
                <a:latin typeface="Raleway"/>
                <a:ea typeface="Raleway"/>
                <a:cs typeface="Raleway"/>
                <a:sym typeface="Raleway"/>
              </a:rPr>
              <a:t>Individual Reflection</a:t>
            </a:r>
          </a:p>
          <a:p>
            <a:pPr algn="l">
              <a:lnSpc>
                <a:spcPts val="2772"/>
              </a:lnSpc>
            </a:pPr>
            <a:endParaRPr lang="en-US" sz="8100">
              <a:solidFill>
                <a:srgbClr val="1779A6"/>
              </a:solidFill>
              <a:latin typeface="Raleway"/>
              <a:ea typeface="Raleway"/>
              <a:cs typeface="Raleway"/>
              <a:sym typeface="Raleway"/>
            </a:endParaRPr>
          </a:p>
        </p:txBody>
      </p:sp>
      <p:sp>
        <p:nvSpPr>
          <p:cNvPr id="3" name="TextBox 3"/>
          <p:cNvSpPr txBox="1"/>
          <p:nvPr/>
        </p:nvSpPr>
        <p:spPr>
          <a:xfrm>
            <a:off x="1965499" y="2293441"/>
            <a:ext cx="15801843" cy="6561655"/>
          </a:xfrm>
          <a:prstGeom prst="rect">
            <a:avLst/>
          </a:prstGeom>
        </p:spPr>
        <p:txBody>
          <a:bodyPr lIns="0" tIns="0" rIns="0" bIns="0" rtlCol="0" anchor="t">
            <a:spAutoFit/>
          </a:bodyPr>
          <a:lstStyle/>
          <a:p>
            <a:pPr algn="l">
              <a:lnSpc>
                <a:spcPts val="5239"/>
              </a:lnSpc>
            </a:pPr>
            <a:r>
              <a:rPr lang="en-US" sz="3796" b="1">
                <a:solidFill>
                  <a:srgbClr val="050707"/>
                </a:solidFill>
                <a:latin typeface="Raleway Bold"/>
                <a:ea typeface="Raleway Bold"/>
                <a:cs typeface="Raleway Bold"/>
                <a:sym typeface="Raleway Bold"/>
              </a:rPr>
              <a:t>Individually:</a:t>
            </a:r>
          </a:p>
          <a:p>
            <a:pPr marL="819729" lvl="1" indent="-409865" algn="l">
              <a:lnSpc>
                <a:spcPts val="5239"/>
              </a:lnSpc>
              <a:buFont typeface="Arial"/>
              <a:buChar char="•"/>
            </a:pPr>
            <a:r>
              <a:rPr lang="en-US" sz="3796">
                <a:solidFill>
                  <a:srgbClr val="050707"/>
                </a:solidFill>
                <a:latin typeface="Raleway"/>
                <a:ea typeface="Raleway"/>
                <a:cs typeface="Raleway"/>
                <a:sym typeface="Raleway"/>
              </a:rPr>
              <a:t>Invite you to take the Gratitude Quiz   </a:t>
            </a:r>
            <a:r>
              <a:rPr lang="en-US" sz="3796" u="sng">
                <a:solidFill>
                  <a:srgbClr val="050707"/>
                </a:solidFill>
                <a:latin typeface="Raleway"/>
                <a:ea typeface="Raleway"/>
                <a:cs typeface="Raleway"/>
                <a:sym typeface="Raleway"/>
                <a:hlinkClick r:id="rId3" tooltip="https://greatergood.berkeley.edu/quizzes/take_quiz/gratitude"/>
              </a:rPr>
              <a:t>https://greatergood.berkeley.edu/quizzes/take_quiz/gratitude</a:t>
            </a:r>
            <a:r>
              <a:rPr lang="en-US" sz="3796">
                <a:solidFill>
                  <a:srgbClr val="050707"/>
                </a:solidFill>
                <a:latin typeface="Raleway"/>
                <a:ea typeface="Raleway"/>
                <a:cs typeface="Raleway"/>
                <a:sym typeface="Raleway"/>
              </a:rPr>
              <a:t> </a:t>
            </a:r>
          </a:p>
          <a:p>
            <a:pPr marL="819729" lvl="1" indent="-409865" algn="l">
              <a:lnSpc>
                <a:spcPts val="5239"/>
              </a:lnSpc>
              <a:buFont typeface="Arial"/>
              <a:buChar char="•"/>
            </a:pPr>
            <a:r>
              <a:rPr lang="en-US" sz="3796">
                <a:solidFill>
                  <a:srgbClr val="050707"/>
                </a:solidFill>
                <a:latin typeface="Raleway"/>
                <a:ea typeface="Raleway"/>
                <a:cs typeface="Raleway"/>
                <a:sym typeface="Raleway"/>
              </a:rPr>
              <a:t>Did anything surprise you about your own sense of gratitude?  </a:t>
            </a:r>
          </a:p>
          <a:p>
            <a:pPr algn="l">
              <a:lnSpc>
                <a:spcPts val="5239"/>
              </a:lnSpc>
            </a:pPr>
            <a:endParaRPr lang="en-US" sz="3796">
              <a:solidFill>
                <a:srgbClr val="050707"/>
              </a:solidFill>
              <a:latin typeface="Raleway"/>
              <a:ea typeface="Raleway"/>
              <a:cs typeface="Raleway"/>
              <a:sym typeface="Raleway"/>
            </a:endParaRPr>
          </a:p>
          <a:p>
            <a:pPr marL="819729" lvl="1" indent="-409865" algn="l">
              <a:lnSpc>
                <a:spcPts val="5239"/>
              </a:lnSpc>
              <a:buFont typeface="Arial"/>
              <a:buChar char="•"/>
            </a:pPr>
            <a:r>
              <a:rPr lang="en-US" sz="3796">
                <a:solidFill>
                  <a:srgbClr val="050707"/>
                </a:solidFill>
                <a:latin typeface="Raleway"/>
                <a:ea typeface="Raleway"/>
                <a:cs typeface="Raleway"/>
                <a:sym typeface="Raleway"/>
              </a:rPr>
              <a:t>Are there areas of your life in which feelings of gratitude come more naturally? What are some aspects of your life where feeling or expressing gratitude feels less authentic?</a:t>
            </a:r>
          </a:p>
          <a:p>
            <a:pPr algn="l">
              <a:lnSpc>
                <a:spcPts val="5239"/>
              </a:lnSpc>
            </a:pPr>
            <a:endParaRPr lang="en-US" sz="3796">
              <a:solidFill>
                <a:srgbClr val="050707"/>
              </a:solidFill>
              <a:latin typeface="Raleway"/>
              <a:ea typeface="Raleway"/>
              <a:cs typeface="Raleway"/>
              <a:sym typeface="Raleway"/>
            </a:endParaRPr>
          </a:p>
          <a:p>
            <a:pPr algn="l">
              <a:lnSpc>
                <a:spcPts val="5239"/>
              </a:lnSpc>
            </a:pPr>
            <a:endParaRPr lang="en-US" sz="3796">
              <a:solidFill>
                <a:srgbClr val="050707"/>
              </a:solidFill>
              <a:latin typeface="Raleway"/>
              <a:ea typeface="Raleway"/>
              <a:cs typeface="Raleway"/>
              <a:sym typeface="Raleway"/>
            </a:endParaRPr>
          </a:p>
        </p:txBody>
      </p:sp>
      <p:grpSp>
        <p:nvGrpSpPr>
          <p:cNvPr id="4" name="Group 4"/>
          <p:cNvGrpSpPr/>
          <p:nvPr/>
        </p:nvGrpSpPr>
        <p:grpSpPr>
          <a:xfrm>
            <a:off x="-522792" y="-198216"/>
            <a:ext cx="2031000" cy="10691400"/>
            <a:chOff x="0" y="0"/>
            <a:chExt cx="2708000" cy="14255200"/>
          </a:xfrm>
        </p:grpSpPr>
        <p:sp>
          <p:nvSpPr>
            <p:cNvPr id="5" name="Freeform 5"/>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75721" y="-1013648"/>
            <a:ext cx="4947345" cy="4972206"/>
          </a:xfrm>
          <a:custGeom>
            <a:avLst/>
            <a:gdLst/>
            <a:ahLst/>
            <a:cxnLst/>
            <a:rect l="l" t="t" r="r" b="b"/>
            <a:pathLst>
              <a:path w="4947345" h="4972206">
                <a:moveTo>
                  <a:pt x="0" y="0"/>
                </a:moveTo>
                <a:lnTo>
                  <a:pt x="4947345" y="0"/>
                </a:lnTo>
                <a:lnTo>
                  <a:pt x="4947345" y="4972206"/>
                </a:lnTo>
                <a:lnTo>
                  <a:pt x="0" y="4972206"/>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936674" y="382607"/>
            <a:ext cx="15017672" cy="2103496"/>
          </a:xfrm>
          <a:prstGeom prst="rect">
            <a:avLst/>
          </a:prstGeom>
        </p:spPr>
        <p:txBody>
          <a:bodyPr lIns="0" tIns="0" rIns="0" bIns="0" rtlCol="0" anchor="t">
            <a:spAutoFit/>
          </a:bodyPr>
          <a:lstStyle/>
          <a:p>
            <a:pPr algn="l">
              <a:lnSpc>
                <a:spcPts val="7524"/>
              </a:lnSpc>
            </a:pPr>
            <a:r>
              <a:rPr lang="en-US" sz="5700">
                <a:solidFill>
                  <a:srgbClr val="1779A6"/>
                </a:solidFill>
                <a:latin typeface="Raleway"/>
                <a:ea typeface="Raleway"/>
                <a:cs typeface="Raleway"/>
                <a:sym typeface="Raleway"/>
              </a:rPr>
              <a:t>Optional Practice: Gratitude Circle</a:t>
            </a:r>
          </a:p>
          <a:p>
            <a:pPr algn="l">
              <a:lnSpc>
                <a:spcPts val="9240"/>
              </a:lnSpc>
            </a:pPr>
            <a:endParaRPr lang="en-US" sz="5700">
              <a:solidFill>
                <a:srgbClr val="1779A6"/>
              </a:solidFill>
              <a:latin typeface="Raleway"/>
              <a:ea typeface="Raleway"/>
              <a:cs typeface="Raleway"/>
              <a:sym typeface="Raleway"/>
            </a:endParaRPr>
          </a:p>
        </p:txBody>
      </p:sp>
      <p:grpSp>
        <p:nvGrpSpPr>
          <p:cNvPr id="4" name="Group 4"/>
          <p:cNvGrpSpPr/>
          <p:nvPr/>
        </p:nvGrpSpPr>
        <p:grpSpPr>
          <a:xfrm>
            <a:off x="-522792" y="-198216"/>
            <a:ext cx="2031000" cy="10691400"/>
            <a:chOff x="0" y="0"/>
            <a:chExt cx="2708000" cy="14255200"/>
          </a:xfrm>
        </p:grpSpPr>
        <p:sp>
          <p:nvSpPr>
            <p:cNvPr id="5" name="Freeform 5"/>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2241628" y="2443722"/>
            <a:ext cx="14407766" cy="6741415"/>
          </a:xfrm>
          <a:prstGeom prst="rect">
            <a:avLst/>
          </a:prstGeom>
        </p:spPr>
        <p:txBody>
          <a:bodyPr lIns="0" tIns="0" rIns="0" bIns="0" rtlCol="0" anchor="t">
            <a:spAutoFit/>
          </a:bodyPr>
          <a:lstStyle/>
          <a:p>
            <a:pPr marL="820417" lvl="1" indent="-410209" algn="l">
              <a:lnSpc>
                <a:spcPts val="5927"/>
              </a:lnSpc>
              <a:buFont typeface="Arial"/>
              <a:buChar char="•"/>
            </a:pPr>
            <a:r>
              <a:rPr lang="en-US" sz="3799">
                <a:solidFill>
                  <a:srgbClr val="000000"/>
                </a:solidFill>
                <a:latin typeface="Raleway"/>
                <a:ea typeface="Raleway"/>
                <a:cs typeface="Raleway"/>
                <a:sym typeface="Raleway"/>
              </a:rPr>
              <a:t>Please gather in a circle</a:t>
            </a:r>
          </a:p>
          <a:p>
            <a:pPr algn="l">
              <a:lnSpc>
                <a:spcPts val="5927"/>
              </a:lnSpc>
            </a:pPr>
            <a:endParaRPr lang="en-US" sz="3799">
              <a:solidFill>
                <a:srgbClr val="000000"/>
              </a:solidFill>
              <a:latin typeface="Raleway"/>
              <a:ea typeface="Raleway"/>
              <a:cs typeface="Raleway"/>
              <a:sym typeface="Raleway"/>
            </a:endParaRPr>
          </a:p>
          <a:p>
            <a:pPr marL="820417" lvl="1" indent="-410209" algn="l">
              <a:lnSpc>
                <a:spcPts val="5927"/>
              </a:lnSpc>
              <a:buFont typeface="Arial"/>
              <a:buChar char="•"/>
            </a:pPr>
            <a:r>
              <a:rPr lang="en-US" sz="3799">
                <a:solidFill>
                  <a:srgbClr val="000000"/>
                </a:solidFill>
                <a:latin typeface="Raleway"/>
                <a:ea typeface="Raleway"/>
                <a:cs typeface="Raleway"/>
                <a:sym typeface="Raleway"/>
              </a:rPr>
              <a:t>Take a moment to reflect on some interactions you have had throughout the week that you are grateful for. Especially if they involve people in this circle.</a:t>
            </a:r>
          </a:p>
          <a:p>
            <a:pPr algn="l">
              <a:lnSpc>
                <a:spcPts val="5927"/>
              </a:lnSpc>
            </a:pPr>
            <a:endParaRPr lang="en-US" sz="3799">
              <a:solidFill>
                <a:srgbClr val="000000"/>
              </a:solidFill>
              <a:latin typeface="Raleway"/>
              <a:ea typeface="Raleway"/>
              <a:cs typeface="Raleway"/>
              <a:sym typeface="Raleway"/>
            </a:endParaRPr>
          </a:p>
          <a:p>
            <a:pPr marL="820417" lvl="1" indent="-410209" algn="l">
              <a:lnSpc>
                <a:spcPts val="5927"/>
              </a:lnSpc>
              <a:buFont typeface="Arial"/>
              <a:buChar char="•"/>
            </a:pPr>
            <a:r>
              <a:rPr lang="en-US" sz="3799">
                <a:solidFill>
                  <a:srgbClr val="000000"/>
                </a:solidFill>
                <a:latin typeface="Raleway"/>
                <a:ea typeface="Raleway"/>
                <a:cs typeface="Raleway"/>
                <a:sym typeface="Raleway"/>
              </a:rPr>
              <a:t>Popcorn style - just for those who are comfortable sharing - I invite you to express gratitude directly to the person in the circle who was involved.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41628" y="464051"/>
            <a:ext cx="15017672" cy="2331715"/>
          </a:xfrm>
          <a:prstGeom prst="rect">
            <a:avLst/>
          </a:prstGeom>
        </p:spPr>
        <p:txBody>
          <a:bodyPr lIns="0" tIns="0" rIns="0" bIns="0" rtlCol="0" anchor="t">
            <a:spAutoFit/>
          </a:bodyPr>
          <a:lstStyle/>
          <a:p>
            <a:pPr algn="l">
              <a:lnSpc>
                <a:spcPts val="9240"/>
              </a:lnSpc>
            </a:pPr>
            <a:r>
              <a:rPr lang="en-US" sz="7000">
                <a:solidFill>
                  <a:srgbClr val="1779A6"/>
                </a:solidFill>
                <a:latin typeface="Raleway"/>
                <a:ea typeface="Raleway"/>
                <a:cs typeface="Raleway"/>
                <a:sym typeface="Raleway"/>
              </a:rPr>
              <a:t>Debrief: Gratitude Circle</a:t>
            </a:r>
          </a:p>
          <a:p>
            <a:pPr algn="l">
              <a:lnSpc>
                <a:spcPts val="9240"/>
              </a:lnSpc>
            </a:pPr>
            <a:endParaRPr lang="en-US" sz="7000">
              <a:solidFill>
                <a:srgbClr val="1779A6"/>
              </a:solidFill>
              <a:latin typeface="Raleway"/>
              <a:ea typeface="Raleway"/>
              <a:cs typeface="Raleway"/>
              <a:sym typeface="Raleway"/>
            </a:endParaRPr>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241628" y="3166138"/>
            <a:ext cx="14407766" cy="2551558"/>
          </a:xfrm>
          <a:prstGeom prst="rect">
            <a:avLst/>
          </a:prstGeom>
        </p:spPr>
        <p:txBody>
          <a:bodyPr lIns="0" tIns="0" rIns="0" bIns="0" rtlCol="0" anchor="t">
            <a:spAutoFit/>
          </a:bodyPr>
          <a:lstStyle/>
          <a:p>
            <a:pPr marL="949954" lvl="1" indent="-474977" algn="l">
              <a:lnSpc>
                <a:spcPts val="6863"/>
              </a:lnSpc>
              <a:buFont typeface="Arial"/>
              <a:buChar char="•"/>
            </a:pPr>
            <a:r>
              <a:rPr lang="en-US" sz="4399">
                <a:solidFill>
                  <a:srgbClr val="000000"/>
                </a:solidFill>
                <a:latin typeface="Raleway"/>
                <a:ea typeface="Raleway"/>
                <a:cs typeface="Raleway"/>
                <a:sym typeface="Raleway"/>
              </a:rPr>
              <a:t>How did that feel? What emotions arose for you?</a:t>
            </a:r>
          </a:p>
          <a:p>
            <a:pPr algn="l">
              <a:lnSpc>
                <a:spcPts val="6863"/>
              </a:lnSpc>
            </a:pPr>
            <a:endParaRPr lang="en-US" sz="4399">
              <a:solidFill>
                <a:srgbClr val="000000"/>
              </a:solidFill>
              <a:latin typeface="Raleway"/>
              <a:ea typeface="Raleway"/>
              <a:cs typeface="Raleway"/>
              <a:sym typeface="Raleway"/>
            </a:endParaRPr>
          </a:p>
          <a:p>
            <a:pPr marL="949954" lvl="1" indent="-474977" algn="l">
              <a:lnSpc>
                <a:spcPts val="6863"/>
              </a:lnSpc>
              <a:buFont typeface="Arial"/>
              <a:buChar char="•"/>
            </a:pPr>
            <a:r>
              <a:rPr lang="en-US" sz="4399">
                <a:solidFill>
                  <a:srgbClr val="000000"/>
                </a:solidFill>
                <a:latin typeface="Raleway"/>
                <a:ea typeface="Raleway"/>
                <a:cs typeface="Raleway"/>
                <a:sym typeface="Raleway"/>
              </a:rPr>
              <a:t>How could you see that going in a staff meeting?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1680</Words>
  <Application>Microsoft Macintosh PowerPoint</Application>
  <PresentationFormat>Custom</PresentationFormat>
  <Paragraphs>209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Raleway</vt:lpstr>
      <vt:lpstr>Raleway Bold</vt:lpstr>
      <vt:lpstr>Arial</vt:lpstr>
      <vt:lpstr>Raleway Italics</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Gratitude for Educators _Turnkey Group Slide Deck</dc:title>
  <cp:lastModifiedBy>Mariah Flynn</cp:lastModifiedBy>
  <cp:revision>3</cp:revision>
  <dcterms:created xsi:type="dcterms:W3CDTF">2006-08-16T00:00:00Z</dcterms:created>
  <dcterms:modified xsi:type="dcterms:W3CDTF">2024-09-23T19:42:05Z</dcterms:modified>
  <dc:identifier>DAGCK-gO5Fc</dc:identifier>
</cp:coreProperties>
</file>