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panose="020B0604020202020204" pitchFamily="34" charset="0"/>
      <p:regular r:id="rId17"/>
    </p:embeddedFont>
    <p:embeddedFont>
      <p:font typeface="Raleway" pitchFamily="2" charset="77"/>
      <p:regular r:id="rId18"/>
      <p:bold r:id="rId19"/>
      <p:italic r:id="rId20"/>
      <p:boldItalic r:id="rId21"/>
    </p:embeddedFont>
    <p:embeddedFont>
      <p:font typeface="Raleway Bold"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74319" autoAdjust="0"/>
  </p:normalViewPr>
  <p:slideViewPr>
    <p:cSldViewPr>
      <p:cViewPr varScale="1">
        <p:scale>
          <a:sx n="59" d="100"/>
          <a:sy n="59" d="100"/>
        </p:scale>
        <p:origin x="15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They are YouTube links so you will need an internet connection. </a:t>
            </a:r>
          </a:p>
          <a:p>
            <a:endParaRPr lang="en-US"/>
          </a:p>
          <a:p>
            <a:r>
              <a:rPr lang="en-US"/>
              <a:t>- It would be helpful for participants to have writing materials (paper, notebook, and pen/pencil). </a:t>
            </a:r>
          </a:p>
          <a:p>
            <a:endParaRPr lang="en-US"/>
          </a:p>
          <a:p>
            <a:r>
              <a:rPr lang="en-US"/>
              <a:t>Optional: Poster board, post-it notes &amp; markers for group discussions/brainstorming</a:t>
            </a:r>
          </a:p>
          <a:p>
            <a:endParaRPr lang="en-US"/>
          </a:p>
          <a:p>
            <a:r>
              <a:rPr lang="en-US"/>
              <a:t>Suggested introduction script:</a:t>
            </a:r>
          </a:p>
          <a:p>
            <a:r>
              <a:rPr lang="en-US"/>
              <a:t>"Today, we are going to explore the value of creating space and time for focusing on kindness and compassion in the classroom. Research supports that its not only a nice thing to do, but an essential contributor to resilience, well-being, positive relationships and even academic success. We will dive into the latest research as well as some practical strategies today. - that hopefully you will feel excited to try in your classrooms tomorrow (or next week!)"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https://www.youtube.com/watch?v=YUj1NmCc_uY</a:t>
            </a:r>
          </a:p>
          <a:p>
            <a:r>
              <a:rPr lang="en-US"/>
              <a:t>Video Running Time: 16:37</a:t>
            </a:r>
          </a:p>
          <a:p>
            <a:endParaRPr lang="en-US"/>
          </a:p>
          <a:p>
            <a:r>
              <a:rPr lang="en-US"/>
              <a:t>"This next video goes into some practical strategies and considerations for creating fertile ground in your classroom from which kindness and compassion can grow. Feel free to make note of any that resonate with you."</a:t>
            </a:r>
          </a:p>
          <a:p>
            <a:endParaRPr lang="en-US"/>
          </a:p>
          <a:p>
            <a:r>
              <a:rPr lang="en-US"/>
              <a:t>You can mention to your learners: </a:t>
            </a:r>
          </a:p>
          <a:p>
            <a:endParaRPr lang="en-US"/>
          </a:p>
          <a:p>
            <a:r>
              <a:rPr lang="en-US"/>
              <a:t>"We will have time immediately following the video for discussion and brainstorming about how to bring these strategies into our classrooms."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facilitating with a group, watch videos and then put participants in groups of 3-5 to discuss these questions. Encourage people to form groups with educators who teach similar age groups. </a:t>
            </a:r>
          </a:p>
          <a:p>
            <a:endParaRPr lang="en-US"/>
          </a:p>
          <a:p>
            <a:r>
              <a:rPr lang="en-US"/>
              <a:t>If you can, provide a poster board, markers, &amp; post-its - for groups to brainstorm actively together. </a:t>
            </a:r>
          </a:p>
          <a:p>
            <a:endParaRPr lang="en-US"/>
          </a:p>
          <a:p>
            <a:r>
              <a:rPr lang="en-US"/>
              <a:t>Invite teachers:</a:t>
            </a:r>
          </a:p>
          <a:p>
            <a:endParaRPr lang="en-US"/>
          </a:p>
          <a:p>
            <a:r>
              <a:rPr lang="en-US"/>
              <a:t>"Now, we are going to get creative and visualize and draw our kind and compassionate classrooms. On your poster boards, I'd like to brainstorm and draw with your group. Consider some of the features we talked about in the videos - and these points on this slide.</a:t>
            </a:r>
          </a:p>
          <a:p>
            <a:endParaRPr lang="en-US"/>
          </a:p>
          <a:p>
            <a:r>
              <a:rPr lang="en-US"/>
              <a:t>There are no rules - you can get as creative as you want!"</a:t>
            </a:r>
          </a:p>
          <a:p>
            <a:endParaRPr lang="en-US"/>
          </a:p>
          <a:p>
            <a:r>
              <a:rPr lang="en-US"/>
              <a:t>Remind learners that this is a great activity to do with their students - when teaching about kindness! Young people quite often come up with ideas we wouldn't have thought of - and this also values their voices!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groups to share their posters and pick 1-2 features to highlight for the larger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hope you feel inspired to embrace self-compassion and encourage your students to do the same. Through our efforts, we can inspire and empower a new generation of resilient young people who not only radiate compassion and kindness throughout the world but also extend the same warmth and love towards themselves."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all know it’s good to be kind, but what does it really mean to be compassionate? What constitutes kindness?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Learning Objectives:</a:t>
            </a:r>
          </a:p>
          <a:p>
            <a:r>
              <a:rPr lang="en-US"/>
              <a:t> In this module, we will:</a:t>
            </a:r>
          </a:p>
          <a:p>
            <a:r>
              <a:rPr lang="en-US"/>
              <a:t>Define kindness, compassion, and altruism</a:t>
            </a:r>
          </a:p>
          <a:p>
            <a:r>
              <a:rPr lang="en-US"/>
              <a:t>Explore the research behind kindness and compassion</a:t>
            </a:r>
          </a:p>
          <a:p>
            <a:r>
              <a:rPr lang="en-US"/>
              <a:t>Explore the development of kindness in children and adolescents</a:t>
            </a:r>
          </a:p>
          <a:p>
            <a:r>
              <a:rPr lang="en-US"/>
              <a:t>Identify the benefits of compassion/kindness on well-being &amp; education</a:t>
            </a:r>
          </a:p>
          <a:p>
            <a:r>
              <a:rPr lang="en-US"/>
              <a:t>Explore compassion that fights for the rights and freedom of all </a:t>
            </a:r>
          </a:p>
          <a:p>
            <a:r>
              <a:rPr lang="en-US"/>
              <a:t>Identify ways to foster students’ compassion and kindness</a:t>
            </a:r>
          </a:p>
          <a:p>
            <a:endParaRPr lang="en-US"/>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module are:</a:t>
            </a:r>
          </a:p>
          <a:p>
            <a:endParaRPr lang="en-US"/>
          </a:p>
          <a:p>
            <a:r>
              <a:rPr lang="en-US"/>
              <a:t>Self-awareness:</a:t>
            </a:r>
          </a:p>
          <a:p>
            <a:r>
              <a:rPr lang="en-US"/>
              <a:t>- Linking feelings, values, and thoughts</a:t>
            </a:r>
          </a:p>
          <a:p>
            <a:r>
              <a:rPr lang="en-US"/>
              <a:t>-Examining prejudices and biases</a:t>
            </a:r>
          </a:p>
          <a:p>
            <a:endParaRPr lang="en-US"/>
          </a:p>
          <a:p>
            <a:r>
              <a:rPr lang="en-US"/>
              <a:t>Self-management:</a:t>
            </a:r>
          </a:p>
          <a:p>
            <a:r>
              <a:rPr lang="en-US"/>
              <a:t>-Managing one’s emotions</a:t>
            </a:r>
          </a:p>
          <a:p>
            <a:r>
              <a:rPr lang="en-US"/>
              <a:t>-Identifying and using stress management and self care strategies</a:t>
            </a:r>
          </a:p>
          <a:p>
            <a:r>
              <a:rPr lang="en-US"/>
              <a:t>-Showing the courage to take initiative</a:t>
            </a:r>
          </a:p>
          <a:p>
            <a:endParaRPr lang="en-US"/>
          </a:p>
          <a:p>
            <a:r>
              <a:rPr lang="en-US"/>
              <a:t>Social awareness</a:t>
            </a:r>
          </a:p>
          <a:p>
            <a:r>
              <a:rPr lang="en-US"/>
              <a:t>-Demonstrating empathy and compassion</a:t>
            </a:r>
          </a:p>
          <a:p>
            <a:endParaRPr lang="en-US"/>
          </a:p>
          <a:p>
            <a:r>
              <a:rPr lang="en-US"/>
              <a:t>Responsible decision-making:</a:t>
            </a:r>
          </a:p>
          <a:p>
            <a:r>
              <a:rPr lang="en-US"/>
              <a:t>- Identifying solutions for personal and social problems</a:t>
            </a:r>
          </a:p>
          <a:p>
            <a:r>
              <a:rPr lang="en-US"/>
              <a:t>-Reflecting on one’s role to promote personal, family, and community well-being </a:t>
            </a:r>
          </a:p>
          <a:p>
            <a:endParaRPr lang="en-US"/>
          </a:p>
          <a:p>
            <a:r>
              <a:rPr lang="en-US"/>
              <a:t>Relationships skills:</a:t>
            </a:r>
          </a:p>
          <a:p>
            <a:r>
              <a:rPr lang="en-US"/>
              <a:t>-Developing mutually healthy and productive relationships</a:t>
            </a:r>
          </a:p>
          <a:p>
            <a:r>
              <a:rPr lang="en-US"/>
              <a:t>-Making and maintaining trusting, respectful friendships</a:t>
            </a:r>
          </a:p>
          <a:p>
            <a:r>
              <a:rPr lang="en-US"/>
              <a:t>-Practicing collaborative problem-solving focused on the common good</a:t>
            </a:r>
          </a:p>
          <a:p>
            <a:r>
              <a:rPr lang="en-US"/>
              <a:t>-Attending to harm or conflict through restorative practices</a:t>
            </a:r>
          </a:p>
          <a:p>
            <a:r>
              <a:rPr lang="en-US"/>
              <a:t>-Resisting negative social pressure</a:t>
            </a:r>
          </a:p>
          <a:p>
            <a:r>
              <a:rPr lang="en-US"/>
              <a:t>-Standing up for the rights of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Compassion is the capacity to feel and motivation to relieve the suffering of others. As the Dalai Lama states in his quote, compassion and prosocial behaviors, like kindness, are essential for well-functioning societies. We need to be kind to one another—for our health and happiness, and for real progress to occur. When we cooperate and listen to one another, creativity and problem-solving flourish; whereas excessive competition depletes resources, leads to wars and conflict, and stalls innovation.</a:t>
            </a:r>
          </a:p>
          <a:p>
            <a:endParaRPr lang="en-US"/>
          </a:p>
          <a:p>
            <a:r>
              <a:rPr lang="en-US"/>
              <a:t>Research has shown that compassion and kindness are deeply rooted in human nature–our first impulse is to cooperate rather than compete. Indeed, as Darwin argued, sympathy for others is how we got here as a species. Even toddlers spontaneously help people in need out of genuine concern for their welfare. This innate kindness, however, often gets lost in a society built on competition. Hence, schools have a golden opportunity to cultivate the compassionate side of students by creating a school culture in which kindness is valued and practiced.</a:t>
            </a:r>
          </a:p>
          <a:p>
            <a:endParaRPr lang="en-US"/>
          </a:p>
          <a:p>
            <a:r>
              <a:rPr lang="en-US"/>
              <a:t>And this opportunity isn’t just a good thing to do—it’s a dire need. In a world where hateful rhetoric and turning a blind eye to suffering seems increasingly to take up space and airtime, we need compassion to be louder. We also need to be more than just nice. We need compassion that fights for the rights and freedom of all peoples. </a:t>
            </a:r>
          </a:p>
          <a:p>
            <a:endParaRPr lang="en-US"/>
          </a:p>
          <a:p>
            <a:r>
              <a:rPr lang="en-US"/>
              <a:t>A powerful place is to start with young 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https://youtu.be/r8m51dJCeMo</a:t>
            </a:r>
          </a:p>
          <a:p>
            <a:r>
              <a:rPr lang="en-US"/>
              <a:t>Video Running Time: 11:32</a:t>
            </a:r>
          </a:p>
          <a:p>
            <a:endParaRPr lang="en-US"/>
          </a:p>
          <a:p>
            <a:r>
              <a:rPr lang="en-US"/>
              <a:t>Next, we are going to watch this video about kindness and compassion.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reflect on these two questions individually and then share in their small groups. </a:t>
            </a:r>
          </a:p>
          <a:p>
            <a:endParaRPr lang="en-US"/>
          </a:p>
          <a:p>
            <a:r>
              <a:rPr lang="en-US"/>
              <a:t>Remind them "research shows that when we witness others being kind, or hear stories of compassion, our bodies and hearts react. We feel good and we’re motivated to act compassionately towards others. So let's share some shining examples of compassion in your classrooms"</a:t>
            </a:r>
          </a:p>
          <a:p>
            <a:endParaRPr lang="en-US"/>
          </a:p>
          <a:p>
            <a:r>
              <a:rPr lang="en-US"/>
              <a:t>"then let's brainstorm together what gets in the way of compassion, and how we might navigate these barriers in our classrooms or schools"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https://www.youtube.com/watch?v=RogRAHh96S8</a:t>
            </a:r>
          </a:p>
          <a:p>
            <a:r>
              <a:rPr lang="en-US"/>
              <a:t>Video Running Time: 3:35</a:t>
            </a:r>
          </a:p>
          <a:p>
            <a:endParaRPr lang="en-US"/>
          </a:p>
          <a:p>
            <a:r>
              <a:rPr lang="en-US"/>
              <a:t> "This next video goes into the benefits of compassion and kindness young people - and why it is a worthwhile thing to spend time supporting in the classroom."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on the following questions individually. They can write down notes if they would like to.</a:t>
            </a:r>
          </a:p>
          <a:p>
            <a:endParaRPr lang="en-US"/>
          </a:p>
          <a:p>
            <a:r>
              <a:rPr lang="en-US"/>
              <a:t>If time permits, invite participants to share their reflections with a partner, in a small group, or with the whole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youtube.com/watch?v=YUj1NmCc_uY"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youtu.be/r8m51dJCeMo"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youtu.be/RogRAHh96S8"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47B8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8.3 Kindness &amp; Compassion for Students</a:t>
            </a:r>
          </a:p>
        </p:txBody>
      </p:sp>
      <p:sp>
        <p:nvSpPr>
          <p:cNvPr id="8" name="TextBox 8"/>
          <p:cNvSpPr txBox="1"/>
          <p:nvPr/>
        </p:nvSpPr>
        <p:spPr>
          <a:xfrm>
            <a:off x="905746" y="3298503"/>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8</a:t>
            </a:r>
          </a:p>
        </p:txBody>
      </p:sp>
      <p:pic>
        <p:nvPicPr>
          <p:cNvPr id="11" name="Picture 10" descr="A group of girls smiling&#10;&#10;Description automatically generated">
            <a:extLst>
              <a:ext uri="{FF2B5EF4-FFF2-40B4-BE49-F238E27FC236}">
                <a16:creationId xmlns:a16="http://schemas.microsoft.com/office/drawing/2014/main" id="{AD30A6DD-CFC5-1AB4-B11F-7C96CA295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664716"/>
            <a:ext cx="6750148" cy="3990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www.youtube.com/watch?v=YUj1NmCc_uY"/>
          </p:cNvPr>
          <p:cNvSpPr/>
          <p:nvPr/>
        </p:nvSpPr>
        <p:spPr>
          <a:xfrm>
            <a:off x="598799" y="3192418"/>
            <a:ext cx="8545201" cy="4740403"/>
          </a:xfrm>
          <a:custGeom>
            <a:avLst/>
            <a:gdLst/>
            <a:ahLst/>
            <a:cxnLst/>
            <a:rect l="l" t="t" r="r" b="b"/>
            <a:pathLst>
              <a:path w="8545201" h="4740403">
                <a:moveTo>
                  <a:pt x="0" y="0"/>
                </a:moveTo>
                <a:lnTo>
                  <a:pt x="8545201" y="0"/>
                </a:lnTo>
                <a:lnTo>
                  <a:pt x="8545201" y="4740404"/>
                </a:lnTo>
                <a:lnTo>
                  <a:pt x="0" y="4740404"/>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37423" y="4322705"/>
            <a:ext cx="7495876" cy="1356741"/>
          </a:xfrm>
          <a:prstGeom prst="rect">
            <a:avLst/>
          </a:prstGeom>
        </p:spPr>
        <p:txBody>
          <a:bodyPr lIns="0" tIns="0" rIns="0" bIns="0" rtlCol="0" anchor="t">
            <a:spAutoFit/>
          </a:bodyPr>
          <a:lstStyle/>
          <a:p>
            <a:pPr algn="l">
              <a:lnSpc>
                <a:spcPts val="11232"/>
              </a:lnSpc>
            </a:pPr>
            <a:r>
              <a:rPr lang="en-US" sz="7200" b="1" u="sng">
                <a:solidFill>
                  <a:srgbClr val="9C182C"/>
                </a:solidFill>
                <a:latin typeface="Raleway Bold"/>
                <a:ea typeface="Raleway Bold"/>
                <a:cs typeface="Raleway Bold"/>
                <a:sym typeface="Raleway Bold"/>
                <a:hlinkClick r:id="rId5" tooltip="https://www.youtube.com/watch?v=YUj1NmCc_uY"/>
              </a:rPr>
              <a:t>Video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05242" y="31537"/>
            <a:ext cx="15308079" cy="855534"/>
          </a:xfrm>
          <a:prstGeom prst="rect">
            <a:avLst/>
          </a:prstGeom>
        </p:spPr>
        <p:txBody>
          <a:bodyPr lIns="0" tIns="0" rIns="0" bIns="0" rtlCol="0" anchor="t">
            <a:spAutoFit/>
          </a:bodyPr>
          <a:lstStyle/>
          <a:p>
            <a:pPr algn="l">
              <a:lnSpc>
                <a:spcPts val="6468"/>
              </a:lnSpc>
            </a:pPr>
            <a:r>
              <a:rPr lang="en-US" sz="4900">
                <a:solidFill>
                  <a:srgbClr val="9C182C"/>
                </a:solidFill>
                <a:latin typeface="Raleway"/>
                <a:ea typeface="Raleway"/>
                <a:cs typeface="Raleway"/>
                <a:sym typeface="Raleway"/>
              </a:rPr>
              <a:t>Group Activity: Draw your Compassionate Classroom</a:t>
            </a:r>
          </a:p>
          <a:p>
            <a:pPr algn="l">
              <a:lnSpc>
                <a:spcPts val="132"/>
              </a:lnSpc>
            </a:pPr>
            <a:endParaRPr lang="en-US" sz="4900">
              <a:solidFill>
                <a:srgbClr val="9C182C"/>
              </a:solidFill>
              <a:latin typeface="Raleway"/>
              <a:ea typeface="Raleway"/>
              <a:cs typeface="Raleway"/>
              <a:sym typeface="Raleway"/>
            </a:endParaRPr>
          </a:p>
        </p:txBody>
      </p:sp>
      <p:sp>
        <p:nvSpPr>
          <p:cNvPr id="6" name="TextBox 6"/>
          <p:cNvSpPr txBox="1"/>
          <p:nvPr/>
        </p:nvSpPr>
        <p:spPr>
          <a:xfrm>
            <a:off x="1951221" y="820396"/>
            <a:ext cx="15562100" cy="13252323"/>
          </a:xfrm>
          <a:prstGeom prst="rect">
            <a:avLst/>
          </a:prstGeom>
        </p:spPr>
        <p:txBody>
          <a:bodyPr lIns="0" tIns="0" rIns="0" bIns="0" rtlCol="0" anchor="t">
            <a:spAutoFit/>
          </a:bodyPr>
          <a:lstStyle/>
          <a:p>
            <a:pPr algn="l">
              <a:lnSpc>
                <a:spcPts val="4416"/>
              </a:lnSpc>
            </a:pPr>
            <a:endParaRPr/>
          </a:p>
          <a:p>
            <a:pPr algn="l">
              <a:lnSpc>
                <a:spcPts val="4416"/>
              </a:lnSpc>
            </a:pPr>
            <a:r>
              <a:rPr lang="en-US" sz="3200" b="1">
                <a:solidFill>
                  <a:srgbClr val="050707"/>
                </a:solidFill>
                <a:latin typeface="Raleway Bold"/>
                <a:ea typeface="Raleway Bold"/>
                <a:cs typeface="Raleway Bold"/>
                <a:sym typeface="Raleway Bold"/>
              </a:rPr>
              <a:t>In your small groups:</a:t>
            </a:r>
          </a:p>
          <a:p>
            <a:pPr algn="l">
              <a:lnSpc>
                <a:spcPts val="4416"/>
              </a:lnSpc>
            </a:pPr>
            <a:endParaRPr lang="en-US" sz="3200" b="1">
              <a:solidFill>
                <a:srgbClr val="050707"/>
              </a:solidFill>
              <a:latin typeface="Raleway Bold"/>
              <a:ea typeface="Raleway Bold"/>
              <a:cs typeface="Raleway Bold"/>
              <a:sym typeface="Raleway Bold"/>
            </a:endParaRPr>
          </a:p>
          <a:p>
            <a:pPr marL="690881" lvl="1" indent="-345440" algn="l">
              <a:lnSpc>
                <a:spcPts val="4416"/>
              </a:lnSpc>
              <a:buFont typeface="Arial"/>
              <a:buChar char="•"/>
            </a:pPr>
            <a:r>
              <a:rPr lang="en-US" sz="3200">
                <a:solidFill>
                  <a:srgbClr val="050707"/>
                </a:solidFill>
                <a:latin typeface="Raleway"/>
                <a:ea typeface="Raleway"/>
                <a:cs typeface="Raleway"/>
                <a:sym typeface="Raleway"/>
              </a:rPr>
              <a:t>Let’s design our “ideal kind and compassion classroom”!</a:t>
            </a:r>
          </a:p>
          <a:p>
            <a:pPr marL="690881" lvl="1" indent="-345440" algn="l">
              <a:lnSpc>
                <a:spcPts val="4416"/>
              </a:lnSpc>
              <a:buFont typeface="Arial"/>
              <a:buChar char="•"/>
            </a:pPr>
            <a:r>
              <a:rPr lang="en-US" sz="3200">
                <a:solidFill>
                  <a:srgbClr val="050707"/>
                </a:solidFill>
                <a:latin typeface="Raleway"/>
                <a:ea typeface="Raleway"/>
                <a:cs typeface="Raleway"/>
                <a:sym typeface="Raleway"/>
              </a:rPr>
              <a:t>On your poster board, draw a classroom (don’t worry, no points for artistic talents).</a:t>
            </a:r>
          </a:p>
          <a:p>
            <a:pPr marL="690881" lvl="1" indent="-345440" algn="l">
              <a:lnSpc>
                <a:spcPts val="4416"/>
              </a:lnSpc>
              <a:buFont typeface="Arial"/>
              <a:buChar char="•"/>
            </a:pPr>
            <a:r>
              <a:rPr lang="en-US" sz="3200">
                <a:solidFill>
                  <a:srgbClr val="050707"/>
                </a:solidFill>
                <a:latin typeface="Raleway"/>
                <a:ea typeface="Raleway"/>
                <a:cs typeface="Raleway"/>
                <a:sym typeface="Raleway"/>
              </a:rPr>
              <a:t>Draw the components that you think would foster kindness and compassion. Some things to consider:</a:t>
            </a:r>
          </a:p>
          <a:p>
            <a:pPr marL="1381761" lvl="2" indent="-460587" algn="l">
              <a:lnSpc>
                <a:spcPts val="4416"/>
              </a:lnSpc>
              <a:buFont typeface="Arial"/>
              <a:buChar char="⚬"/>
            </a:pPr>
            <a:r>
              <a:rPr lang="en-US" sz="3200">
                <a:solidFill>
                  <a:srgbClr val="050707"/>
                </a:solidFill>
                <a:latin typeface="Raleway"/>
                <a:ea typeface="Raleway"/>
                <a:cs typeface="Raleway"/>
                <a:sym typeface="Raleway"/>
              </a:rPr>
              <a:t>Do you have a classroom charter/agreement hanging somewhere?</a:t>
            </a:r>
          </a:p>
          <a:p>
            <a:pPr marL="1381761" lvl="2" indent="-460587" algn="l">
              <a:lnSpc>
                <a:spcPts val="4416"/>
              </a:lnSpc>
              <a:buFont typeface="Arial"/>
              <a:buChar char="⚬"/>
            </a:pPr>
            <a:r>
              <a:rPr lang="en-US" sz="3200">
                <a:solidFill>
                  <a:srgbClr val="050707"/>
                </a:solidFill>
                <a:latin typeface="Raleway"/>
                <a:ea typeface="Raleway"/>
                <a:cs typeface="Raleway"/>
                <a:sym typeface="Raleway"/>
              </a:rPr>
              <a:t>What is the set-up of the classroom? Desks? </a:t>
            </a:r>
          </a:p>
          <a:p>
            <a:pPr marL="1381761" lvl="2" indent="-460587" algn="l">
              <a:lnSpc>
                <a:spcPts val="4416"/>
              </a:lnSpc>
              <a:buFont typeface="Arial"/>
              <a:buChar char="⚬"/>
            </a:pPr>
            <a:r>
              <a:rPr lang="en-US" sz="3200">
                <a:solidFill>
                  <a:srgbClr val="050707"/>
                </a:solidFill>
                <a:latin typeface="Raleway"/>
                <a:ea typeface="Raleway"/>
                <a:cs typeface="Raleway"/>
                <a:sym typeface="Raleway"/>
              </a:rPr>
              <a:t>What are on the walls? Does it have walls? Is it inside at all?</a:t>
            </a:r>
          </a:p>
          <a:p>
            <a:pPr marL="1381761" lvl="2" indent="-460587" algn="l">
              <a:lnSpc>
                <a:spcPts val="4416"/>
              </a:lnSpc>
              <a:buFont typeface="Arial"/>
              <a:buChar char="⚬"/>
            </a:pPr>
            <a:r>
              <a:rPr lang="en-US" sz="3200">
                <a:solidFill>
                  <a:srgbClr val="050707"/>
                </a:solidFill>
                <a:latin typeface="Raleway"/>
                <a:ea typeface="Raleway"/>
                <a:cs typeface="Raleway"/>
                <a:sym typeface="Raleway"/>
              </a:rPr>
              <a:t>What are the students doing? What are you doing?</a:t>
            </a:r>
          </a:p>
          <a:p>
            <a:pPr marL="1381761" lvl="2" indent="-460587" algn="l">
              <a:lnSpc>
                <a:spcPts val="4416"/>
              </a:lnSpc>
              <a:buFont typeface="Arial"/>
              <a:buChar char="⚬"/>
            </a:pPr>
            <a:r>
              <a:rPr lang="en-US" sz="3200">
                <a:solidFill>
                  <a:srgbClr val="050707"/>
                </a:solidFill>
                <a:latin typeface="Raleway"/>
                <a:ea typeface="Raleway"/>
                <a:cs typeface="Raleway"/>
                <a:sym typeface="Raleway"/>
              </a:rPr>
              <a:t>Are there other people in the room? Outside, in the school? How are they contributing? </a:t>
            </a:r>
          </a:p>
          <a:p>
            <a:pPr algn="l">
              <a:lnSpc>
                <a:spcPts val="4416"/>
              </a:lnSpc>
            </a:pPr>
            <a:endParaRPr lang="en-US" sz="3200">
              <a:solidFill>
                <a:srgbClr val="050707"/>
              </a:solidFill>
              <a:latin typeface="Raleway"/>
              <a:ea typeface="Raleway"/>
              <a:cs typeface="Raleway"/>
              <a:sym typeface="Raleway"/>
            </a:endParaRPr>
          </a:p>
          <a:p>
            <a:pPr algn="ctr">
              <a:lnSpc>
                <a:spcPts val="4416"/>
              </a:lnSpc>
            </a:pPr>
            <a:r>
              <a:rPr lang="en-US" sz="3200" b="1">
                <a:solidFill>
                  <a:srgbClr val="050707"/>
                </a:solidFill>
                <a:latin typeface="Raleway Bold"/>
                <a:ea typeface="Raleway Bold"/>
                <a:cs typeface="Raleway Bold"/>
                <a:sym typeface="Raleway Bold"/>
              </a:rPr>
              <a:t>Remember FUN &amp; pleasant emotions actually positively influence compassionate behaviors! Share what has worked well in your classrooms!</a:t>
            </a:r>
          </a:p>
          <a:p>
            <a:pPr algn="l">
              <a:lnSpc>
                <a:spcPts val="4416"/>
              </a:lnSpc>
            </a:pPr>
            <a:endParaRPr lang="en-US" sz="3200" b="1">
              <a:solidFill>
                <a:srgbClr val="050707"/>
              </a:solidFill>
              <a:latin typeface="Raleway Bold"/>
              <a:ea typeface="Raleway Bold"/>
              <a:cs typeface="Raleway Bold"/>
              <a:sym typeface="Raleway Bold"/>
            </a:endParaRPr>
          </a:p>
          <a:p>
            <a:pPr algn="l">
              <a:lnSpc>
                <a:spcPts val="4416"/>
              </a:lnSpc>
            </a:pPr>
            <a:endParaRPr lang="en-US" sz="3200" b="1">
              <a:solidFill>
                <a:srgbClr val="050707"/>
              </a:solidFill>
              <a:latin typeface="Raleway Bold"/>
              <a:ea typeface="Raleway Bold"/>
              <a:cs typeface="Raleway Bold"/>
              <a:sym typeface="Raleway Bold"/>
            </a:endParaRPr>
          </a:p>
          <a:p>
            <a:pPr algn="l">
              <a:lnSpc>
                <a:spcPts val="4416"/>
              </a:lnSpc>
            </a:pPr>
            <a:endParaRPr lang="en-US" sz="3200" b="1">
              <a:solidFill>
                <a:srgbClr val="050707"/>
              </a:solidFill>
              <a:latin typeface="Raleway Bold"/>
              <a:ea typeface="Raleway Bold"/>
              <a:cs typeface="Raleway Bold"/>
              <a:sym typeface="Raleway Bold"/>
            </a:endParaRPr>
          </a:p>
          <a:p>
            <a:pPr algn="l">
              <a:lnSpc>
                <a:spcPts val="4416"/>
              </a:lnSpc>
            </a:pPr>
            <a:endParaRPr lang="en-US" sz="3200" b="1">
              <a:solidFill>
                <a:srgbClr val="050707"/>
              </a:solidFill>
              <a:latin typeface="Raleway Bold"/>
              <a:ea typeface="Raleway Bold"/>
              <a:cs typeface="Raleway Bold"/>
              <a:sym typeface="Raleway Bold"/>
            </a:endParaRPr>
          </a:p>
          <a:p>
            <a:pPr algn="l">
              <a:lnSpc>
                <a:spcPts val="4416"/>
              </a:lnSpc>
            </a:pPr>
            <a:endParaRPr lang="en-US" sz="3200" b="1">
              <a:solidFill>
                <a:srgbClr val="050707"/>
              </a:solidFill>
              <a:latin typeface="Raleway Bold"/>
              <a:ea typeface="Raleway Bold"/>
              <a:cs typeface="Raleway Bold"/>
              <a:sym typeface="Raleway Bold"/>
            </a:endParaRPr>
          </a:p>
          <a:p>
            <a:pPr algn="l">
              <a:lnSpc>
                <a:spcPts val="4416"/>
              </a:lnSpc>
            </a:pPr>
            <a:endParaRPr lang="en-US" sz="3200" b="1">
              <a:solidFill>
                <a:srgbClr val="050707"/>
              </a:solidFill>
              <a:latin typeface="Raleway Bold"/>
              <a:ea typeface="Raleway Bold"/>
              <a:cs typeface="Raleway Bold"/>
              <a:sym typeface="Raleway Bold"/>
            </a:endParaRPr>
          </a:p>
          <a:p>
            <a:pPr algn="l">
              <a:lnSpc>
                <a:spcPts val="4416"/>
              </a:lnSpc>
            </a:pPr>
            <a:endParaRPr lang="en-US" sz="3200" b="1">
              <a:solidFill>
                <a:srgbClr val="050707"/>
              </a:solidFill>
              <a:latin typeface="Raleway Bold"/>
              <a:ea typeface="Raleway Bold"/>
              <a:cs typeface="Raleway Bold"/>
              <a:sym typeface="Raleway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9920847" y="2746663"/>
            <a:ext cx="7195007" cy="4793674"/>
          </a:xfrm>
          <a:custGeom>
            <a:avLst/>
            <a:gdLst/>
            <a:ahLst/>
            <a:cxnLst/>
            <a:rect l="l" t="t" r="r" b="b"/>
            <a:pathLst>
              <a:path w="7195007" h="4793674">
                <a:moveTo>
                  <a:pt x="0" y="0"/>
                </a:moveTo>
                <a:lnTo>
                  <a:pt x="7195007" y="0"/>
                </a:lnTo>
                <a:lnTo>
                  <a:pt x="7195007" y="4793674"/>
                </a:lnTo>
                <a:lnTo>
                  <a:pt x="0" y="479367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904875"/>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ea typeface="Raleway"/>
                <a:cs typeface="Raleway"/>
                <a:sym typeface="Raleway"/>
              </a:rPr>
              <a:t>LARGE GROUP SHARE OUT</a:t>
            </a:r>
          </a:p>
        </p:txBody>
      </p:sp>
      <p:sp>
        <p:nvSpPr>
          <p:cNvPr id="5" name="TextBox 5"/>
          <p:cNvSpPr txBox="1"/>
          <p:nvPr/>
        </p:nvSpPr>
        <p:spPr>
          <a:xfrm>
            <a:off x="11304281" y="8869939"/>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8.3 Kindness &amp; Compassion</a:t>
            </a:r>
          </a:p>
        </p:txBody>
      </p:sp>
      <p:sp>
        <p:nvSpPr>
          <p:cNvPr id="6" name="TextBox 6"/>
          <p:cNvSpPr txBox="1"/>
          <p:nvPr/>
        </p:nvSpPr>
        <p:spPr>
          <a:xfrm>
            <a:off x="1028700" y="3772471"/>
            <a:ext cx="7339800" cy="2833499"/>
          </a:xfrm>
          <a:prstGeom prst="rect">
            <a:avLst/>
          </a:prstGeom>
        </p:spPr>
        <p:txBody>
          <a:bodyPr lIns="0" tIns="0" rIns="0" bIns="0" rtlCol="0" anchor="t">
            <a:spAutoFit/>
          </a:bodyPr>
          <a:lstStyle/>
          <a:p>
            <a:pPr algn="ctr">
              <a:lnSpc>
                <a:spcPts val="7643"/>
              </a:lnSpc>
            </a:pPr>
            <a:r>
              <a:rPr lang="en-US" sz="4899">
                <a:solidFill>
                  <a:srgbClr val="FFFFFF"/>
                </a:solidFill>
                <a:latin typeface="Raleway"/>
                <a:ea typeface="Raleway"/>
                <a:cs typeface="Raleway"/>
                <a:sym typeface="Raleway"/>
              </a:rPr>
              <a:t>Pick 1 - 2 features of your drawing to highlight for the larger group.I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8.3 Kindness &amp; Compassion</a:t>
            </a:r>
          </a:p>
        </p:txBody>
      </p:sp>
      <p:sp>
        <p:nvSpPr>
          <p:cNvPr id="6" name="TextBox 6"/>
          <p:cNvSpPr txBox="1"/>
          <p:nvPr/>
        </p:nvSpPr>
        <p:spPr>
          <a:xfrm>
            <a:off x="1028700" y="3585434"/>
            <a:ext cx="16595196" cy="3097083"/>
          </a:xfrm>
          <a:prstGeom prst="rect">
            <a:avLst/>
          </a:prstGeom>
        </p:spPr>
        <p:txBody>
          <a:bodyPr lIns="0" tIns="0" rIns="0" bIns="0" rtlCol="0" anchor="t">
            <a:spAutoFit/>
          </a:bodyPr>
          <a:lstStyle/>
          <a:p>
            <a:pPr algn="ctr">
              <a:lnSpc>
                <a:spcPts val="8110"/>
              </a:lnSpc>
            </a:pPr>
            <a:r>
              <a:rPr lang="en-US" sz="6758">
                <a:solidFill>
                  <a:srgbClr val="FFFFFF"/>
                </a:solidFill>
                <a:latin typeface="Raleway"/>
                <a:ea typeface="Raleway"/>
                <a:cs typeface="Raleway"/>
                <a:sym typeface="Raleway"/>
              </a:rPr>
              <a:t>“No act of kindness, no matter how small, is ever wasted.” </a:t>
            </a:r>
          </a:p>
          <a:p>
            <a:pPr algn="r">
              <a:lnSpc>
                <a:spcPts val="8110"/>
              </a:lnSpc>
            </a:pPr>
            <a:r>
              <a:rPr lang="en-US" sz="6758">
                <a:solidFill>
                  <a:srgbClr val="FFFFFF"/>
                </a:solidFill>
                <a:latin typeface="Raleway"/>
                <a:ea typeface="Raleway"/>
                <a:cs typeface="Raleway"/>
                <a:sym typeface="Raleway"/>
              </a:rPr>
              <a:t>– Aesop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F47B8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8: Mindfulness and Well-Being for Students</a:t>
            </a:r>
          </a:p>
        </p:txBody>
      </p:sp>
      <p:sp>
        <p:nvSpPr>
          <p:cNvPr id="8" name="TextBox 8"/>
          <p:cNvSpPr txBox="1"/>
          <p:nvPr/>
        </p:nvSpPr>
        <p:spPr>
          <a:xfrm>
            <a:off x="452774" y="3146408"/>
            <a:ext cx="11085076" cy="208445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8.3 Kindness &amp; Compassion 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Two girls hugging each other&#10;&#10;Description automatically generated">
            <a:extLst>
              <a:ext uri="{FF2B5EF4-FFF2-40B4-BE49-F238E27FC236}">
                <a16:creationId xmlns:a16="http://schemas.microsoft.com/office/drawing/2014/main" id="{40ED2AE2-00D8-F244-E74E-FAFE50699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51529"/>
            <a:ext cx="6750150" cy="36169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172227"/>
            <a:ext cx="8309408" cy="626905"/>
          </a:xfrm>
          <a:prstGeom prst="rect">
            <a:avLst/>
          </a:prstGeom>
        </p:spPr>
        <p:txBody>
          <a:bodyPr lIns="0" tIns="0" rIns="0" bIns="0" rtlCol="0" anchor="t">
            <a:spAutoFit/>
          </a:bodyPr>
          <a:lstStyle/>
          <a:p>
            <a:pPr algn="l">
              <a:lnSpc>
                <a:spcPts val="5038"/>
              </a:lnSpc>
            </a:pPr>
            <a:r>
              <a:rPr lang="en-US" sz="3500">
                <a:solidFill>
                  <a:srgbClr val="9C182C"/>
                </a:solidFill>
                <a:latin typeface="Raleway"/>
                <a:ea typeface="Raleway"/>
                <a:cs typeface="Raleway"/>
                <a:sym typeface="Raleway"/>
              </a:rPr>
              <a:t>8.3 Kindness &amp; Compassion for Students</a:t>
            </a:r>
          </a:p>
        </p:txBody>
      </p:sp>
      <p:sp>
        <p:nvSpPr>
          <p:cNvPr id="4" name="TextBox 4"/>
          <p:cNvSpPr txBox="1"/>
          <p:nvPr/>
        </p:nvSpPr>
        <p:spPr>
          <a:xfrm>
            <a:off x="291150" y="4741982"/>
            <a:ext cx="10312700" cy="8548117"/>
          </a:xfrm>
          <a:prstGeom prst="rect">
            <a:avLst/>
          </a:prstGeom>
        </p:spPr>
        <p:txBody>
          <a:bodyPr lIns="0" tIns="0" rIns="0" bIns="0" rtlCol="0" anchor="t">
            <a:spAutoFit/>
          </a:bodyPr>
          <a:lstStyle/>
          <a:p>
            <a:pPr algn="l">
              <a:lnSpc>
                <a:spcPts val="3725"/>
              </a:lnSpc>
            </a:pPr>
            <a:endParaRPr/>
          </a:p>
          <a:p>
            <a:pPr marL="582927" lvl="1" indent="-291463" algn="l">
              <a:lnSpc>
                <a:spcPts val="3725"/>
              </a:lnSpc>
              <a:buFont typeface="Arial"/>
              <a:buChar char="•"/>
            </a:pPr>
            <a:r>
              <a:rPr lang="en-US" sz="2699">
                <a:solidFill>
                  <a:srgbClr val="000000"/>
                </a:solidFill>
                <a:latin typeface="Raleway"/>
                <a:ea typeface="Raleway"/>
                <a:cs typeface="Raleway"/>
                <a:sym typeface="Raleway"/>
              </a:rPr>
              <a:t>Define kindness, compassion, and altruism</a:t>
            </a:r>
          </a:p>
          <a:p>
            <a:pPr marL="582927" lvl="1" indent="-291463" algn="l">
              <a:lnSpc>
                <a:spcPts val="3725"/>
              </a:lnSpc>
              <a:buFont typeface="Arial"/>
              <a:buChar char="•"/>
            </a:pPr>
            <a:r>
              <a:rPr lang="en-US" sz="2699">
                <a:solidFill>
                  <a:srgbClr val="000000"/>
                </a:solidFill>
                <a:latin typeface="Raleway"/>
                <a:ea typeface="Raleway"/>
                <a:cs typeface="Raleway"/>
                <a:sym typeface="Raleway"/>
              </a:rPr>
              <a:t>Explore the research behind kindness and compassion</a:t>
            </a:r>
          </a:p>
          <a:p>
            <a:pPr marL="582927" lvl="1" indent="-291463" algn="l">
              <a:lnSpc>
                <a:spcPts val="3725"/>
              </a:lnSpc>
              <a:buFont typeface="Arial"/>
              <a:buChar char="•"/>
            </a:pPr>
            <a:r>
              <a:rPr lang="en-US" sz="2699">
                <a:solidFill>
                  <a:srgbClr val="000000"/>
                </a:solidFill>
                <a:latin typeface="Raleway"/>
                <a:ea typeface="Raleway"/>
                <a:cs typeface="Raleway"/>
                <a:sym typeface="Raleway"/>
              </a:rPr>
              <a:t>Explore the development of kindness in children and adolescents</a:t>
            </a:r>
          </a:p>
          <a:p>
            <a:pPr marL="582927" lvl="1" indent="-291463" algn="l">
              <a:lnSpc>
                <a:spcPts val="3725"/>
              </a:lnSpc>
              <a:buFont typeface="Arial"/>
              <a:buChar char="•"/>
            </a:pPr>
            <a:r>
              <a:rPr lang="en-US" sz="2699">
                <a:solidFill>
                  <a:srgbClr val="000000"/>
                </a:solidFill>
                <a:latin typeface="Raleway"/>
                <a:ea typeface="Raleway"/>
                <a:cs typeface="Raleway"/>
                <a:sym typeface="Raleway"/>
              </a:rPr>
              <a:t>Identify the benefits of compassion/kindness on well-being &amp; education</a:t>
            </a:r>
          </a:p>
          <a:p>
            <a:pPr marL="582927" lvl="1" indent="-291463" algn="l">
              <a:lnSpc>
                <a:spcPts val="3725"/>
              </a:lnSpc>
              <a:buFont typeface="Arial"/>
              <a:buChar char="•"/>
            </a:pPr>
            <a:r>
              <a:rPr lang="en-US" sz="2699">
                <a:solidFill>
                  <a:srgbClr val="000000"/>
                </a:solidFill>
                <a:latin typeface="Raleway"/>
                <a:ea typeface="Raleway"/>
                <a:cs typeface="Raleway"/>
                <a:sym typeface="Raleway"/>
              </a:rPr>
              <a:t>Explore compassion that fights for the rights and freedom of all </a:t>
            </a:r>
          </a:p>
          <a:p>
            <a:pPr marL="582927" lvl="1" indent="-291463" algn="l">
              <a:lnSpc>
                <a:spcPts val="3725"/>
              </a:lnSpc>
              <a:buFont typeface="Arial"/>
              <a:buChar char="•"/>
            </a:pPr>
            <a:r>
              <a:rPr lang="en-US" sz="2699">
                <a:solidFill>
                  <a:srgbClr val="000000"/>
                </a:solidFill>
                <a:latin typeface="Raleway"/>
                <a:ea typeface="Raleway"/>
                <a:cs typeface="Raleway"/>
                <a:sym typeface="Raleway"/>
              </a:rPr>
              <a:t>Identify ways to foster students’ compassion and kindness</a:t>
            </a: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4967"/>
              </a:lnSpc>
            </a:pPr>
            <a:endParaRPr lang="en-US" sz="2699">
              <a:solidFill>
                <a:srgbClr val="000000"/>
              </a:solidFill>
              <a:latin typeface="Raleway"/>
              <a:ea typeface="Raleway"/>
              <a:cs typeface="Raleway"/>
              <a:sym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F47B8D"/>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8" name="Freeform 8"/>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F47B8D"/>
            </a:solidFill>
          </p:spPr>
          <p:txBody>
            <a:bodyPr/>
            <a:lstStyle/>
            <a:p>
              <a:endParaRPr lang="en-US"/>
            </a:p>
          </p:txBody>
        </p:sp>
      </p:grpSp>
      <p:sp>
        <p:nvSpPr>
          <p:cNvPr id="6" name="TextBox 6"/>
          <p:cNvSpPr txBox="1"/>
          <p:nvPr/>
        </p:nvSpPr>
        <p:spPr>
          <a:xfrm>
            <a:off x="4741650" y="1545885"/>
            <a:ext cx="12517650" cy="6323072"/>
          </a:xfrm>
          <a:prstGeom prst="rect">
            <a:avLst/>
          </a:prstGeom>
        </p:spPr>
        <p:txBody>
          <a:bodyPr lIns="0" tIns="0" rIns="0" bIns="0" rtlCol="0" anchor="t">
            <a:spAutoFit/>
          </a:bodyPr>
          <a:lstStyle/>
          <a:p>
            <a:pPr algn="l">
              <a:lnSpc>
                <a:spcPts val="10032"/>
              </a:lnSpc>
            </a:pPr>
            <a:r>
              <a:rPr lang="en-US" sz="7600">
                <a:solidFill>
                  <a:srgbClr val="9C182C"/>
                </a:solidFill>
                <a:latin typeface="Raleway"/>
                <a:ea typeface="Raleway"/>
                <a:cs typeface="Raleway"/>
                <a:sym typeface="Raleway"/>
              </a:rPr>
              <a:t>“Love and compassion are necessities, not luxuries. Without them humanity cannot survive.”</a:t>
            </a:r>
          </a:p>
          <a:p>
            <a:pPr algn="r">
              <a:lnSpc>
                <a:spcPts val="10032"/>
              </a:lnSpc>
            </a:pPr>
            <a:r>
              <a:rPr lang="en-US" sz="7600">
                <a:solidFill>
                  <a:srgbClr val="9C182C"/>
                </a:solidFill>
                <a:latin typeface="Raleway"/>
                <a:ea typeface="Raleway"/>
                <a:cs typeface="Raleway"/>
                <a:sym typeface="Raleway"/>
              </a:rPr>
              <a:t>—Dalai Lama</a:t>
            </a:r>
          </a:p>
        </p:txBody>
      </p:sp>
      <p:sp>
        <p:nvSpPr>
          <p:cNvPr id="7" name="Freeform 7"/>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r8m51dJCeMo"/>
          </p:cNvPr>
          <p:cNvSpPr/>
          <p:nvPr/>
        </p:nvSpPr>
        <p:spPr>
          <a:xfrm>
            <a:off x="467646" y="2541127"/>
            <a:ext cx="9295854" cy="5151919"/>
          </a:xfrm>
          <a:custGeom>
            <a:avLst/>
            <a:gdLst/>
            <a:ahLst/>
            <a:cxnLst/>
            <a:rect l="l" t="t" r="r" b="b"/>
            <a:pathLst>
              <a:path w="9295854" h="5151919">
                <a:moveTo>
                  <a:pt x="0" y="0"/>
                </a:moveTo>
                <a:lnTo>
                  <a:pt x="9295854" y="0"/>
                </a:lnTo>
                <a:lnTo>
                  <a:pt x="9295854" y="5151919"/>
                </a:lnTo>
                <a:lnTo>
                  <a:pt x="0" y="5151919"/>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81385" y="3760346"/>
            <a:ext cx="7495876" cy="1356741"/>
          </a:xfrm>
          <a:prstGeom prst="rect">
            <a:avLst/>
          </a:prstGeom>
        </p:spPr>
        <p:txBody>
          <a:bodyPr lIns="0" tIns="0" rIns="0" bIns="0" rtlCol="0" anchor="t">
            <a:spAutoFit/>
          </a:bodyPr>
          <a:lstStyle/>
          <a:p>
            <a:pPr algn="l">
              <a:lnSpc>
                <a:spcPts val="11232"/>
              </a:lnSpc>
            </a:pPr>
            <a:r>
              <a:rPr lang="en-US" sz="7200" b="1" u="sng" dirty="0">
                <a:solidFill>
                  <a:srgbClr val="9C182C"/>
                </a:solidFill>
                <a:latin typeface="Raleway Bold"/>
                <a:ea typeface="Raleway Bold"/>
                <a:cs typeface="Raleway Bold"/>
                <a:sym typeface="Raleway Bold"/>
                <a:hlinkClick r:id="rId5" tooltip="https://youtu.be/r8m51dJCeMo"/>
              </a:rPr>
              <a:t>Video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12100" y="4345305"/>
            <a:ext cx="14901221" cy="9749790"/>
          </a:xfrm>
          <a:prstGeom prst="rect">
            <a:avLst/>
          </a:prstGeom>
        </p:spPr>
        <p:txBody>
          <a:bodyPr lIns="0" tIns="0" rIns="0" bIns="0" rtlCol="0" anchor="t">
            <a:spAutoFit/>
          </a:bodyPr>
          <a:lstStyle/>
          <a:p>
            <a:pPr marL="777238" lvl="1" indent="-388619" algn="l">
              <a:lnSpc>
                <a:spcPts val="4967"/>
              </a:lnSpc>
              <a:buFont typeface="Arial"/>
              <a:buChar char="•"/>
            </a:pPr>
            <a:r>
              <a:rPr lang="en-US" sz="3599">
                <a:solidFill>
                  <a:srgbClr val="050707"/>
                </a:solidFill>
                <a:latin typeface="Raleway"/>
                <a:ea typeface="Raleway"/>
                <a:cs typeface="Raleway"/>
                <a:sym typeface="Raleway"/>
              </a:rPr>
              <a:t>How have you seen kindness show up in your classroom or school? Have you witnessed moments of compassion between your students? </a:t>
            </a:r>
          </a:p>
          <a:p>
            <a:pPr algn="l">
              <a:lnSpc>
                <a:spcPts val="4967"/>
              </a:lnSpc>
            </a:pPr>
            <a:endParaRPr lang="en-US" sz="3599">
              <a:solidFill>
                <a:srgbClr val="050707"/>
              </a:solidFill>
              <a:latin typeface="Raleway"/>
              <a:ea typeface="Raleway"/>
              <a:cs typeface="Raleway"/>
              <a:sym typeface="Raleway"/>
            </a:endParaRPr>
          </a:p>
          <a:p>
            <a:pPr marL="777238" lvl="1" indent="-388619" algn="l">
              <a:lnSpc>
                <a:spcPts val="4967"/>
              </a:lnSpc>
              <a:buFont typeface="Arial"/>
              <a:buChar char="•"/>
            </a:pPr>
            <a:r>
              <a:rPr lang="en-US" sz="3599">
                <a:solidFill>
                  <a:srgbClr val="050707"/>
                </a:solidFill>
                <a:latin typeface="Raleway"/>
                <a:ea typeface="Raleway"/>
                <a:cs typeface="Raleway"/>
                <a:sym typeface="Raleway"/>
              </a:rPr>
              <a:t>Can you picture a recent moment in your classroom or on the playground or in the hallways that would have benefitted from compassion but didn’t receive it? Can you identify what got in the way of a kind response? </a:t>
            </a:r>
          </a:p>
          <a:p>
            <a:pPr algn="l">
              <a:lnSpc>
                <a:spcPts val="4691"/>
              </a:lnSpc>
            </a:pPr>
            <a:endParaRPr lang="en-US" sz="3599">
              <a:solidFill>
                <a:srgbClr val="050707"/>
              </a:solidFill>
              <a:latin typeface="Raleway"/>
              <a:ea typeface="Raleway"/>
              <a:cs typeface="Raleway"/>
              <a:sym typeface="Raleway"/>
            </a:endParaRPr>
          </a:p>
          <a:p>
            <a:pPr algn="l">
              <a:lnSpc>
                <a:spcPts val="4691"/>
              </a:lnSpc>
            </a:pPr>
            <a:endParaRPr lang="en-US" sz="3599">
              <a:solidFill>
                <a:srgbClr val="050707"/>
              </a:solidFill>
              <a:latin typeface="Raleway"/>
              <a:ea typeface="Raleway"/>
              <a:cs typeface="Raleway"/>
              <a:sym typeface="Raleway"/>
            </a:endParaRPr>
          </a:p>
          <a:p>
            <a:pPr algn="l">
              <a:lnSpc>
                <a:spcPts val="4691"/>
              </a:lnSpc>
            </a:pPr>
            <a:endParaRPr lang="en-US" sz="3599">
              <a:solidFill>
                <a:srgbClr val="050707"/>
              </a:solidFill>
              <a:latin typeface="Raleway"/>
              <a:ea typeface="Raleway"/>
              <a:cs typeface="Raleway"/>
              <a:sym typeface="Raleway"/>
            </a:endParaRPr>
          </a:p>
          <a:p>
            <a:pPr algn="l">
              <a:lnSpc>
                <a:spcPts val="4691"/>
              </a:lnSpc>
            </a:pPr>
            <a:endParaRPr lang="en-US" sz="3599">
              <a:solidFill>
                <a:srgbClr val="050707"/>
              </a:solidFill>
              <a:latin typeface="Raleway"/>
              <a:ea typeface="Raleway"/>
              <a:cs typeface="Raleway"/>
              <a:sym typeface="Raleway"/>
            </a:endParaRPr>
          </a:p>
          <a:p>
            <a:pPr algn="l">
              <a:lnSpc>
                <a:spcPts val="4691"/>
              </a:lnSpc>
            </a:pPr>
            <a:endParaRPr lang="en-US" sz="3599">
              <a:solidFill>
                <a:srgbClr val="050707"/>
              </a:solidFill>
              <a:latin typeface="Raleway"/>
              <a:ea typeface="Raleway"/>
              <a:cs typeface="Raleway"/>
              <a:sym typeface="Raleway"/>
            </a:endParaRPr>
          </a:p>
          <a:p>
            <a:pPr algn="l">
              <a:lnSpc>
                <a:spcPts val="4691"/>
              </a:lnSpc>
            </a:pPr>
            <a:endParaRPr lang="en-US" sz="3599">
              <a:solidFill>
                <a:srgbClr val="050707"/>
              </a:solidFill>
              <a:latin typeface="Raleway"/>
              <a:ea typeface="Raleway"/>
              <a:cs typeface="Raleway"/>
              <a:sym typeface="Raleway"/>
            </a:endParaRPr>
          </a:p>
          <a:p>
            <a:pPr algn="l">
              <a:lnSpc>
                <a:spcPts val="4691"/>
              </a:lnSpc>
            </a:pPr>
            <a:endParaRPr lang="en-US" sz="3599">
              <a:solidFill>
                <a:srgbClr val="050707"/>
              </a:solidFill>
              <a:latin typeface="Raleway"/>
              <a:ea typeface="Raleway"/>
              <a:cs typeface="Raleway"/>
              <a:sym typeface="Raleway"/>
            </a:endParaRPr>
          </a:p>
          <a:p>
            <a:pPr algn="l">
              <a:lnSpc>
                <a:spcPts val="4691"/>
              </a:lnSpc>
            </a:pPr>
            <a:endParaRPr lang="en-US" sz="3599">
              <a:solidFill>
                <a:srgbClr val="050707"/>
              </a:solidFill>
              <a:latin typeface="Raleway"/>
              <a:ea typeface="Raleway"/>
              <a:cs typeface="Raleway"/>
              <a:sym typeface="Raleway"/>
            </a:endParaRPr>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884198" y="848517"/>
            <a:ext cx="14357025" cy="2426208"/>
          </a:xfrm>
          <a:prstGeom prst="rect">
            <a:avLst/>
          </a:prstGeom>
        </p:spPr>
        <p:txBody>
          <a:bodyPr lIns="0" tIns="0" rIns="0" bIns="0" rtlCol="0" anchor="t">
            <a:spAutoFit/>
          </a:bodyPr>
          <a:lstStyle/>
          <a:p>
            <a:pPr algn="l">
              <a:lnSpc>
                <a:spcPts val="11616"/>
              </a:lnSpc>
            </a:pPr>
            <a:r>
              <a:rPr lang="en-US" sz="8800">
                <a:solidFill>
                  <a:srgbClr val="9C182C"/>
                </a:solidFill>
                <a:latin typeface="Raleway"/>
                <a:ea typeface="Raleway"/>
                <a:cs typeface="Raleway"/>
                <a:sym typeface="Raleway"/>
              </a:rPr>
              <a:t>Group Reflection</a:t>
            </a:r>
          </a:p>
          <a:p>
            <a:pPr algn="l">
              <a:lnSpc>
                <a:spcPts val="3695"/>
              </a:lnSpc>
            </a:pPr>
            <a:endParaRPr lang="en-US" sz="8800">
              <a:solidFill>
                <a:srgbClr val="9C182C"/>
              </a:solidFill>
              <a:latin typeface="Raleway"/>
              <a:ea typeface="Raleway"/>
              <a:cs typeface="Raleway"/>
              <a:sym typeface="Raleway"/>
            </a:endParaRPr>
          </a:p>
          <a:p>
            <a:pPr algn="l">
              <a:lnSpc>
                <a:spcPts val="3695"/>
              </a:lnSpc>
            </a:pPr>
            <a:endParaRPr lang="en-US" sz="8800">
              <a:solidFill>
                <a:srgbClr val="9C182C"/>
              </a:solidFill>
              <a:latin typeface="Raleway"/>
              <a:ea typeface="Raleway"/>
              <a:cs typeface="Raleway"/>
              <a:sym typeface="Raleway"/>
            </a:endParaRPr>
          </a:p>
        </p:txBody>
      </p:sp>
      <p:sp>
        <p:nvSpPr>
          <p:cNvPr id="7" name="TextBox 7"/>
          <p:cNvSpPr txBox="1"/>
          <p:nvPr/>
        </p:nvSpPr>
        <p:spPr>
          <a:xfrm>
            <a:off x="2902298" y="2541975"/>
            <a:ext cx="14357025" cy="1360725"/>
          </a:xfrm>
          <a:prstGeom prst="rect">
            <a:avLst/>
          </a:prstGeom>
        </p:spPr>
        <p:txBody>
          <a:bodyPr lIns="0" tIns="0" rIns="0" bIns="0" rtlCol="0" anchor="t">
            <a:spAutoFit/>
          </a:bodyPr>
          <a:lstStyle/>
          <a:p>
            <a:pPr algn="l">
              <a:lnSpc>
                <a:spcPts val="5470"/>
              </a:lnSpc>
            </a:pPr>
            <a:r>
              <a:rPr lang="en-US" sz="3800" b="1">
                <a:solidFill>
                  <a:srgbClr val="050707"/>
                </a:solidFill>
                <a:latin typeface="Raleway Bold"/>
                <a:ea typeface="Raleway Bold"/>
                <a:cs typeface="Raleway Bold"/>
                <a:sym typeface="Raleway Bold"/>
              </a:rPr>
              <a:t>Reflect on the following questions and share in your small groups: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RogRAHh96S8"/>
          </p:cNvPr>
          <p:cNvSpPr/>
          <p:nvPr/>
        </p:nvSpPr>
        <p:spPr>
          <a:xfrm>
            <a:off x="381000" y="2650251"/>
            <a:ext cx="10048870" cy="5661681"/>
          </a:xfrm>
          <a:custGeom>
            <a:avLst/>
            <a:gdLst/>
            <a:ahLst/>
            <a:cxnLst/>
            <a:rect l="l" t="t" r="r" b="b"/>
            <a:pathLst>
              <a:path w="10048870" h="5661681">
                <a:moveTo>
                  <a:pt x="0" y="0"/>
                </a:moveTo>
                <a:lnTo>
                  <a:pt x="10048870" y="0"/>
                </a:lnTo>
                <a:lnTo>
                  <a:pt x="10048870" y="5661680"/>
                </a:lnTo>
                <a:lnTo>
                  <a:pt x="0" y="5661680"/>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005538" y="4187729"/>
            <a:ext cx="7495876" cy="1356741"/>
          </a:xfrm>
          <a:prstGeom prst="rect">
            <a:avLst/>
          </a:prstGeom>
        </p:spPr>
        <p:txBody>
          <a:bodyPr lIns="0" tIns="0" rIns="0" bIns="0" rtlCol="0" anchor="t">
            <a:spAutoFit/>
          </a:bodyPr>
          <a:lstStyle/>
          <a:p>
            <a:pPr algn="l">
              <a:lnSpc>
                <a:spcPts val="11232"/>
              </a:lnSpc>
            </a:pPr>
            <a:r>
              <a:rPr lang="en-US" sz="7200" b="1" u="sng" dirty="0">
                <a:solidFill>
                  <a:srgbClr val="9C182C"/>
                </a:solidFill>
                <a:latin typeface="Raleway Bold"/>
                <a:ea typeface="Raleway Bold"/>
                <a:cs typeface="Raleway Bold"/>
                <a:sym typeface="Raleway Bold"/>
                <a:hlinkClick r:id="rId5" tooltip="https://youtu.be/RogRAHh96S8"/>
              </a:rPr>
              <a:t>Video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4547591" y="4523100"/>
            <a:ext cx="2965730" cy="2817444"/>
          </a:xfrm>
          <a:custGeom>
            <a:avLst/>
            <a:gdLst/>
            <a:ahLst/>
            <a:cxnLst/>
            <a:rect l="l" t="t" r="r" b="b"/>
            <a:pathLst>
              <a:path w="2965730" h="2817444">
                <a:moveTo>
                  <a:pt x="0" y="0"/>
                </a:moveTo>
                <a:lnTo>
                  <a:pt x="2965730" y="0"/>
                </a:lnTo>
                <a:lnTo>
                  <a:pt x="2965730" y="2817443"/>
                </a:lnTo>
                <a:lnTo>
                  <a:pt x="0" y="28174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835025" y="3963323"/>
            <a:ext cx="11712566" cy="8856726"/>
          </a:xfrm>
          <a:prstGeom prst="rect">
            <a:avLst/>
          </a:prstGeom>
        </p:spPr>
        <p:txBody>
          <a:bodyPr lIns="0" tIns="0" rIns="0" bIns="0" rtlCol="0" anchor="t">
            <a:spAutoFit/>
          </a:bodyPr>
          <a:lstStyle/>
          <a:p>
            <a:pPr marL="734059" lvl="1" indent="-367030" algn="l">
              <a:lnSpc>
                <a:spcPts val="4691"/>
              </a:lnSpc>
              <a:buFont typeface="Arial"/>
              <a:buChar char="•"/>
            </a:pPr>
            <a:r>
              <a:rPr lang="en-US" sz="3399" b="1">
                <a:solidFill>
                  <a:srgbClr val="050707"/>
                </a:solidFill>
                <a:latin typeface="Raleway Bold"/>
                <a:ea typeface="Raleway Bold"/>
                <a:cs typeface="Raleway Bold"/>
                <a:sym typeface="Raleway Bold"/>
              </a:rPr>
              <a:t>Think of a time when you witnessed a student offering kindness or compassion to someone. </a:t>
            </a:r>
          </a:p>
          <a:p>
            <a:pPr algn="l">
              <a:lnSpc>
                <a:spcPts val="4691"/>
              </a:lnSpc>
            </a:pPr>
            <a:endParaRPr lang="en-US" sz="3399" b="1">
              <a:solidFill>
                <a:srgbClr val="050707"/>
              </a:solidFill>
              <a:latin typeface="Raleway Bold"/>
              <a:ea typeface="Raleway Bold"/>
              <a:cs typeface="Raleway Bold"/>
              <a:sym typeface="Raleway Bold"/>
            </a:endParaRPr>
          </a:p>
          <a:p>
            <a:pPr marL="1468119" lvl="2" indent="-489373" algn="l">
              <a:lnSpc>
                <a:spcPts val="4691"/>
              </a:lnSpc>
              <a:buFont typeface="Arial"/>
              <a:buChar char="⚬"/>
            </a:pPr>
            <a:r>
              <a:rPr lang="en-US" sz="3399">
                <a:solidFill>
                  <a:srgbClr val="050707"/>
                </a:solidFill>
                <a:latin typeface="Raleway"/>
                <a:ea typeface="Raleway"/>
                <a:cs typeface="Raleway"/>
                <a:sym typeface="Raleway"/>
              </a:rPr>
              <a:t>How did it make you feel? </a:t>
            </a:r>
          </a:p>
          <a:p>
            <a:pPr marL="1468119" lvl="2" indent="-489373" algn="l">
              <a:lnSpc>
                <a:spcPts val="4691"/>
              </a:lnSpc>
              <a:buFont typeface="Arial"/>
              <a:buChar char="⚬"/>
            </a:pPr>
            <a:r>
              <a:rPr lang="en-US" sz="3399">
                <a:solidFill>
                  <a:srgbClr val="050707"/>
                </a:solidFill>
                <a:latin typeface="Raleway"/>
                <a:ea typeface="Raleway"/>
                <a:cs typeface="Raleway"/>
                <a:sym typeface="Raleway"/>
              </a:rPr>
              <a:t>Did you notice a response in the student or the person receiving the care? </a:t>
            </a: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p:txBody>
      </p:sp>
      <p:sp>
        <p:nvSpPr>
          <p:cNvPr id="7" name="TextBox 7"/>
          <p:cNvSpPr txBox="1"/>
          <p:nvPr/>
        </p:nvSpPr>
        <p:spPr>
          <a:xfrm>
            <a:off x="2902317" y="964406"/>
            <a:ext cx="14357025" cy="1959483"/>
          </a:xfrm>
          <a:prstGeom prst="rect">
            <a:avLst/>
          </a:prstGeom>
        </p:spPr>
        <p:txBody>
          <a:bodyPr lIns="0" tIns="0" rIns="0" bIns="0" rtlCol="0" anchor="t">
            <a:spAutoFit/>
          </a:bodyPr>
          <a:lstStyle/>
          <a:p>
            <a:pPr algn="l">
              <a:lnSpc>
                <a:spcPts val="11615"/>
              </a:lnSpc>
            </a:pPr>
            <a:r>
              <a:rPr lang="en-US" sz="8799">
                <a:solidFill>
                  <a:srgbClr val="9C182C"/>
                </a:solidFill>
                <a:latin typeface="Raleway"/>
                <a:ea typeface="Raleway"/>
                <a:cs typeface="Raleway"/>
                <a:sym typeface="Raleway"/>
              </a:rPr>
              <a:t>Individual Reflection</a:t>
            </a:r>
          </a:p>
          <a:p>
            <a:pPr algn="l">
              <a:lnSpc>
                <a:spcPts val="3695"/>
              </a:lnSpc>
            </a:pPr>
            <a:endParaRPr lang="en-US" sz="8799">
              <a:solidFill>
                <a:srgbClr val="9C182C"/>
              </a:solidFill>
              <a:latin typeface="Raleway"/>
              <a:ea typeface="Raleway"/>
              <a:cs typeface="Raleway"/>
              <a:sym typeface="Raleway"/>
            </a:endParaRPr>
          </a:p>
        </p:txBody>
      </p:sp>
      <p:sp>
        <p:nvSpPr>
          <p:cNvPr id="8" name="TextBox 8"/>
          <p:cNvSpPr txBox="1"/>
          <p:nvPr/>
        </p:nvSpPr>
        <p:spPr>
          <a:xfrm>
            <a:off x="2902298" y="2541975"/>
            <a:ext cx="14357025" cy="674925"/>
          </a:xfrm>
          <a:prstGeom prst="rect">
            <a:avLst/>
          </a:prstGeom>
        </p:spPr>
        <p:txBody>
          <a:bodyPr lIns="0" tIns="0" rIns="0" bIns="0" rtlCol="0" anchor="t">
            <a:spAutoFit/>
          </a:bodyPr>
          <a:lstStyle/>
          <a:p>
            <a:pPr algn="l">
              <a:lnSpc>
                <a:spcPts val="5470"/>
              </a:lnSpc>
            </a:pPr>
            <a:r>
              <a:rPr lang="en-US" sz="3800">
                <a:solidFill>
                  <a:srgbClr val="050707"/>
                </a:solidFill>
                <a:latin typeface="Raleway"/>
                <a:ea typeface="Raleway"/>
                <a:cs typeface="Raleway"/>
                <a:sym typeface="Raleway"/>
              </a:rPr>
              <a:t>After watching the videos, reflect on the following 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1999</Words>
  <Application>Microsoft Macintosh PowerPoint</Application>
  <PresentationFormat>Custom</PresentationFormat>
  <Paragraphs>222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Raleway</vt:lpstr>
      <vt:lpstr>Raleway Bold</vt:lpstr>
      <vt:lpstr>Arial</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Kindness &amp; Compassion for Students _Turnkey Group Slide Deck</dc:title>
  <cp:lastModifiedBy>Mariah Flynn</cp:lastModifiedBy>
  <cp:revision>3</cp:revision>
  <dcterms:created xsi:type="dcterms:W3CDTF">2006-08-16T00:00:00Z</dcterms:created>
  <dcterms:modified xsi:type="dcterms:W3CDTF">2024-09-25T19:48:06Z</dcterms:modified>
  <dc:identifier>DAF_hne37HI</dc:identifier>
</cp:coreProperties>
</file>