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Arimo" panose="020B0604020202020204" pitchFamily="34" charset="0"/>
      <p:regular r:id="rId16"/>
    </p:embeddedFont>
    <p:embeddedFont>
      <p:font typeface="Raleway" pitchFamily="2" charset="77"/>
      <p:regular r:id="rId17"/>
      <p:bold r:id="rId18"/>
      <p:italic r:id="rId19"/>
      <p:boldItalic r:id="rId20"/>
    </p:embeddedFont>
    <p:embeddedFont>
      <p:font typeface="Raleway Bold" pitchFamily="2" charset="77"/>
      <p:regular r:id="rId21"/>
      <p:bold r:id="rId22"/>
    </p:embeddedFont>
    <p:embeddedFont>
      <p:font typeface="Raleway Bold Italics" pitchFamily="2" charset="77"/>
      <p:regular r:id="rId23"/>
      <p:bold r:id="rId24"/>
      <p:italic r:id="rId25"/>
      <p:boldItalic r:id="rId26"/>
    </p:embeddedFont>
    <p:embeddedFont>
      <p:font typeface="Raleway Italics" pitchFamily="2" charset="77"/>
      <p:regular r:id="rId27"/>
      <p: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89921" autoAdjust="0"/>
  </p:normalViewPr>
  <p:slideViewPr>
    <p:cSldViewPr>
      <p:cViewPr varScale="1">
        <p:scale>
          <a:sx n="79" d="100"/>
          <a:sy n="79" d="100"/>
        </p:scale>
        <p:origin x="464" y="2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A way to show the videos to your participants (links are in the presenter notes and on the screen). They are YouTube links so you will need an internet connection. </a:t>
            </a:r>
          </a:p>
          <a:p>
            <a:endParaRPr lang="en-US"/>
          </a:p>
          <a:p>
            <a:r>
              <a:rPr lang="en-US"/>
              <a:t>- It would be helpful for participants to have writing materials (paper, notebook, and pen/pencil). </a:t>
            </a:r>
          </a:p>
          <a:p>
            <a:endParaRPr lang="en-US"/>
          </a:p>
          <a:p>
            <a:r>
              <a:rPr lang="en-US"/>
              <a:t>Optional: Poster board, post-it notes &amp; markers for group discussions/brainstorming</a:t>
            </a:r>
          </a:p>
          <a:p>
            <a:endParaRPr lang="en-US"/>
          </a:p>
          <a:p>
            <a:r>
              <a:rPr lang="en-US"/>
              <a:t>Suggested introduction script:</a:t>
            </a:r>
          </a:p>
          <a:p>
            <a:r>
              <a:rPr lang="en-US"/>
              <a:t>"Today, we are going to explore the value of self-compassion for our students. More and more research is showing that learning to be kind to ourselves plays such an important role in resilience and well-being  - this is especially true for young people. It has even been shown to contribute to their ability to succeed in school. We will dive into the latest research as well as some practical strategies today. - that hopefully you will feel excited to try in your classrooms tomorrow (or next week!)"</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https://www.youtube.com/watch?v=aDRuylblgyg</a:t>
            </a:r>
          </a:p>
          <a:p>
            <a:r>
              <a:rPr lang="en-US"/>
              <a:t>Video Running Time: 10:40</a:t>
            </a:r>
          </a:p>
          <a:p>
            <a:endParaRPr lang="en-US"/>
          </a:p>
          <a:p>
            <a:r>
              <a:rPr lang="en-US"/>
              <a:t>"This next video goes into some practical strategies and considerations for bringing self-compassion into your classrooms. Feel free to make note of any that resonate with you."</a:t>
            </a:r>
          </a:p>
          <a:p>
            <a:endParaRPr lang="en-US"/>
          </a:p>
          <a:p>
            <a:r>
              <a:rPr lang="en-US"/>
              <a:t>You can mention to your learners: </a:t>
            </a:r>
          </a:p>
          <a:p>
            <a:endParaRPr lang="en-US"/>
          </a:p>
          <a:p>
            <a:r>
              <a:rPr lang="en-US"/>
              <a:t>"We will have time immediately following the video for discussion and brainstorming about how to bring these strategies into our classrooms."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facilitating with a group, watch videos and then put participants in groups of 3-5 to discuss these questions. Encourage people to form groups with educators who teach similar age groups. </a:t>
            </a:r>
          </a:p>
          <a:p>
            <a:endParaRPr lang="en-US"/>
          </a:p>
          <a:p>
            <a:r>
              <a:rPr lang="en-US"/>
              <a:t>If you can, provide a poster board, markers, &amp; post-its - for groups to brainstorm actively together. </a:t>
            </a:r>
          </a:p>
          <a:p>
            <a:endParaRPr lang="en-US"/>
          </a:p>
          <a:p>
            <a:r>
              <a:rPr lang="en-US"/>
              <a:t>Invite learners to first consider the questions individually, then take some time to brainstorm - using the poster boards, markers, post-its, some tangible ideas for bringing self-compassion in their classrooms.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SEL Signature Practices (e.g., welcoming Rituals, optimistic closures, etc. to your presentation).</a:t>
            </a:r>
          </a:p>
          <a:p>
            <a:endParaRPr lang="en-US"/>
          </a:p>
          <a:p>
            <a:r>
              <a:rPr lang="en-US"/>
              <a:t>The SEL 3 Signature Practices are one tool for fostering a supportive environment and promoting SEL. They intentionally and explicitly help build a habit of practices through which students and adults enhance their SEL skills. </a:t>
            </a:r>
          </a:p>
          <a:p>
            <a:endParaRPr lang="en-US"/>
          </a:p>
          <a:p>
            <a:r>
              <a:rPr lang="en-US"/>
              <a:t>For a short presentation of what SEL 3 Signature Practices are, along with a list of practices, see the following:</a:t>
            </a:r>
          </a:p>
          <a:p>
            <a:r>
              <a:rPr lang="en-US"/>
              <a:t>https://ggie.berkeley.edu/wp-content/uploads/2023/05/Welcoming_Closing-Activities.pptx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hope you feel inspired to embrace self-compassion and encourage your students to do the same. Through our efforts, we can inspire and empower a new generation of resilient young people who not only radiate compassion and kindness throughout the world but also extend the same warmth and love towards themselves."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Add SEL Signature Practices (e.g., welcoming rituals, optimistic closures, etc.) to your presentation.</a:t>
            </a:r>
          </a:p>
          <a:p>
            <a:endParaRPr lang="en-US"/>
          </a:p>
          <a:p>
            <a:r>
              <a:rPr lang="en-US"/>
              <a:t>The SEL 3 Signature Practices are one tool for fostering a supportive environment and promoting SEL. They intentionally and explicitly help build a habit of practices through which students and adults enhance their SEL skills. </a:t>
            </a:r>
          </a:p>
          <a:p>
            <a:endParaRPr lang="en-US"/>
          </a:p>
          <a:p>
            <a:r>
              <a:rPr lang="en-US"/>
              <a:t>For a short presentation of what SEL 3 Signature Practices are, along with a list of practices, see the following:</a:t>
            </a:r>
          </a:p>
          <a:p>
            <a:r>
              <a:rPr lang="en-US"/>
              <a:t>https://ggie.berkeley.edu/wp-content/uploads/2023/05/Welcoming_Closing-Activities.pptx</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"Growing up is hard. And students, some more than others, often feel a lot of pressure to succeed, both academically and socially. Each new age or stage comes with its own pressures - whether it’s learning to read, making friends, or trying to get the grades they need for their post-secondary plans. Some pressures are external, and some come from within. </a:t>
            </a:r>
          </a:p>
          <a:p>
            <a:endParaRPr lang="en-US"/>
          </a:p>
          <a:p>
            <a:r>
              <a:rPr lang="en-US"/>
              <a:t>A pervasive message that many young people still receive today, in some cultures more than others, is that you have to be hard on yourself - or tough - to succeed. </a:t>
            </a:r>
          </a:p>
          <a:p>
            <a:endParaRPr lang="en-US"/>
          </a:p>
          <a:p>
            <a:r>
              <a:rPr lang="en-US"/>
              <a:t>But science begs to differ. </a:t>
            </a:r>
          </a:p>
          <a:p>
            <a:endParaRPr lang="en-US"/>
          </a:p>
          <a:p>
            <a:r>
              <a:rPr lang="en-US"/>
              <a:t>We are going to explore today some of the growing research on self-compassion that has found that when young people are kind to themselves, not only do they feel better, but they also show more motivation to improve in areas of weakness."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Learning Objectives:</a:t>
            </a:r>
          </a:p>
          <a:p>
            <a:r>
              <a:rPr lang="en-US"/>
              <a:t> </a:t>
            </a:r>
          </a:p>
          <a:p>
            <a:r>
              <a:rPr lang="en-US"/>
              <a:t>In this module, we will:</a:t>
            </a:r>
          </a:p>
          <a:p>
            <a:r>
              <a:rPr lang="en-US"/>
              <a:t>-Identify the elements of self-compassion and the research behind it</a:t>
            </a:r>
          </a:p>
          <a:p>
            <a:r>
              <a:rPr lang="en-US"/>
              <a:t>-Explore the benefits of self-compassion for students’ well-being, academics, and social lives</a:t>
            </a:r>
          </a:p>
          <a:p>
            <a:r>
              <a:rPr lang="en-US"/>
              <a:t>-Discover how self-compassion is not a soft skill, but rather a strong choice</a:t>
            </a:r>
          </a:p>
          <a:p>
            <a:r>
              <a:rPr lang="en-US"/>
              <a:t>-Explore how educators can support students in building their self-compassion skills</a:t>
            </a:r>
          </a:p>
          <a:p>
            <a:endParaRPr lang="en-US"/>
          </a:p>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module are:</a:t>
            </a:r>
          </a:p>
          <a:p>
            <a:endParaRPr lang="en-US"/>
          </a:p>
          <a:p>
            <a:r>
              <a:rPr lang="en-US"/>
              <a:t>Self-awareness:</a:t>
            </a:r>
          </a:p>
          <a:p>
            <a:r>
              <a:rPr lang="en-US"/>
              <a:t>- Linking feelings, values, and thoughts</a:t>
            </a:r>
          </a:p>
          <a:p>
            <a:r>
              <a:rPr lang="en-US"/>
              <a:t>- Developing interests and a sense of purpose</a:t>
            </a:r>
          </a:p>
          <a:p>
            <a:r>
              <a:rPr lang="en-US"/>
              <a:t>- Reflecting on one’s personal role and contributions within a community</a:t>
            </a:r>
          </a:p>
          <a:p>
            <a:endParaRPr lang="en-US"/>
          </a:p>
          <a:p>
            <a:r>
              <a:rPr lang="en-US"/>
              <a:t>Self-management:</a:t>
            </a:r>
          </a:p>
          <a:p>
            <a:r>
              <a:rPr lang="en-US"/>
              <a:t>- Setting personal and collective goals</a:t>
            </a:r>
          </a:p>
          <a:p>
            <a:r>
              <a:rPr lang="en-US"/>
              <a:t>- Using planning and organizational skills</a:t>
            </a:r>
          </a:p>
          <a:p>
            <a:endParaRPr lang="en-US"/>
          </a:p>
          <a:p>
            <a:r>
              <a:rPr lang="en-US"/>
              <a:t>Social awareness</a:t>
            </a:r>
          </a:p>
          <a:p>
            <a:r>
              <a:rPr lang="en-US"/>
              <a:t>-Demonstrating empathy and compassion</a:t>
            </a:r>
          </a:p>
          <a:p>
            <a:endParaRPr lang="en-US"/>
          </a:p>
          <a:p>
            <a:r>
              <a:rPr lang="en-US"/>
              <a:t>Responsible decision-making:</a:t>
            </a:r>
          </a:p>
          <a:p>
            <a:r>
              <a:rPr lang="en-US"/>
              <a:t>- Identifying solutions for personal and social problems</a:t>
            </a:r>
          </a:p>
          <a:p>
            <a:r>
              <a:rPr lang="en-US"/>
              <a:t>- Evaluating personal, interpersonal, community, and institutional impacts</a:t>
            </a:r>
          </a:p>
          <a:p>
            <a:r>
              <a:rPr lang="en-US"/>
              <a:t>-Reflecting on one’s role to promote personal, family, and community well-being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I invite you to close or lower your eyes and imagine one or both of these situations.</a:t>
            </a:r>
          </a:p>
          <a:p>
            <a:endParaRPr lang="en-US"/>
          </a:p>
          <a:p>
            <a:r>
              <a:rPr lang="en-US"/>
              <a:t>If you work with older students, take a moment to consider this scenario. </a:t>
            </a:r>
          </a:p>
          <a:p>
            <a:endParaRPr lang="en-US"/>
          </a:p>
          <a:p>
            <a:r>
              <a:rPr lang="en-US"/>
              <a:t>You notice that a student of yours looks noticeably upset. You walk over to them and ask what’s wrong. They share that they are disappointed over a grade they received. What do you say to them?  </a:t>
            </a:r>
          </a:p>
          <a:p>
            <a:endParaRPr lang="en-US"/>
          </a:p>
          <a:p>
            <a:r>
              <a:rPr lang="en-US"/>
              <a:t>Did you say something like: “I know you are upset right now, but you tried really hard on that test. Learning takes time, and it will get easier the more you practice. I’m proud of you for sticking with it.” How likely is it that they said these things to themselves?</a:t>
            </a:r>
          </a:p>
          <a:p>
            <a:endParaRPr lang="en-US"/>
          </a:p>
          <a:p>
            <a:r>
              <a:rPr lang="en-US"/>
              <a:t>If you work with younger students, consider this scenario:</a:t>
            </a:r>
          </a:p>
          <a:p>
            <a:r>
              <a:rPr lang="en-US"/>
              <a:t>You notice a student is kicking rocks alone on the playground, while their friends play soccer nearby without them. You go over and ask what’s wrong. They share that they are angry because their friends didn’t ask them to join their game. They say their friends must not like them. </a:t>
            </a:r>
          </a:p>
          <a:p>
            <a:endParaRPr lang="en-US"/>
          </a:p>
          <a:p>
            <a:r>
              <a:rPr lang="en-US"/>
              <a:t>Did you say something like: “I can see how that would make you feel upset. It is hard when we feel left out. We all feel like that sometimes. You are a really good friend and an important member of our class.”</a:t>
            </a:r>
          </a:p>
          <a:p>
            <a:endParaRPr lang="en-US"/>
          </a:p>
          <a:p>
            <a:r>
              <a:rPr lang="en-US"/>
              <a:t>How likely is it that they said these things to themselves?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https://www.youtube.com/watch?v=ExdO0iBVuD8</a:t>
            </a:r>
          </a:p>
          <a:p>
            <a:r>
              <a:rPr lang="en-US"/>
              <a:t>Video Running Time: 4:22</a:t>
            </a:r>
          </a:p>
          <a:p>
            <a:endParaRPr lang="en-US"/>
          </a:p>
          <a:p>
            <a:r>
              <a:rPr lang="en-US"/>
              <a:t>Next, we are going to watch this video on the science of self-compassion. Keep the previous scenarios.</a:t>
            </a:r>
          </a:p>
          <a:p>
            <a:endParaRPr lang="en-US"/>
          </a:p>
          <a:p>
            <a:r>
              <a:rPr lang="en-US"/>
              <a:t>Note, if your participants have completed Self-Compassion for Educators already, you can skip this first introductory video and go straight to “Why is self-compassion important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learners to reflect on these two questions individually. They can jot down their thoughts on paper or notebooks. </a:t>
            </a:r>
          </a:p>
          <a:p>
            <a:endParaRPr lang="en-US"/>
          </a:p>
          <a:p>
            <a:r>
              <a:rPr lang="en-US"/>
              <a:t>1)How can you create a safe and supportive environment for students to explore and practice self-compassion?</a:t>
            </a:r>
          </a:p>
          <a:p>
            <a:endParaRPr lang="en-US"/>
          </a:p>
          <a:p>
            <a:r>
              <a:rPr lang="en-US"/>
              <a:t>2)How might you integrate self-compassion into your overall teaching philosophy and practice, to help create a more compassionate and supportive learning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https://www.youtube.com/watch?v=2X8AjBs6Qa4</a:t>
            </a:r>
          </a:p>
          <a:p>
            <a:r>
              <a:rPr lang="en-US"/>
              <a:t>Video Running Time: 7:28</a:t>
            </a:r>
          </a:p>
          <a:p>
            <a:endParaRPr lang="en-US"/>
          </a:p>
          <a:p>
            <a:r>
              <a:rPr lang="en-US"/>
              <a:t> "This next video goes a little deeper into why self-compassion is so important for young people - and why it is a worthwhile thing to spend time supporting in the classroom."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facilitating with a group, watch videos and then put participants in groups of 3-5 to discuss these questions.</a:t>
            </a:r>
          </a:p>
          <a:p>
            <a:endParaRPr lang="en-US"/>
          </a:p>
          <a:p>
            <a:r>
              <a:rPr lang="en-US"/>
              <a:t>Before we delve further into self-compassion for students - I want to invite you to talk in your small groups - where have seen self-compassion in your classrooms already. </a:t>
            </a:r>
          </a:p>
          <a:p>
            <a:endParaRPr lang="en-US"/>
          </a:p>
          <a:p>
            <a:r>
              <a:rPr lang="en-US"/>
              <a:t>1) What does self-compassion looks like in your students? Have you ever observed any students demonstrating self-compassion?</a:t>
            </a:r>
          </a:p>
          <a:p>
            <a:endParaRPr lang="en-US"/>
          </a:p>
          <a:p>
            <a:r>
              <a:rPr lang="en-US"/>
              <a:t>2) Which elements of self-compassion do you think your students have the hardest time with (e.g., mindfulness, common humanity, kindness)? Why do you think that is?</a:t>
            </a:r>
          </a:p>
          <a:p>
            <a:endParaRPr lang="en-US"/>
          </a:p>
          <a:p>
            <a:r>
              <a:rPr lang="en-US"/>
              <a:t>*Provide 8-10 minutes for discussion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youtu.be/aDRuylblgyg"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youtu.be/ExdO0iBVuD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youtu.be/2X8AjBs6Qa4"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2"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F79646"/>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8.2 Self-Compassion for Students</a:t>
            </a:r>
          </a:p>
        </p:txBody>
      </p:sp>
      <p:sp>
        <p:nvSpPr>
          <p:cNvPr id="8" name="TextBox 8"/>
          <p:cNvSpPr txBox="1"/>
          <p:nvPr/>
        </p:nvSpPr>
        <p:spPr>
          <a:xfrm>
            <a:off x="905746" y="3298503"/>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Students</a:t>
            </a:r>
          </a:p>
        </p:txBody>
      </p:sp>
      <p:sp>
        <p:nvSpPr>
          <p:cNvPr id="9" name="TextBox 9"/>
          <p:cNvSpPr txBox="1"/>
          <p:nvPr/>
        </p:nvSpPr>
        <p:spPr>
          <a:xfrm>
            <a:off x="1028700" y="876300"/>
            <a:ext cx="8685000" cy="1225098"/>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8</a:t>
            </a:r>
          </a:p>
        </p:txBody>
      </p:sp>
      <p:pic>
        <p:nvPicPr>
          <p:cNvPr id="11" name="Picture 10" descr="A group of girls smiling&#10;&#10;Description automatically generated">
            <a:extLst>
              <a:ext uri="{FF2B5EF4-FFF2-40B4-BE49-F238E27FC236}">
                <a16:creationId xmlns:a16="http://schemas.microsoft.com/office/drawing/2014/main" id="{D591AB2F-70A9-44AE-D650-99CC5E1A86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4310" y="2101398"/>
            <a:ext cx="6750148" cy="39905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aDRuylblgyg"/>
          </p:cNvPr>
          <p:cNvSpPr/>
          <p:nvPr/>
        </p:nvSpPr>
        <p:spPr>
          <a:xfrm>
            <a:off x="721633" y="3113266"/>
            <a:ext cx="7878694" cy="4007642"/>
          </a:xfrm>
          <a:custGeom>
            <a:avLst/>
            <a:gdLst/>
            <a:ahLst/>
            <a:cxnLst/>
            <a:rect l="l" t="t" r="r" b="b"/>
            <a:pathLst>
              <a:path w="7878694" h="4007642">
                <a:moveTo>
                  <a:pt x="0" y="0"/>
                </a:moveTo>
                <a:lnTo>
                  <a:pt x="7878694" y="0"/>
                </a:lnTo>
                <a:lnTo>
                  <a:pt x="7878694" y="4007642"/>
                </a:lnTo>
                <a:lnTo>
                  <a:pt x="0" y="4007642"/>
                </a:lnTo>
                <a:lnTo>
                  <a:pt x="0" y="0"/>
                </a:lnTo>
                <a:close/>
              </a:path>
            </a:pathLst>
          </a:custGeom>
          <a:blipFill>
            <a:blip r:embed="rId6"/>
            <a:stretch>
              <a:fillRect t="-10513"/>
            </a:stretch>
          </a:blipFill>
        </p:spPr>
        <p:txBody>
          <a:bodyPr/>
          <a:lstStyle/>
          <a:p>
            <a:endParaRPr lang="en-US"/>
          </a:p>
        </p:txBody>
      </p:sp>
      <p:sp>
        <p:nvSpPr>
          <p:cNvPr id="9" name="TextBox 9"/>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b="1">
                <a:solidFill>
                  <a:srgbClr val="9C182C"/>
                </a:solidFill>
                <a:latin typeface="Raleway Bold"/>
                <a:ea typeface="Raleway Bold"/>
                <a:cs typeface="Raleway Bold"/>
                <a:sym typeface="Raleway Bold"/>
              </a:rPr>
              <a:t>Video</a:t>
            </a:r>
          </a:p>
        </p:txBody>
      </p:sp>
      <p:sp>
        <p:nvSpPr>
          <p:cNvPr id="10" name="TextBox 10"/>
          <p:cNvSpPr txBox="1"/>
          <p:nvPr/>
        </p:nvSpPr>
        <p:spPr>
          <a:xfrm>
            <a:off x="9763500" y="5410220"/>
            <a:ext cx="7128226" cy="1310054"/>
          </a:xfrm>
          <a:prstGeom prst="rect">
            <a:avLst/>
          </a:prstGeom>
        </p:spPr>
        <p:txBody>
          <a:bodyPr lIns="0" tIns="0" rIns="0" bIns="0" rtlCol="0" anchor="t">
            <a:spAutoFit/>
          </a:bodyPr>
          <a:lstStyle/>
          <a:p>
            <a:pPr algn="l">
              <a:lnSpc>
                <a:spcPts val="5374"/>
              </a:lnSpc>
            </a:pPr>
            <a:r>
              <a:rPr lang="en-US" sz="3200" u="sng">
                <a:solidFill>
                  <a:srgbClr val="0000FF"/>
                </a:solidFill>
                <a:latin typeface="Raleway"/>
                <a:ea typeface="Raleway"/>
                <a:cs typeface="Raleway"/>
                <a:sym typeface="Raleway"/>
                <a:hlinkClick r:id="rId5" tooltip="https://youtu.be/aDRuylblgyg"/>
              </a:rPr>
              <a:t>How to support our students to build their self-compassion muscles?</a:t>
            </a:r>
            <a:endParaRPr lang="en-US" sz="3200" u="sng">
              <a:solidFill>
                <a:srgbClr val="0000FF"/>
              </a:solidFill>
              <a:latin typeface="Raleway"/>
              <a:ea typeface="Raleway"/>
              <a:cs typeface="Raleway"/>
              <a:sym typeface="Raleway"/>
              <a:hlinkClick r:id="rId5" tooltip="https://youtu.be/aDRuylblgyg"/>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14018911" y="3958959"/>
            <a:ext cx="4269089" cy="2844281"/>
          </a:xfrm>
          <a:custGeom>
            <a:avLst/>
            <a:gdLst/>
            <a:ahLst/>
            <a:cxnLst/>
            <a:rect l="l" t="t" r="r" b="b"/>
            <a:pathLst>
              <a:path w="4269089" h="2844281">
                <a:moveTo>
                  <a:pt x="0" y="0"/>
                </a:moveTo>
                <a:lnTo>
                  <a:pt x="4269089" y="0"/>
                </a:lnTo>
                <a:lnTo>
                  <a:pt x="4269089" y="2844281"/>
                </a:lnTo>
                <a:lnTo>
                  <a:pt x="0" y="2844281"/>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2902275" y="393825"/>
            <a:ext cx="14357025" cy="1232085"/>
          </a:xfrm>
          <a:prstGeom prst="rect">
            <a:avLst/>
          </a:prstGeom>
        </p:spPr>
        <p:txBody>
          <a:bodyPr lIns="0" tIns="0" rIns="0" bIns="0" rtlCol="0" anchor="t">
            <a:spAutoFit/>
          </a:bodyPr>
          <a:lstStyle/>
          <a:p>
            <a:pPr algn="l">
              <a:lnSpc>
                <a:spcPts val="8448"/>
              </a:lnSpc>
            </a:pPr>
            <a:r>
              <a:rPr lang="en-US" sz="6400">
                <a:solidFill>
                  <a:srgbClr val="9C182C"/>
                </a:solidFill>
                <a:latin typeface="Raleway"/>
                <a:ea typeface="Raleway"/>
                <a:cs typeface="Raleway"/>
                <a:sym typeface="Raleway"/>
              </a:rPr>
              <a:t>Reflection &amp; Group </a:t>
            </a:r>
            <a:r>
              <a:rPr lang="en-US" sz="6400" i="1">
                <a:solidFill>
                  <a:srgbClr val="9C182C"/>
                </a:solidFill>
                <a:latin typeface="Raleway Italics"/>
                <a:ea typeface="Raleway Italics"/>
                <a:cs typeface="Raleway Italics"/>
                <a:sym typeface="Raleway Italics"/>
              </a:rPr>
              <a:t>Brainstorm</a:t>
            </a:r>
          </a:p>
          <a:p>
            <a:pPr algn="l">
              <a:lnSpc>
                <a:spcPts val="528"/>
              </a:lnSpc>
            </a:pPr>
            <a:endParaRPr lang="en-US" sz="6400" i="1">
              <a:solidFill>
                <a:srgbClr val="9C182C"/>
              </a:solidFill>
              <a:latin typeface="Raleway Italics"/>
              <a:ea typeface="Raleway Italics"/>
              <a:cs typeface="Raleway Italics"/>
              <a:sym typeface="Raleway Italics"/>
            </a:endParaRPr>
          </a:p>
          <a:p>
            <a:pPr algn="l">
              <a:lnSpc>
                <a:spcPts val="528"/>
              </a:lnSpc>
            </a:pPr>
            <a:endParaRPr lang="en-US" sz="6400" i="1">
              <a:solidFill>
                <a:srgbClr val="9C182C"/>
              </a:solidFill>
              <a:latin typeface="Raleway Italics"/>
              <a:ea typeface="Raleway Italics"/>
              <a:cs typeface="Raleway Italics"/>
              <a:sym typeface="Raleway Italics"/>
            </a:endParaRPr>
          </a:p>
        </p:txBody>
      </p:sp>
      <p:sp>
        <p:nvSpPr>
          <p:cNvPr id="7" name="TextBox 7"/>
          <p:cNvSpPr txBox="1"/>
          <p:nvPr/>
        </p:nvSpPr>
        <p:spPr>
          <a:xfrm>
            <a:off x="2902275" y="1838819"/>
            <a:ext cx="11466619" cy="2120140"/>
          </a:xfrm>
          <a:prstGeom prst="rect">
            <a:avLst/>
          </a:prstGeom>
        </p:spPr>
        <p:txBody>
          <a:bodyPr lIns="0" tIns="0" rIns="0" bIns="0" rtlCol="0" anchor="t">
            <a:spAutoFit/>
          </a:bodyPr>
          <a:lstStyle/>
          <a:p>
            <a:pPr algn="l">
              <a:lnSpc>
                <a:spcPts val="4317"/>
              </a:lnSpc>
            </a:pPr>
            <a:r>
              <a:rPr lang="en-US" sz="3000">
                <a:solidFill>
                  <a:srgbClr val="050707"/>
                </a:solidFill>
                <a:latin typeface="Raleway"/>
                <a:ea typeface="Raleway"/>
                <a:cs typeface="Raleway"/>
                <a:sym typeface="Raleway"/>
              </a:rPr>
              <a:t>After watching this video, we are going to spend some time brainstorming ideas together in our small groups.</a:t>
            </a:r>
          </a:p>
          <a:p>
            <a:pPr algn="l">
              <a:lnSpc>
                <a:spcPts val="4173"/>
              </a:lnSpc>
            </a:pPr>
            <a:endParaRPr lang="en-US" sz="3000">
              <a:solidFill>
                <a:srgbClr val="050707"/>
              </a:solidFill>
              <a:latin typeface="Raleway"/>
              <a:ea typeface="Raleway"/>
              <a:cs typeface="Raleway"/>
              <a:sym typeface="Raleway"/>
            </a:endParaRPr>
          </a:p>
          <a:p>
            <a:pPr algn="l">
              <a:lnSpc>
                <a:spcPts val="4174"/>
              </a:lnSpc>
            </a:pPr>
            <a:endParaRPr lang="en-US" sz="3000">
              <a:solidFill>
                <a:srgbClr val="050707"/>
              </a:solidFill>
              <a:latin typeface="Raleway"/>
              <a:ea typeface="Raleway"/>
              <a:cs typeface="Raleway"/>
              <a:sym typeface="Raleway"/>
            </a:endParaRPr>
          </a:p>
        </p:txBody>
      </p:sp>
      <p:sp>
        <p:nvSpPr>
          <p:cNvPr id="8" name="TextBox 8"/>
          <p:cNvSpPr txBox="1"/>
          <p:nvPr/>
        </p:nvSpPr>
        <p:spPr>
          <a:xfrm>
            <a:off x="2902275" y="3385516"/>
            <a:ext cx="10696465" cy="9937623"/>
          </a:xfrm>
          <a:prstGeom prst="rect">
            <a:avLst/>
          </a:prstGeom>
        </p:spPr>
        <p:txBody>
          <a:bodyPr lIns="0" tIns="0" rIns="0" bIns="0" rtlCol="0" anchor="t">
            <a:spAutoFit/>
          </a:bodyPr>
          <a:lstStyle/>
          <a:p>
            <a:pPr algn="l">
              <a:lnSpc>
                <a:spcPts val="4416"/>
              </a:lnSpc>
            </a:pPr>
            <a:r>
              <a:rPr lang="en-US" sz="3200" b="1" i="1">
                <a:solidFill>
                  <a:srgbClr val="050707"/>
                </a:solidFill>
                <a:latin typeface="Raleway Bold Italics"/>
                <a:ea typeface="Raleway Bold Italics"/>
                <a:cs typeface="Raleway Bold Italics"/>
                <a:sym typeface="Raleway Bold Italics"/>
              </a:rPr>
              <a:t>Consider the first question individually first:</a:t>
            </a:r>
          </a:p>
          <a:p>
            <a:pPr algn="l">
              <a:lnSpc>
                <a:spcPts val="4416"/>
              </a:lnSpc>
            </a:pPr>
            <a:endParaRPr lang="en-US" sz="3200" b="1" i="1">
              <a:solidFill>
                <a:srgbClr val="050707"/>
              </a:solidFill>
              <a:latin typeface="Raleway Bold Italics"/>
              <a:ea typeface="Raleway Bold Italics"/>
              <a:cs typeface="Raleway Bold Italics"/>
              <a:sym typeface="Raleway Bold Italics"/>
            </a:endParaRPr>
          </a:p>
          <a:p>
            <a:pPr marL="690881" lvl="1" indent="-345440" algn="l">
              <a:lnSpc>
                <a:spcPts val="4416"/>
              </a:lnSpc>
              <a:buFont typeface="Arial"/>
              <a:buChar char="•"/>
            </a:pPr>
            <a:r>
              <a:rPr lang="en-US" sz="3200" i="1">
                <a:solidFill>
                  <a:srgbClr val="050707"/>
                </a:solidFill>
                <a:latin typeface="Raleway Italics"/>
                <a:ea typeface="Raleway Italics"/>
                <a:cs typeface="Raleway Italics"/>
                <a:sym typeface="Raleway Italics"/>
              </a:rPr>
              <a:t>Take a moment to reflect on your own students. Which of these</a:t>
            </a:r>
            <a:r>
              <a:rPr lang="en-US" sz="3200" b="1" i="1">
                <a:solidFill>
                  <a:srgbClr val="050707"/>
                </a:solidFill>
                <a:latin typeface="Raleway Bold Italics"/>
                <a:ea typeface="Raleway Bold Italics"/>
                <a:cs typeface="Raleway Bold Italics"/>
                <a:sym typeface="Raleway Bold Italics"/>
              </a:rPr>
              <a:t> practices </a:t>
            </a:r>
            <a:r>
              <a:rPr lang="en-US" sz="3200" i="1">
                <a:solidFill>
                  <a:srgbClr val="050707"/>
                </a:solidFill>
                <a:latin typeface="Raleway Italics"/>
                <a:ea typeface="Raleway Italics"/>
                <a:cs typeface="Raleway Italics"/>
                <a:sym typeface="Raleway Italics"/>
              </a:rPr>
              <a:t>could you see yourself trying with your current students?  </a:t>
            </a:r>
          </a:p>
          <a:p>
            <a:pPr algn="l">
              <a:lnSpc>
                <a:spcPts val="4416"/>
              </a:lnSpc>
            </a:pPr>
            <a:endParaRPr lang="en-US" sz="3200" i="1">
              <a:solidFill>
                <a:srgbClr val="050707"/>
              </a:solidFill>
              <a:latin typeface="Raleway Italics"/>
              <a:ea typeface="Raleway Italics"/>
              <a:cs typeface="Raleway Italics"/>
              <a:sym typeface="Raleway Italics"/>
            </a:endParaRPr>
          </a:p>
          <a:p>
            <a:pPr algn="l">
              <a:lnSpc>
                <a:spcPts val="4416"/>
              </a:lnSpc>
            </a:pPr>
            <a:r>
              <a:rPr lang="en-US" sz="3200" b="1" i="1">
                <a:solidFill>
                  <a:srgbClr val="050707"/>
                </a:solidFill>
                <a:latin typeface="Raleway Bold Italics"/>
                <a:ea typeface="Raleway Bold Italics"/>
                <a:cs typeface="Raleway Bold Italics"/>
                <a:sym typeface="Raleway Bold Italics"/>
              </a:rPr>
              <a:t>Discuss this question in your small groups:</a:t>
            </a:r>
          </a:p>
          <a:p>
            <a:pPr algn="l">
              <a:lnSpc>
                <a:spcPts val="4416"/>
              </a:lnSpc>
            </a:pPr>
            <a:endParaRPr lang="en-US" sz="3200" b="1" i="1">
              <a:solidFill>
                <a:srgbClr val="050707"/>
              </a:solidFill>
              <a:latin typeface="Raleway Bold Italics"/>
              <a:ea typeface="Raleway Bold Italics"/>
              <a:cs typeface="Raleway Bold Italics"/>
              <a:sym typeface="Raleway Bold Italics"/>
            </a:endParaRPr>
          </a:p>
          <a:p>
            <a:pPr marL="690881" lvl="1" indent="-345440" algn="l">
              <a:lnSpc>
                <a:spcPts val="4416"/>
              </a:lnSpc>
              <a:buFont typeface="Arial"/>
              <a:buChar char="•"/>
            </a:pPr>
            <a:r>
              <a:rPr lang="en-US" sz="3200" i="1">
                <a:solidFill>
                  <a:srgbClr val="050707"/>
                </a:solidFill>
                <a:latin typeface="Raleway Italics"/>
                <a:ea typeface="Raleway Italics"/>
                <a:cs typeface="Raleway Italics"/>
                <a:sym typeface="Raleway Italics"/>
              </a:rPr>
              <a:t>What </a:t>
            </a:r>
            <a:r>
              <a:rPr lang="en-US" sz="3200" b="1" i="1">
                <a:solidFill>
                  <a:srgbClr val="050707"/>
                </a:solidFill>
                <a:latin typeface="Raleway Bold Italics"/>
                <a:ea typeface="Raleway Bold Italics"/>
                <a:cs typeface="Raleway Bold Italics"/>
                <a:sym typeface="Raleway Bold Italics"/>
              </a:rPr>
              <a:t>barriers </a:t>
            </a:r>
            <a:r>
              <a:rPr lang="en-US" sz="3200" i="1">
                <a:solidFill>
                  <a:srgbClr val="050707"/>
                </a:solidFill>
                <a:latin typeface="Raleway Italics"/>
                <a:ea typeface="Raleway Italics"/>
                <a:cs typeface="Raleway Italics"/>
                <a:sym typeface="Raleway Italics"/>
              </a:rPr>
              <a:t>can you imagine facing when bringing self-compassion into the classroom? How might you </a:t>
            </a:r>
            <a:r>
              <a:rPr lang="en-US" sz="3200" b="1" i="1">
                <a:solidFill>
                  <a:srgbClr val="050707"/>
                </a:solidFill>
                <a:latin typeface="Raleway Bold Italics"/>
                <a:ea typeface="Raleway Bold Italics"/>
                <a:cs typeface="Raleway Bold Italics"/>
                <a:sym typeface="Raleway Bold Italics"/>
              </a:rPr>
              <a:t>navigate the resistance</a:t>
            </a:r>
            <a:r>
              <a:rPr lang="en-US" sz="3200" i="1">
                <a:solidFill>
                  <a:srgbClr val="050707"/>
                </a:solidFill>
                <a:latin typeface="Raleway Italics"/>
                <a:ea typeface="Raleway Italics"/>
                <a:cs typeface="Raleway Italics"/>
                <a:sym typeface="Raleway Italics"/>
              </a:rPr>
              <a:t> you might get from students (or elsewhere)?</a:t>
            </a:r>
          </a:p>
          <a:p>
            <a:pPr algn="l">
              <a:lnSpc>
                <a:spcPts val="4416"/>
              </a:lnSpc>
            </a:pPr>
            <a:endParaRPr lang="en-US" sz="3200" i="1">
              <a:solidFill>
                <a:srgbClr val="050707"/>
              </a:solidFill>
              <a:latin typeface="Raleway Italics"/>
              <a:ea typeface="Raleway Italics"/>
              <a:cs typeface="Raleway Italics"/>
              <a:sym typeface="Raleway Italics"/>
            </a:endParaRPr>
          </a:p>
          <a:p>
            <a:pPr algn="l">
              <a:lnSpc>
                <a:spcPts val="4416"/>
              </a:lnSpc>
            </a:pPr>
            <a:endParaRPr lang="en-US" sz="3200" i="1">
              <a:solidFill>
                <a:srgbClr val="050707"/>
              </a:solidFill>
              <a:latin typeface="Raleway Italics"/>
              <a:ea typeface="Raleway Italics"/>
              <a:cs typeface="Raleway Italics"/>
              <a:sym typeface="Raleway Italics"/>
            </a:endParaRPr>
          </a:p>
          <a:p>
            <a:pPr algn="l">
              <a:lnSpc>
                <a:spcPts val="4416"/>
              </a:lnSpc>
            </a:pPr>
            <a:endParaRPr lang="en-US" sz="3200" i="1">
              <a:solidFill>
                <a:srgbClr val="050707"/>
              </a:solidFill>
              <a:latin typeface="Raleway Italics"/>
              <a:ea typeface="Raleway Italics"/>
              <a:cs typeface="Raleway Italics"/>
              <a:sym typeface="Raleway Italics"/>
            </a:endParaRPr>
          </a:p>
          <a:p>
            <a:pPr algn="l">
              <a:lnSpc>
                <a:spcPts val="4416"/>
              </a:lnSpc>
            </a:pPr>
            <a:endParaRPr lang="en-US" sz="3200" i="1">
              <a:solidFill>
                <a:srgbClr val="050707"/>
              </a:solidFill>
              <a:latin typeface="Raleway Italics"/>
              <a:ea typeface="Raleway Italics"/>
              <a:cs typeface="Raleway Italics"/>
              <a:sym typeface="Raleway Italics"/>
            </a:endParaRPr>
          </a:p>
          <a:p>
            <a:pPr algn="l">
              <a:lnSpc>
                <a:spcPts val="4416"/>
              </a:lnSpc>
            </a:pPr>
            <a:endParaRPr lang="en-US" sz="3200" i="1">
              <a:solidFill>
                <a:srgbClr val="050707"/>
              </a:solidFill>
              <a:latin typeface="Raleway Italics"/>
              <a:ea typeface="Raleway Italics"/>
              <a:cs typeface="Raleway Italics"/>
              <a:sym typeface="Raleway Italics"/>
            </a:endParaRPr>
          </a:p>
          <a:p>
            <a:pPr algn="l">
              <a:lnSpc>
                <a:spcPts val="4416"/>
              </a:lnSpc>
            </a:pPr>
            <a:endParaRPr lang="en-US" sz="3200" i="1">
              <a:solidFill>
                <a:srgbClr val="050707"/>
              </a:solidFill>
              <a:latin typeface="Raleway Italics"/>
              <a:ea typeface="Raleway Italics"/>
              <a:cs typeface="Raleway Italics"/>
              <a:sym typeface="Raleway Itali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8600" y="9202087"/>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C182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7272"/>
            <a:ext cx="874800" cy="124200"/>
            <a:chOff x="0" y="0"/>
            <a:chExt cx="1166400" cy="165600"/>
          </a:xfrm>
        </p:grpSpPr>
        <p:sp>
          <p:nvSpPr>
            <p:cNvPr id="3" name="Freeform 3"/>
            <p:cNvSpPr/>
            <p:nvPr/>
          </p:nvSpPr>
          <p:spPr>
            <a:xfrm>
              <a:off x="0" y="0"/>
              <a:ext cx="1166368" cy="165608"/>
            </a:xfrm>
            <a:custGeom>
              <a:avLst/>
              <a:gdLst/>
              <a:ahLst/>
              <a:cxnLst/>
              <a:rect l="l" t="t" r="r" b="b"/>
              <a:pathLst>
                <a:path w="1166368" h="165608">
                  <a:moveTo>
                    <a:pt x="0" y="0"/>
                  </a:moveTo>
                  <a:lnTo>
                    <a:pt x="1166368" y="0"/>
                  </a:lnTo>
                  <a:lnTo>
                    <a:pt x="1166368" y="165608"/>
                  </a:lnTo>
                  <a:lnTo>
                    <a:pt x="0" y="165608"/>
                  </a:lnTo>
                  <a:close/>
                </a:path>
              </a:pathLst>
            </a:custGeom>
            <a:solidFill>
              <a:srgbClr val="FFFFFF"/>
            </a:solidFill>
          </p:spPr>
          <p:txBody>
            <a:bodyPr/>
            <a:lstStyle/>
            <a:p>
              <a:endParaRPr lang="en-US"/>
            </a:p>
          </p:txBody>
        </p:sp>
      </p:grpSp>
      <p:sp>
        <p:nvSpPr>
          <p:cNvPr id="4" name="Freeform 4"/>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028700" y="8638117"/>
            <a:ext cx="7275600" cy="654177"/>
          </a:xfrm>
          <a:prstGeom prst="rect">
            <a:avLst/>
          </a:prstGeom>
        </p:spPr>
        <p:txBody>
          <a:bodyPr lIns="0" tIns="0" rIns="0" bIns="0" rtlCol="0" anchor="t">
            <a:spAutoFit/>
          </a:bodyPr>
          <a:lstStyle/>
          <a:p>
            <a:pPr algn="l">
              <a:lnSpc>
                <a:spcPts val="5304"/>
              </a:lnSpc>
            </a:pPr>
            <a:r>
              <a:rPr lang="en-US" sz="3400">
                <a:solidFill>
                  <a:srgbClr val="FFFFFF"/>
                </a:solidFill>
                <a:latin typeface="Raleway"/>
                <a:ea typeface="Raleway"/>
                <a:cs typeface="Raleway"/>
                <a:sym typeface="Raleway"/>
              </a:rPr>
              <a:t>8.2 Self-Compassion</a:t>
            </a:r>
          </a:p>
        </p:txBody>
      </p:sp>
      <p:sp>
        <p:nvSpPr>
          <p:cNvPr id="6" name="TextBox 6"/>
          <p:cNvSpPr txBox="1"/>
          <p:nvPr/>
        </p:nvSpPr>
        <p:spPr>
          <a:xfrm>
            <a:off x="1286841" y="3640942"/>
            <a:ext cx="15714319" cy="3895725"/>
          </a:xfrm>
          <a:prstGeom prst="rect">
            <a:avLst/>
          </a:prstGeom>
        </p:spPr>
        <p:txBody>
          <a:bodyPr lIns="0" tIns="0" rIns="0" bIns="0" rtlCol="0" anchor="t">
            <a:spAutoFit/>
          </a:bodyPr>
          <a:lstStyle/>
          <a:p>
            <a:pPr algn="ctr">
              <a:lnSpc>
                <a:spcPts val="7680"/>
              </a:lnSpc>
            </a:pPr>
            <a:r>
              <a:rPr lang="en-US" sz="6400">
                <a:solidFill>
                  <a:srgbClr val="FFFFFF"/>
                </a:solidFill>
                <a:latin typeface="Raleway"/>
                <a:ea typeface="Raleway"/>
                <a:cs typeface="Raleway"/>
                <a:sym typeface="Raleway"/>
              </a:rPr>
              <a:t>“I love myself. The quietest. Simplest. Most powerful. Revolution. Ever.”</a:t>
            </a:r>
          </a:p>
          <a:p>
            <a:pPr algn="ctr">
              <a:lnSpc>
                <a:spcPts val="7680"/>
              </a:lnSpc>
            </a:pPr>
            <a:endParaRPr lang="en-US" sz="6400">
              <a:solidFill>
                <a:srgbClr val="FFFFFF"/>
              </a:solidFill>
              <a:latin typeface="Raleway"/>
              <a:ea typeface="Raleway"/>
              <a:cs typeface="Raleway"/>
              <a:sym typeface="Raleway"/>
            </a:endParaRPr>
          </a:p>
          <a:p>
            <a:pPr algn="r">
              <a:lnSpc>
                <a:spcPts val="7680"/>
              </a:lnSpc>
            </a:pPr>
            <a:r>
              <a:rPr lang="en-US" sz="6400">
                <a:solidFill>
                  <a:srgbClr val="FFFFFF"/>
                </a:solidFill>
                <a:latin typeface="Raleway"/>
                <a:ea typeface="Raleway"/>
                <a:cs typeface="Raleway"/>
                <a:sym typeface="Raleway"/>
              </a:rPr>
              <a:t>-Nayyirah Waheed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9C182C"/>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8: Mindfulness and Well-Being for Students</a:t>
            </a:r>
          </a:p>
        </p:txBody>
      </p:sp>
      <p:sp>
        <p:nvSpPr>
          <p:cNvPr id="8" name="TextBox 8"/>
          <p:cNvSpPr txBox="1"/>
          <p:nvPr/>
        </p:nvSpPr>
        <p:spPr>
          <a:xfrm>
            <a:off x="452774" y="3146408"/>
            <a:ext cx="11085076" cy="2084459"/>
          </a:xfrm>
          <a:prstGeom prst="rect">
            <a:avLst/>
          </a:prstGeom>
        </p:spPr>
        <p:txBody>
          <a:bodyPr lIns="0" tIns="0" rIns="0" bIns="0" rtlCol="0" anchor="t">
            <a:spAutoFit/>
          </a:bodyPr>
          <a:lstStyle/>
          <a:p>
            <a:pPr algn="l">
              <a:lnSpc>
                <a:spcPts val="7992"/>
              </a:lnSpc>
            </a:pPr>
            <a:r>
              <a:rPr lang="en-US" sz="7400" dirty="0">
                <a:solidFill>
                  <a:srgbClr val="050707"/>
                </a:solidFill>
                <a:latin typeface="Arimo"/>
                <a:ea typeface="Arimo"/>
                <a:cs typeface="Arimo"/>
                <a:sym typeface="Arimo"/>
              </a:rPr>
              <a:t>8.2 Self-Compassion for Students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A child making a heart with her hands&#10;&#10;Description automatically generated">
            <a:extLst>
              <a:ext uri="{FF2B5EF4-FFF2-40B4-BE49-F238E27FC236}">
                <a16:creationId xmlns:a16="http://schemas.microsoft.com/office/drawing/2014/main" id="{84174265-5AB9-C708-8438-6C423034FF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49" y="1912774"/>
            <a:ext cx="6750151" cy="36169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162702"/>
            <a:ext cx="8309408" cy="674925"/>
          </a:xfrm>
          <a:prstGeom prst="rect">
            <a:avLst/>
          </a:prstGeom>
        </p:spPr>
        <p:txBody>
          <a:bodyPr lIns="0" tIns="0" rIns="0" bIns="0" rtlCol="0" anchor="t">
            <a:spAutoFit/>
          </a:bodyPr>
          <a:lstStyle/>
          <a:p>
            <a:pPr algn="l">
              <a:lnSpc>
                <a:spcPts val="5470"/>
              </a:lnSpc>
            </a:pPr>
            <a:r>
              <a:rPr lang="en-US" sz="3800">
                <a:solidFill>
                  <a:srgbClr val="9C182C"/>
                </a:solidFill>
                <a:latin typeface="Raleway"/>
                <a:ea typeface="Raleway"/>
                <a:cs typeface="Raleway"/>
                <a:sym typeface="Raleway"/>
              </a:rPr>
              <a:t>8.2 Self-Compassion for Students</a:t>
            </a:r>
          </a:p>
        </p:txBody>
      </p:sp>
      <p:sp>
        <p:nvSpPr>
          <p:cNvPr id="4" name="TextBox 4"/>
          <p:cNvSpPr txBox="1"/>
          <p:nvPr/>
        </p:nvSpPr>
        <p:spPr>
          <a:xfrm>
            <a:off x="765242" y="5115115"/>
            <a:ext cx="9547458" cy="7714870"/>
          </a:xfrm>
          <a:prstGeom prst="rect">
            <a:avLst/>
          </a:prstGeom>
        </p:spPr>
        <p:txBody>
          <a:bodyPr lIns="0" tIns="0" rIns="0" bIns="0" rtlCol="0" anchor="t">
            <a:spAutoFit/>
          </a:bodyPr>
          <a:lstStyle/>
          <a:p>
            <a:pPr marL="850399" lvl="1" indent="-425199" algn="l">
              <a:lnSpc>
                <a:spcPts val="4001"/>
              </a:lnSpc>
              <a:buFont typeface="Arial"/>
              <a:buChar char="•"/>
            </a:pPr>
            <a:r>
              <a:rPr lang="en-US" sz="2899">
                <a:solidFill>
                  <a:srgbClr val="000000"/>
                </a:solidFill>
                <a:latin typeface="Raleway"/>
                <a:ea typeface="Raleway"/>
                <a:cs typeface="Raleway"/>
                <a:sym typeface="Raleway"/>
              </a:rPr>
              <a:t>Identify the elements of self-compassion and the research behind it</a:t>
            </a:r>
          </a:p>
          <a:p>
            <a:pPr marL="850399" lvl="1" indent="-425199" algn="l">
              <a:lnSpc>
                <a:spcPts val="4001"/>
              </a:lnSpc>
              <a:buFont typeface="Arial"/>
              <a:buChar char="•"/>
            </a:pPr>
            <a:r>
              <a:rPr lang="en-US" sz="2899">
                <a:solidFill>
                  <a:srgbClr val="000000"/>
                </a:solidFill>
                <a:latin typeface="Raleway"/>
                <a:ea typeface="Raleway"/>
                <a:cs typeface="Raleway"/>
                <a:sym typeface="Raleway"/>
              </a:rPr>
              <a:t>Explore the benefits of self-compassion for students’ well-being, academics, and social lives</a:t>
            </a:r>
          </a:p>
          <a:p>
            <a:pPr marL="850399" lvl="1" indent="-425199" algn="l">
              <a:lnSpc>
                <a:spcPts val="4001"/>
              </a:lnSpc>
              <a:buFont typeface="Arial"/>
              <a:buChar char="•"/>
            </a:pPr>
            <a:r>
              <a:rPr lang="en-US" sz="2899">
                <a:solidFill>
                  <a:srgbClr val="000000"/>
                </a:solidFill>
                <a:latin typeface="Raleway"/>
                <a:ea typeface="Raleway"/>
                <a:cs typeface="Raleway"/>
                <a:sym typeface="Raleway"/>
              </a:rPr>
              <a:t>Discover how self-compassion is not a soft skill, but rather a strong choice</a:t>
            </a:r>
          </a:p>
          <a:p>
            <a:pPr marL="850399" lvl="1" indent="-425199" algn="l">
              <a:lnSpc>
                <a:spcPts val="4001"/>
              </a:lnSpc>
              <a:buFont typeface="Arial"/>
              <a:buChar char="•"/>
            </a:pPr>
            <a:r>
              <a:rPr lang="en-US" sz="2899">
                <a:solidFill>
                  <a:srgbClr val="000000"/>
                </a:solidFill>
                <a:latin typeface="Raleway"/>
                <a:ea typeface="Raleway"/>
                <a:cs typeface="Raleway"/>
                <a:sym typeface="Raleway"/>
              </a:rPr>
              <a:t>Explore how educators can support students in building their self-compassion skills</a:t>
            </a:r>
          </a:p>
          <a:p>
            <a:pPr algn="l">
              <a:lnSpc>
                <a:spcPts val="4001"/>
              </a:lnSpc>
            </a:pPr>
            <a:endParaRPr lang="en-US" sz="2899">
              <a:solidFill>
                <a:srgbClr val="000000"/>
              </a:solidFill>
              <a:latin typeface="Raleway"/>
              <a:ea typeface="Raleway"/>
              <a:cs typeface="Raleway"/>
              <a:sym typeface="Raleway"/>
            </a:endParaRPr>
          </a:p>
          <a:p>
            <a:pPr algn="l">
              <a:lnSpc>
                <a:spcPts val="4001"/>
              </a:lnSpc>
            </a:pPr>
            <a:endParaRPr lang="en-US" sz="2899">
              <a:solidFill>
                <a:srgbClr val="000000"/>
              </a:solidFill>
              <a:latin typeface="Raleway"/>
              <a:ea typeface="Raleway"/>
              <a:cs typeface="Raleway"/>
              <a:sym typeface="Raleway"/>
            </a:endParaRPr>
          </a:p>
          <a:p>
            <a:pPr algn="l">
              <a:lnSpc>
                <a:spcPts val="4001"/>
              </a:lnSpc>
            </a:pPr>
            <a:endParaRPr lang="en-US" sz="2899">
              <a:solidFill>
                <a:srgbClr val="000000"/>
              </a:solidFill>
              <a:latin typeface="Raleway"/>
              <a:ea typeface="Raleway"/>
              <a:cs typeface="Raleway"/>
              <a:sym typeface="Raleway"/>
            </a:endParaRPr>
          </a:p>
          <a:p>
            <a:pPr algn="l">
              <a:lnSpc>
                <a:spcPts val="4001"/>
              </a:lnSpc>
            </a:pPr>
            <a:endParaRPr lang="en-US" sz="2899">
              <a:solidFill>
                <a:srgbClr val="000000"/>
              </a:solidFill>
              <a:latin typeface="Raleway"/>
              <a:ea typeface="Raleway"/>
              <a:cs typeface="Raleway"/>
              <a:sym typeface="Raleway"/>
            </a:endParaRPr>
          </a:p>
          <a:p>
            <a:pPr algn="l">
              <a:lnSpc>
                <a:spcPts val="4001"/>
              </a:lnSpc>
            </a:pPr>
            <a:endParaRPr lang="en-US" sz="2899">
              <a:solidFill>
                <a:srgbClr val="000000"/>
              </a:solidFill>
              <a:latin typeface="Raleway"/>
              <a:ea typeface="Raleway"/>
              <a:cs typeface="Raleway"/>
              <a:sym typeface="Raleway"/>
            </a:endParaRPr>
          </a:p>
          <a:p>
            <a:pPr algn="l">
              <a:lnSpc>
                <a:spcPts val="4001"/>
              </a:lnSpc>
            </a:pPr>
            <a:endParaRPr lang="en-US" sz="2899">
              <a:solidFill>
                <a:srgbClr val="000000"/>
              </a:solidFill>
              <a:latin typeface="Raleway"/>
              <a:ea typeface="Raleway"/>
              <a:cs typeface="Raleway"/>
              <a:sym typeface="Raleway"/>
            </a:endParaRPr>
          </a:p>
          <a:p>
            <a:pPr algn="l">
              <a:lnSpc>
                <a:spcPts val="5243"/>
              </a:lnSpc>
            </a:pPr>
            <a:endParaRPr lang="en-US" sz="2899">
              <a:solidFill>
                <a:srgbClr val="000000"/>
              </a:solidFill>
              <a:latin typeface="Raleway"/>
              <a:ea typeface="Raleway"/>
              <a:cs typeface="Raleway"/>
              <a:sym typeface="Raleway"/>
            </a:endParaRPr>
          </a:p>
        </p:txBody>
      </p:sp>
      <p:grpSp>
        <p:nvGrpSpPr>
          <p:cNvPr id="5" name="Group 5"/>
          <p:cNvGrpSpPr/>
          <p:nvPr/>
        </p:nvGrpSpPr>
        <p:grpSpPr>
          <a:xfrm>
            <a:off x="10312700" y="0"/>
            <a:ext cx="7975200" cy="10287000"/>
            <a:chOff x="0" y="0"/>
            <a:chExt cx="10633600" cy="13716000"/>
          </a:xfrm>
        </p:grpSpPr>
        <p:sp>
          <p:nvSpPr>
            <p:cNvPr id="6" name="Freeform 6"/>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9C182C"/>
            </a:solidFill>
          </p:spPr>
          <p:txBody>
            <a:bodyPr/>
            <a:lstStyle/>
            <a:p>
              <a:endParaRPr lang="en-US"/>
            </a:p>
          </p:txBody>
        </p:sp>
      </p:grpSp>
      <p:grpSp>
        <p:nvGrpSpPr>
          <p:cNvPr id="7" name="Group 7"/>
          <p:cNvGrpSpPr/>
          <p:nvPr/>
        </p:nvGrpSpPr>
        <p:grpSpPr>
          <a:xfrm>
            <a:off x="1028700" y="9566275"/>
            <a:ext cx="16230600" cy="33600"/>
            <a:chOff x="0" y="0"/>
            <a:chExt cx="21640800" cy="44800"/>
          </a:xfrm>
        </p:grpSpPr>
        <p:sp>
          <p:nvSpPr>
            <p:cNvPr id="8" name="Freeform 8"/>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sp>
        <p:nvSpPr>
          <p:cNvPr id="9" name="Freeform 9"/>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10" name="Freeform 10"/>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9C182C"/>
            </a:solidFill>
          </p:spPr>
          <p:txBody>
            <a:bodyPr/>
            <a:lstStyle/>
            <a:p>
              <a:endParaRPr lang="en-US"/>
            </a:p>
          </p:txBody>
        </p:sp>
      </p:grpSp>
      <p:sp>
        <p:nvSpPr>
          <p:cNvPr id="6" name="TextBox 6"/>
          <p:cNvSpPr txBox="1"/>
          <p:nvPr/>
        </p:nvSpPr>
        <p:spPr>
          <a:xfrm>
            <a:off x="7376849" y="3629406"/>
            <a:ext cx="12517650" cy="2913888"/>
          </a:xfrm>
          <a:prstGeom prst="rect">
            <a:avLst/>
          </a:prstGeom>
        </p:spPr>
        <p:txBody>
          <a:bodyPr lIns="0" tIns="0" rIns="0" bIns="0" rtlCol="0" anchor="t">
            <a:spAutoFit/>
          </a:bodyPr>
          <a:lstStyle/>
          <a:p>
            <a:pPr algn="l">
              <a:lnSpc>
                <a:spcPts val="11615"/>
              </a:lnSpc>
            </a:pPr>
            <a:r>
              <a:rPr lang="en-US" sz="8799">
                <a:solidFill>
                  <a:srgbClr val="9C182C"/>
                </a:solidFill>
                <a:latin typeface="Raleway"/>
                <a:ea typeface="Raleway"/>
                <a:cs typeface="Raleway"/>
                <a:sym typeface="Raleway"/>
              </a:rPr>
              <a:t>A Reflection</a:t>
            </a:r>
          </a:p>
          <a:p>
            <a:pPr algn="l">
              <a:lnSpc>
                <a:spcPts val="11616"/>
              </a:lnSpc>
            </a:pPr>
            <a:endParaRPr lang="en-US" sz="8799">
              <a:solidFill>
                <a:srgbClr val="9C182C"/>
              </a:solidFill>
              <a:latin typeface="Raleway"/>
              <a:ea typeface="Raleway"/>
              <a:cs typeface="Raleway"/>
              <a:sym typeface="Raleway"/>
            </a:endParaRPr>
          </a:p>
        </p:txBody>
      </p:sp>
      <p:sp>
        <p:nvSpPr>
          <p:cNvPr id="7" name="Freeform 7"/>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grpSp>
        <p:nvGrpSpPr>
          <p:cNvPr id="8" name="Group 2">
            <a:extLst>
              <a:ext uri="{FF2B5EF4-FFF2-40B4-BE49-F238E27FC236}">
                <a16:creationId xmlns:a16="http://schemas.microsoft.com/office/drawing/2014/main" id="{92D85BF5-8BD9-A465-2101-3C46B0F8B475}"/>
              </a:ext>
            </a:extLst>
          </p:cNvPr>
          <p:cNvGrpSpPr/>
          <p:nvPr/>
        </p:nvGrpSpPr>
        <p:grpSpPr>
          <a:xfrm>
            <a:off x="3940501" y="9105900"/>
            <a:ext cx="11538000" cy="46800"/>
            <a:chOff x="0" y="0"/>
            <a:chExt cx="15384000" cy="62400"/>
          </a:xfrm>
        </p:grpSpPr>
        <p:sp>
          <p:nvSpPr>
            <p:cNvPr id="9" name="Freeform 3">
              <a:extLst>
                <a:ext uri="{FF2B5EF4-FFF2-40B4-BE49-F238E27FC236}">
                  <a16:creationId xmlns:a16="http://schemas.microsoft.com/office/drawing/2014/main" id="{5BE3C835-A27E-8601-CB84-94548346E8A0}"/>
                </a:ext>
              </a:extLst>
            </p:cNvPr>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b="1">
                <a:solidFill>
                  <a:srgbClr val="9C182C"/>
                </a:solidFill>
                <a:latin typeface="Raleway Bold"/>
                <a:ea typeface="Raleway Bold"/>
                <a:cs typeface="Raleway Bold"/>
                <a:sym typeface="Raleway Bold"/>
              </a:rPr>
              <a:t>Video</a:t>
            </a:r>
          </a:p>
        </p:txBody>
      </p:sp>
      <p:sp>
        <p:nvSpPr>
          <p:cNvPr id="8" name="TextBox 8"/>
          <p:cNvSpPr txBox="1"/>
          <p:nvPr/>
        </p:nvSpPr>
        <p:spPr>
          <a:xfrm>
            <a:off x="9947325" y="5410220"/>
            <a:ext cx="7128226" cy="633779"/>
          </a:xfrm>
          <a:prstGeom prst="rect">
            <a:avLst/>
          </a:prstGeom>
        </p:spPr>
        <p:txBody>
          <a:bodyPr lIns="0" tIns="0" rIns="0" bIns="0" rtlCol="0" anchor="t">
            <a:spAutoFit/>
          </a:bodyPr>
          <a:lstStyle/>
          <a:p>
            <a:pPr algn="l">
              <a:lnSpc>
                <a:spcPts val="5374"/>
              </a:lnSpc>
            </a:pPr>
            <a:r>
              <a:rPr lang="en-US" sz="3200" u="sng">
                <a:solidFill>
                  <a:srgbClr val="0000FF"/>
                </a:solidFill>
                <a:latin typeface="Raleway"/>
                <a:ea typeface="Raleway"/>
                <a:cs typeface="Raleway"/>
                <a:sym typeface="Raleway"/>
                <a:hlinkClick r:id="rId4" tooltip="https://youtu.be/ExdO0iBVuD8"/>
              </a:rPr>
              <a:t>What is Self-Compassion?</a:t>
            </a:r>
          </a:p>
        </p:txBody>
      </p:sp>
      <p:sp>
        <p:nvSpPr>
          <p:cNvPr id="9" name="Freeform 9"/>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5"/>
            <a:stretch>
              <a:fillRect/>
            </a:stretch>
          </a:blipFill>
        </p:spPr>
        <p:txBody>
          <a:bodyPr/>
          <a:lstStyle/>
          <a:p>
            <a:endParaRPr lang="en-US"/>
          </a:p>
        </p:txBody>
      </p:sp>
      <p:sp>
        <p:nvSpPr>
          <p:cNvPr id="10" name="Freeform 10">
            <a:hlinkClick r:id="rId4" tooltip="https://youtu.be/ExdO0iBVuD8"/>
          </p:cNvPr>
          <p:cNvSpPr/>
          <p:nvPr/>
        </p:nvSpPr>
        <p:spPr>
          <a:xfrm>
            <a:off x="1431713" y="2804111"/>
            <a:ext cx="7712287" cy="4200640"/>
          </a:xfrm>
          <a:custGeom>
            <a:avLst/>
            <a:gdLst/>
            <a:ahLst/>
            <a:cxnLst/>
            <a:rect l="l" t="t" r="r" b="b"/>
            <a:pathLst>
              <a:path w="7712287" h="4200640">
                <a:moveTo>
                  <a:pt x="0" y="0"/>
                </a:moveTo>
                <a:lnTo>
                  <a:pt x="7712287" y="0"/>
                </a:lnTo>
                <a:lnTo>
                  <a:pt x="7712287" y="4200641"/>
                </a:lnTo>
                <a:lnTo>
                  <a:pt x="0" y="4200641"/>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12100" y="3906012"/>
            <a:ext cx="14901221" cy="8492490"/>
          </a:xfrm>
          <a:prstGeom prst="rect">
            <a:avLst/>
          </a:prstGeom>
        </p:spPr>
        <p:txBody>
          <a:bodyPr lIns="0" tIns="0" rIns="0" bIns="0" rtlCol="0" anchor="t">
            <a:spAutoFit/>
          </a:bodyPr>
          <a:lstStyle/>
          <a:p>
            <a:pPr marL="777238" lvl="1" indent="-388619" algn="l">
              <a:lnSpc>
                <a:spcPts val="4967"/>
              </a:lnSpc>
              <a:buFont typeface="Arial"/>
              <a:buChar char="•"/>
            </a:pPr>
            <a:r>
              <a:rPr lang="en-US" sz="3599">
                <a:solidFill>
                  <a:srgbClr val="050707"/>
                </a:solidFill>
                <a:latin typeface="Raleway"/>
                <a:ea typeface="Raleway"/>
                <a:cs typeface="Raleway"/>
                <a:sym typeface="Raleway"/>
              </a:rPr>
              <a:t>Self-compassion requires some vulnerability. How can you create a </a:t>
            </a:r>
            <a:r>
              <a:rPr lang="en-US" sz="3599" b="1">
                <a:solidFill>
                  <a:srgbClr val="050707"/>
                </a:solidFill>
                <a:latin typeface="Raleway Bold"/>
                <a:ea typeface="Raleway Bold"/>
                <a:cs typeface="Raleway Bold"/>
                <a:sym typeface="Raleway Bold"/>
              </a:rPr>
              <a:t>safe and supportive environment </a:t>
            </a:r>
            <a:r>
              <a:rPr lang="en-US" sz="3599">
                <a:solidFill>
                  <a:srgbClr val="050707"/>
                </a:solidFill>
                <a:latin typeface="Raleway"/>
                <a:ea typeface="Raleway"/>
                <a:cs typeface="Raleway"/>
                <a:sym typeface="Raleway"/>
              </a:rPr>
              <a:t>for students to explore and practice self-compassion? </a:t>
            </a:r>
          </a:p>
          <a:p>
            <a:pPr algn="l">
              <a:lnSpc>
                <a:spcPts val="4967"/>
              </a:lnSpc>
            </a:pPr>
            <a:endParaRPr lang="en-US" sz="3599">
              <a:solidFill>
                <a:srgbClr val="050707"/>
              </a:solidFill>
              <a:latin typeface="Raleway"/>
              <a:ea typeface="Raleway"/>
              <a:cs typeface="Raleway"/>
              <a:sym typeface="Raleway"/>
            </a:endParaRPr>
          </a:p>
          <a:p>
            <a:pPr marL="777238" lvl="1" indent="-388619" algn="l">
              <a:lnSpc>
                <a:spcPts val="4967"/>
              </a:lnSpc>
              <a:buFont typeface="Arial"/>
              <a:buChar char="•"/>
            </a:pPr>
            <a:r>
              <a:rPr lang="en-US" sz="3599">
                <a:solidFill>
                  <a:srgbClr val="050707"/>
                </a:solidFill>
                <a:latin typeface="Raleway"/>
                <a:ea typeface="Raleway"/>
                <a:cs typeface="Raleway"/>
                <a:sym typeface="Raleway"/>
              </a:rPr>
              <a:t>What are some </a:t>
            </a:r>
            <a:r>
              <a:rPr lang="en-US" sz="3599" b="1">
                <a:solidFill>
                  <a:srgbClr val="050707"/>
                </a:solidFill>
                <a:latin typeface="Raleway Bold"/>
                <a:ea typeface="Raleway Bold"/>
                <a:cs typeface="Raleway Bold"/>
                <a:sym typeface="Raleway Bold"/>
              </a:rPr>
              <a:t>small ways</a:t>
            </a:r>
            <a:r>
              <a:rPr lang="en-US" sz="3599">
                <a:solidFill>
                  <a:srgbClr val="050707"/>
                </a:solidFill>
                <a:latin typeface="Raleway"/>
                <a:ea typeface="Raleway"/>
                <a:cs typeface="Raleway"/>
                <a:sym typeface="Raleway"/>
              </a:rPr>
              <a:t> you might be able to </a:t>
            </a:r>
            <a:r>
              <a:rPr lang="en-US" sz="3599" b="1">
                <a:solidFill>
                  <a:srgbClr val="050707"/>
                </a:solidFill>
                <a:latin typeface="Raleway Bold"/>
                <a:ea typeface="Raleway Bold"/>
                <a:cs typeface="Raleway Bold"/>
                <a:sym typeface="Raleway Bold"/>
              </a:rPr>
              <a:t>integrate self-compassion into your overall teaching philosophy and practice?</a:t>
            </a:r>
          </a:p>
          <a:p>
            <a:pPr algn="l">
              <a:lnSpc>
                <a:spcPts val="4691"/>
              </a:lnSpc>
            </a:pPr>
            <a:endParaRPr lang="en-US" sz="3599" b="1">
              <a:solidFill>
                <a:srgbClr val="050707"/>
              </a:solidFill>
              <a:latin typeface="Raleway Bold"/>
              <a:ea typeface="Raleway Bold"/>
              <a:cs typeface="Raleway Bold"/>
              <a:sym typeface="Raleway Bold"/>
            </a:endParaRPr>
          </a:p>
          <a:p>
            <a:pPr algn="l">
              <a:lnSpc>
                <a:spcPts val="4691"/>
              </a:lnSpc>
            </a:pPr>
            <a:endParaRPr lang="en-US" sz="3599" b="1">
              <a:solidFill>
                <a:srgbClr val="050707"/>
              </a:solidFill>
              <a:latin typeface="Raleway Bold"/>
              <a:ea typeface="Raleway Bold"/>
              <a:cs typeface="Raleway Bold"/>
              <a:sym typeface="Raleway Bold"/>
            </a:endParaRPr>
          </a:p>
          <a:p>
            <a:pPr algn="l">
              <a:lnSpc>
                <a:spcPts val="4691"/>
              </a:lnSpc>
            </a:pPr>
            <a:endParaRPr lang="en-US" sz="3599" b="1">
              <a:solidFill>
                <a:srgbClr val="050707"/>
              </a:solidFill>
              <a:latin typeface="Raleway Bold"/>
              <a:ea typeface="Raleway Bold"/>
              <a:cs typeface="Raleway Bold"/>
              <a:sym typeface="Raleway Bold"/>
            </a:endParaRPr>
          </a:p>
          <a:p>
            <a:pPr algn="l">
              <a:lnSpc>
                <a:spcPts val="4691"/>
              </a:lnSpc>
            </a:pPr>
            <a:endParaRPr lang="en-US" sz="3599" b="1">
              <a:solidFill>
                <a:srgbClr val="050707"/>
              </a:solidFill>
              <a:latin typeface="Raleway Bold"/>
              <a:ea typeface="Raleway Bold"/>
              <a:cs typeface="Raleway Bold"/>
              <a:sym typeface="Raleway Bold"/>
            </a:endParaRPr>
          </a:p>
          <a:p>
            <a:pPr algn="l">
              <a:lnSpc>
                <a:spcPts val="4691"/>
              </a:lnSpc>
            </a:pPr>
            <a:endParaRPr lang="en-US" sz="3599" b="1">
              <a:solidFill>
                <a:srgbClr val="050707"/>
              </a:solidFill>
              <a:latin typeface="Raleway Bold"/>
              <a:ea typeface="Raleway Bold"/>
              <a:cs typeface="Raleway Bold"/>
              <a:sym typeface="Raleway Bold"/>
            </a:endParaRPr>
          </a:p>
          <a:p>
            <a:pPr algn="l">
              <a:lnSpc>
                <a:spcPts val="4691"/>
              </a:lnSpc>
            </a:pPr>
            <a:endParaRPr lang="en-US" sz="3599" b="1">
              <a:solidFill>
                <a:srgbClr val="050707"/>
              </a:solidFill>
              <a:latin typeface="Raleway Bold"/>
              <a:ea typeface="Raleway Bold"/>
              <a:cs typeface="Raleway Bold"/>
              <a:sym typeface="Raleway Bold"/>
            </a:endParaRPr>
          </a:p>
          <a:p>
            <a:pPr algn="l">
              <a:lnSpc>
                <a:spcPts val="4691"/>
              </a:lnSpc>
            </a:pPr>
            <a:endParaRPr lang="en-US" sz="3599" b="1">
              <a:solidFill>
                <a:srgbClr val="050707"/>
              </a:solidFill>
              <a:latin typeface="Raleway Bold"/>
              <a:ea typeface="Raleway Bold"/>
              <a:cs typeface="Raleway Bold"/>
              <a:sym typeface="Raleway Bold"/>
            </a:endParaRPr>
          </a:p>
          <a:p>
            <a:pPr algn="l">
              <a:lnSpc>
                <a:spcPts val="4691"/>
              </a:lnSpc>
            </a:pPr>
            <a:endParaRPr lang="en-US" sz="3599" b="1">
              <a:solidFill>
                <a:srgbClr val="050707"/>
              </a:solidFill>
              <a:latin typeface="Raleway Bold"/>
              <a:ea typeface="Raleway Bold"/>
              <a:cs typeface="Raleway Bold"/>
              <a:sym typeface="Raleway Bold"/>
            </a:endParaRPr>
          </a:p>
        </p:txBody>
      </p:sp>
      <p:grpSp>
        <p:nvGrpSpPr>
          <p:cNvPr id="3" name="Group 3"/>
          <p:cNvGrpSpPr/>
          <p:nvPr/>
        </p:nvGrpSpPr>
        <p:grpSpPr>
          <a:xfrm>
            <a:off x="-522792" y="-198216"/>
            <a:ext cx="2031000" cy="10691400"/>
            <a:chOff x="0" y="0"/>
            <a:chExt cx="2708000" cy="14255200"/>
          </a:xfrm>
        </p:grpSpPr>
        <p:sp>
          <p:nvSpPr>
            <p:cNvPr id="4" name="Freeform 4"/>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sp>
        <p:nvSpPr>
          <p:cNvPr id="5" name="Freeform 5"/>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6" name="TextBox 6"/>
          <p:cNvSpPr txBox="1"/>
          <p:nvPr/>
        </p:nvSpPr>
        <p:spPr>
          <a:xfrm>
            <a:off x="2902317" y="964406"/>
            <a:ext cx="14357025" cy="2426208"/>
          </a:xfrm>
          <a:prstGeom prst="rect">
            <a:avLst/>
          </a:prstGeom>
        </p:spPr>
        <p:txBody>
          <a:bodyPr lIns="0" tIns="0" rIns="0" bIns="0" rtlCol="0" anchor="t">
            <a:spAutoFit/>
          </a:bodyPr>
          <a:lstStyle/>
          <a:p>
            <a:pPr algn="l">
              <a:lnSpc>
                <a:spcPts val="11616"/>
              </a:lnSpc>
            </a:pPr>
            <a:r>
              <a:rPr lang="en-US" sz="8800">
                <a:solidFill>
                  <a:srgbClr val="9C182C"/>
                </a:solidFill>
                <a:latin typeface="Raleway"/>
                <a:ea typeface="Raleway"/>
                <a:cs typeface="Raleway"/>
                <a:sym typeface="Raleway"/>
              </a:rPr>
              <a:t>Individual Reflection</a:t>
            </a:r>
          </a:p>
          <a:p>
            <a:pPr algn="l">
              <a:lnSpc>
                <a:spcPts val="3695"/>
              </a:lnSpc>
            </a:pPr>
            <a:endParaRPr lang="en-US" sz="8800">
              <a:solidFill>
                <a:srgbClr val="9C182C"/>
              </a:solidFill>
              <a:latin typeface="Raleway"/>
              <a:ea typeface="Raleway"/>
              <a:cs typeface="Raleway"/>
              <a:sym typeface="Raleway"/>
            </a:endParaRPr>
          </a:p>
          <a:p>
            <a:pPr algn="l">
              <a:lnSpc>
                <a:spcPts val="3695"/>
              </a:lnSpc>
            </a:pPr>
            <a:endParaRPr lang="en-US" sz="8800">
              <a:solidFill>
                <a:srgbClr val="9C182C"/>
              </a:solidFill>
              <a:latin typeface="Raleway"/>
              <a:ea typeface="Raleway"/>
              <a:cs typeface="Raleway"/>
              <a:sym typeface="Raleway"/>
            </a:endParaRPr>
          </a:p>
        </p:txBody>
      </p:sp>
      <p:sp>
        <p:nvSpPr>
          <p:cNvPr id="7" name="TextBox 7"/>
          <p:cNvSpPr txBox="1"/>
          <p:nvPr/>
        </p:nvSpPr>
        <p:spPr>
          <a:xfrm>
            <a:off x="2902298" y="2541975"/>
            <a:ext cx="14357025" cy="689775"/>
          </a:xfrm>
          <a:prstGeom prst="rect">
            <a:avLst/>
          </a:prstGeom>
        </p:spPr>
        <p:txBody>
          <a:bodyPr lIns="0" tIns="0" rIns="0" bIns="0" rtlCol="0" anchor="t">
            <a:spAutoFit/>
          </a:bodyPr>
          <a:lstStyle/>
          <a:p>
            <a:pPr algn="l">
              <a:lnSpc>
                <a:spcPts val="5470"/>
              </a:lnSpc>
            </a:pPr>
            <a:r>
              <a:rPr lang="en-US" sz="3800">
                <a:solidFill>
                  <a:srgbClr val="050707"/>
                </a:solidFill>
                <a:latin typeface="Raleway"/>
                <a:ea typeface="Raleway"/>
                <a:cs typeface="Raleway"/>
                <a:sym typeface="Raleway"/>
              </a:rPr>
              <a:t>After watching the videos, reflect on the following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9C182C"/>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a:hlinkClick r:id="rId5" tooltip="https://youtu.be/2X8AjBs6Qa4"/>
          </p:cNvPr>
          <p:cNvSpPr/>
          <p:nvPr/>
        </p:nvSpPr>
        <p:spPr>
          <a:xfrm>
            <a:off x="1028700" y="2932573"/>
            <a:ext cx="7937449" cy="4369028"/>
          </a:xfrm>
          <a:custGeom>
            <a:avLst/>
            <a:gdLst/>
            <a:ahLst/>
            <a:cxnLst/>
            <a:rect l="l" t="t" r="r" b="b"/>
            <a:pathLst>
              <a:path w="7937449" h="4369028">
                <a:moveTo>
                  <a:pt x="0" y="0"/>
                </a:moveTo>
                <a:lnTo>
                  <a:pt x="7937449" y="0"/>
                </a:lnTo>
                <a:lnTo>
                  <a:pt x="7937449" y="4369028"/>
                </a:lnTo>
                <a:lnTo>
                  <a:pt x="0" y="4369028"/>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9763500" y="3742196"/>
            <a:ext cx="7495876" cy="1374891"/>
          </a:xfrm>
          <a:prstGeom prst="rect">
            <a:avLst/>
          </a:prstGeom>
        </p:spPr>
        <p:txBody>
          <a:bodyPr lIns="0" tIns="0" rIns="0" bIns="0" rtlCol="0" anchor="t">
            <a:spAutoFit/>
          </a:bodyPr>
          <a:lstStyle/>
          <a:p>
            <a:pPr algn="l">
              <a:lnSpc>
                <a:spcPts val="11232"/>
              </a:lnSpc>
            </a:pPr>
            <a:r>
              <a:rPr lang="en-US" sz="7200" b="1">
                <a:solidFill>
                  <a:srgbClr val="9C182C"/>
                </a:solidFill>
                <a:latin typeface="Raleway Bold"/>
                <a:ea typeface="Raleway Bold"/>
                <a:cs typeface="Raleway Bold"/>
                <a:sym typeface="Raleway Bold"/>
              </a:rPr>
              <a:t>Video</a:t>
            </a:r>
          </a:p>
        </p:txBody>
      </p:sp>
      <p:sp>
        <p:nvSpPr>
          <p:cNvPr id="10" name="TextBox 10"/>
          <p:cNvSpPr txBox="1"/>
          <p:nvPr/>
        </p:nvSpPr>
        <p:spPr>
          <a:xfrm>
            <a:off x="9763500" y="5410220"/>
            <a:ext cx="7128226" cy="1310054"/>
          </a:xfrm>
          <a:prstGeom prst="rect">
            <a:avLst/>
          </a:prstGeom>
        </p:spPr>
        <p:txBody>
          <a:bodyPr lIns="0" tIns="0" rIns="0" bIns="0" rtlCol="0" anchor="t">
            <a:spAutoFit/>
          </a:bodyPr>
          <a:lstStyle/>
          <a:p>
            <a:pPr algn="l">
              <a:lnSpc>
                <a:spcPts val="5374"/>
              </a:lnSpc>
            </a:pPr>
            <a:r>
              <a:rPr lang="en-US" sz="3200" u="sng">
                <a:solidFill>
                  <a:srgbClr val="0000FF"/>
                </a:solidFill>
                <a:latin typeface="Raleway"/>
                <a:ea typeface="Raleway"/>
                <a:cs typeface="Raleway"/>
                <a:sym typeface="Raleway"/>
                <a:hlinkClick r:id="rId5" tooltip="https://youtu.be/2X8AjBs6Qa4"/>
              </a:rPr>
              <a:t>Why is self-compassion important for students?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9C182C"/>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13181953" y="4523100"/>
            <a:ext cx="4331368" cy="4114800"/>
          </a:xfrm>
          <a:custGeom>
            <a:avLst/>
            <a:gdLst/>
            <a:ahLst/>
            <a:cxnLst/>
            <a:rect l="l" t="t" r="r" b="b"/>
            <a:pathLst>
              <a:path w="4331368" h="4114800">
                <a:moveTo>
                  <a:pt x="0" y="0"/>
                </a:moveTo>
                <a:lnTo>
                  <a:pt x="4331368" y="0"/>
                </a:lnTo>
                <a:lnTo>
                  <a:pt x="43313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2902298" y="4709329"/>
            <a:ext cx="9778258" cy="9447276"/>
          </a:xfrm>
          <a:prstGeom prst="rect">
            <a:avLst/>
          </a:prstGeom>
        </p:spPr>
        <p:txBody>
          <a:bodyPr lIns="0" tIns="0" rIns="0" bIns="0" rtlCol="0" anchor="t">
            <a:spAutoFit/>
          </a:bodyPr>
          <a:lstStyle/>
          <a:p>
            <a:pPr marL="734059" lvl="1" indent="-367030" algn="l">
              <a:lnSpc>
                <a:spcPts val="4691"/>
              </a:lnSpc>
              <a:buFont typeface="Arial"/>
              <a:buChar char="•"/>
            </a:pPr>
            <a:r>
              <a:rPr lang="en-US" sz="3399">
                <a:solidFill>
                  <a:srgbClr val="050707"/>
                </a:solidFill>
                <a:latin typeface="Raleway"/>
                <a:ea typeface="Raleway"/>
                <a:cs typeface="Raleway"/>
                <a:sym typeface="Raleway"/>
              </a:rPr>
              <a:t>What does self-compassion </a:t>
            </a:r>
            <a:r>
              <a:rPr lang="en-US" sz="3399" b="1">
                <a:solidFill>
                  <a:srgbClr val="050707"/>
                </a:solidFill>
                <a:latin typeface="Raleway Bold"/>
                <a:ea typeface="Raleway Bold"/>
                <a:cs typeface="Raleway Bold"/>
                <a:sym typeface="Raleway Bold"/>
              </a:rPr>
              <a:t>look like</a:t>
            </a:r>
            <a:r>
              <a:rPr lang="en-US" sz="3399">
                <a:solidFill>
                  <a:srgbClr val="050707"/>
                </a:solidFill>
                <a:latin typeface="Raleway"/>
                <a:ea typeface="Raleway"/>
                <a:cs typeface="Raleway"/>
                <a:sym typeface="Raleway"/>
              </a:rPr>
              <a:t> in your students? Have you ever </a:t>
            </a:r>
            <a:r>
              <a:rPr lang="en-US" sz="3399" b="1">
                <a:solidFill>
                  <a:srgbClr val="050707"/>
                </a:solidFill>
                <a:latin typeface="Raleway Bold"/>
                <a:ea typeface="Raleway Bold"/>
                <a:cs typeface="Raleway Bold"/>
                <a:sym typeface="Raleway Bold"/>
              </a:rPr>
              <a:t>observed</a:t>
            </a:r>
            <a:r>
              <a:rPr lang="en-US" sz="3399">
                <a:solidFill>
                  <a:srgbClr val="050707"/>
                </a:solidFill>
                <a:latin typeface="Raleway"/>
                <a:ea typeface="Raleway"/>
                <a:cs typeface="Raleway"/>
                <a:sym typeface="Raleway"/>
              </a:rPr>
              <a:t> any students demonstrating self-compassion?</a:t>
            </a:r>
          </a:p>
          <a:p>
            <a:pPr algn="l">
              <a:lnSpc>
                <a:spcPts val="4691"/>
              </a:lnSpc>
            </a:pPr>
            <a:endParaRPr lang="en-US" sz="3399">
              <a:solidFill>
                <a:srgbClr val="050707"/>
              </a:solidFill>
              <a:latin typeface="Raleway"/>
              <a:ea typeface="Raleway"/>
              <a:cs typeface="Raleway"/>
              <a:sym typeface="Raleway"/>
            </a:endParaRPr>
          </a:p>
          <a:p>
            <a:pPr marL="734059" lvl="1" indent="-367030" algn="l">
              <a:lnSpc>
                <a:spcPts val="4691"/>
              </a:lnSpc>
              <a:buFont typeface="Arial"/>
              <a:buChar char="•"/>
            </a:pPr>
            <a:r>
              <a:rPr lang="en-US" sz="3399">
                <a:solidFill>
                  <a:srgbClr val="050707"/>
                </a:solidFill>
                <a:latin typeface="Raleway"/>
                <a:ea typeface="Raleway"/>
                <a:cs typeface="Raleway"/>
                <a:sym typeface="Raleway"/>
              </a:rPr>
              <a:t>Which elements of self-compassion do you think your students</a:t>
            </a:r>
            <a:r>
              <a:rPr lang="en-US" sz="3399" b="1">
                <a:solidFill>
                  <a:srgbClr val="050707"/>
                </a:solidFill>
                <a:latin typeface="Raleway Bold"/>
                <a:ea typeface="Raleway Bold"/>
                <a:cs typeface="Raleway Bold"/>
                <a:sym typeface="Raleway Bold"/>
              </a:rPr>
              <a:t> have the hardest time </a:t>
            </a:r>
            <a:r>
              <a:rPr lang="en-US" sz="3399">
                <a:solidFill>
                  <a:srgbClr val="050707"/>
                </a:solidFill>
                <a:latin typeface="Raleway"/>
                <a:ea typeface="Raleway"/>
                <a:cs typeface="Raleway"/>
                <a:sym typeface="Raleway"/>
              </a:rPr>
              <a:t>with (e.g., mindfulness, common humanity, kindness)? Why do you think that is?</a:t>
            </a: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a:p>
            <a:pPr algn="l">
              <a:lnSpc>
                <a:spcPts val="4691"/>
              </a:lnSpc>
            </a:pPr>
            <a:endParaRPr lang="en-US" sz="3399">
              <a:solidFill>
                <a:srgbClr val="050707"/>
              </a:solidFill>
              <a:latin typeface="Raleway"/>
              <a:ea typeface="Raleway"/>
              <a:cs typeface="Raleway"/>
              <a:sym typeface="Raleway"/>
            </a:endParaRPr>
          </a:p>
        </p:txBody>
      </p:sp>
      <p:sp>
        <p:nvSpPr>
          <p:cNvPr id="7" name="TextBox 7"/>
          <p:cNvSpPr txBox="1"/>
          <p:nvPr/>
        </p:nvSpPr>
        <p:spPr>
          <a:xfrm>
            <a:off x="2902317" y="964406"/>
            <a:ext cx="14357025" cy="2426208"/>
          </a:xfrm>
          <a:prstGeom prst="rect">
            <a:avLst/>
          </a:prstGeom>
        </p:spPr>
        <p:txBody>
          <a:bodyPr lIns="0" tIns="0" rIns="0" bIns="0" rtlCol="0" anchor="t">
            <a:spAutoFit/>
          </a:bodyPr>
          <a:lstStyle/>
          <a:p>
            <a:pPr algn="l">
              <a:lnSpc>
                <a:spcPts val="11616"/>
              </a:lnSpc>
            </a:pPr>
            <a:r>
              <a:rPr lang="en-US" sz="8800">
                <a:solidFill>
                  <a:srgbClr val="9C182C"/>
                </a:solidFill>
                <a:latin typeface="Raleway"/>
                <a:ea typeface="Raleway"/>
                <a:cs typeface="Raleway"/>
                <a:sym typeface="Raleway"/>
              </a:rPr>
              <a:t>Small Group Discussion</a:t>
            </a:r>
          </a:p>
          <a:p>
            <a:pPr algn="l">
              <a:lnSpc>
                <a:spcPts val="3695"/>
              </a:lnSpc>
            </a:pPr>
            <a:endParaRPr lang="en-US" sz="8800">
              <a:solidFill>
                <a:srgbClr val="9C182C"/>
              </a:solidFill>
              <a:latin typeface="Raleway"/>
              <a:ea typeface="Raleway"/>
              <a:cs typeface="Raleway"/>
              <a:sym typeface="Raleway"/>
            </a:endParaRPr>
          </a:p>
          <a:p>
            <a:pPr algn="l">
              <a:lnSpc>
                <a:spcPts val="3695"/>
              </a:lnSpc>
            </a:pPr>
            <a:endParaRPr lang="en-US" sz="8800">
              <a:solidFill>
                <a:srgbClr val="9C182C"/>
              </a:solidFill>
              <a:latin typeface="Raleway"/>
              <a:ea typeface="Raleway"/>
              <a:cs typeface="Raleway"/>
              <a:sym typeface="Raleway"/>
            </a:endParaRPr>
          </a:p>
        </p:txBody>
      </p:sp>
      <p:sp>
        <p:nvSpPr>
          <p:cNvPr id="8" name="TextBox 8"/>
          <p:cNvSpPr txBox="1"/>
          <p:nvPr/>
        </p:nvSpPr>
        <p:spPr>
          <a:xfrm>
            <a:off x="2902298" y="2541975"/>
            <a:ext cx="14357025" cy="1360725"/>
          </a:xfrm>
          <a:prstGeom prst="rect">
            <a:avLst/>
          </a:prstGeom>
        </p:spPr>
        <p:txBody>
          <a:bodyPr lIns="0" tIns="0" rIns="0" bIns="0" rtlCol="0" anchor="t">
            <a:spAutoFit/>
          </a:bodyPr>
          <a:lstStyle/>
          <a:p>
            <a:pPr algn="l">
              <a:lnSpc>
                <a:spcPts val="5470"/>
              </a:lnSpc>
            </a:pPr>
            <a:r>
              <a:rPr lang="en-US" sz="3800">
                <a:solidFill>
                  <a:srgbClr val="050707"/>
                </a:solidFill>
                <a:latin typeface="Raleway"/>
                <a:ea typeface="Raleway"/>
                <a:cs typeface="Raleway"/>
                <a:sym typeface="Raleway"/>
              </a:rPr>
              <a:t>After watching the videos, reflect on the following questions in your small groups: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1997</Words>
  <Application>Microsoft Macintosh PowerPoint</Application>
  <PresentationFormat>Custom</PresentationFormat>
  <Paragraphs>214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Raleway</vt:lpstr>
      <vt:lpstr>Raleway Bold</vt:lpstr>
      <vt:lpstr>Arial</vt:lpstr>
      <vt:lpstr>Raleway Italics</vt:lpstr>
      <vt:lpstr>Raleway Bold Italics</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Self-Compassion for Students _Turnkey Group Slide Deck</dc:title>
  <cp:lastModifiedBy>Mariah Flynn</cp:lastModifiedBy>
  <cp:revision>3</cp:revision>
  <dcterms:created xsi:type="dcterms:W3CDTF">2006-08-16T00:00:00Z</dcterms:created>
  <dcterms:modified xsi:type="dcterms:W3CDTF">2024-09-03T15:03:49Z</dcterms:modified>
  <dc:identifier>DAF8sPGx6hM</dc:identifier>
</cp:coreProperties>
</file>