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Arial Bold" panose="020B0802020202020204" pitchFamily="34" charset="77"/>
      <p:regular r:id="rId26"/>
      <p:bold r:id="rId27"/>
    </p:embeddedFont>
    <p:embeddedFont>
      <p:font typeface="Arial Bold Italics" panose="020B0802020202090204" pitchFamily="34" charset="77"/>
      <p:regular r:id="rId28"/>
      <p:bold r:id="rId29"/>
      <p:italic r:id="rId30"/>
      <p:boldItalic r:id="rId31"/>
    </p:embeddedFont>
    <p:embeddedFont>
      <p:font typeface="Arial Italics" panose="020B0502020202090204" pitchFamily="34" charset="77"/>
      <p:regular r:id="rId32"/>
      <p:italic r:id="rId33"/>
    </p:embeddedFont>
    <p:embeddedFont>
      <p:font typeface="Arimo" panose="020B0604020202020204" pitchFamily="34" charset="0"/>
      <p:regular r:id="rId34"/>
    </p:embeddedFont>
    <p:embeddedFont>
      <p:font typeface="Raleway" pitchFamily="2" charset="77"/>
      <p:regular r:id="rId35"/>
      <p:bold r:id="rId36"/>
      <p:italic r:id="rId37"/>
      <p:boldItalic r:id="rId38"/>
    </p:embeddedFont>
    <p:embeddedFont>
      <p:font typeface="Raleway Bold" pitchFamily="2" charset="77"/>
      <p:regular r:id="rId39"/>
      <p:bold r:id="rId40"/>
    </p:embeddedFont>
    <p:embeddedFont>
      <p:font typeface="Raleway Bold Italics" pitchFamily="2" charset="77"/>
      <p:regular r:id="rId41"/>
      <p:bold r:id="rId42"/>
      <p:italic r:id="rId43"/>
      <p:boldItalic r:id="rId44"/>
    </p:embeddedFont>
    <p:embeddedFont>
      <p:font typeface="Raleway Italics" pitchFamily="2" charset="77"/>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77618" autoAdjust="0"/>
  </p:normalViewPr>
  <p:slideViewPr>
    <p:cSldViewPr>
      <p:cViewPr varScale="1">
        <p:scale>
          <a:sx n="61" d="100"/>
          <a:sy n="61" d="100"/>
        </p:scale>
        <p:origin x="1504"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For this lesson, you will need:</a:t>
            </a:r>
          </a:p>
          <a:p>
            <a:endParaRPr lang="en-US" dirty="0"/>
          </a:p>
          <a:p>
            <a:r>
              <a:rPr lang="en-US" dirty="0"/>
              <a:t>- A way to show the videos to your participants (links are in the presenter notes and on the screen). They are YouTube links so you will need an internet connection. </a:t>
            </a:r>
          </a:p>
          <a:p>
            <a:endParaRPr lang="en-US" dirty="0"/>
          </a:p>
          <a:p>
            <a:r>
              <a:rPr lang="en-US" dirty="0"/>
              <a:t>- It would be helpful for participants to have writing materials (paper, notebook, and pen/pencil). </a:t>
            </a:r>
          </a:p>
          <a:p>
            <a:endParaRPr lang="en-US" dirty="0"/>
          </a:p>
          <a:p>
            <a:r>
              <a:rPr lang="en-US" dirty="0"/>
              <a:t>- The final activity requires groups to each be given an activity - individual slides have been provided, but there are also print-out versions here if it is preferred: ADD link to printouts</a:t>
            </a:r>
          </a:p>
          <a:p>
            <a:endParaRPr lang="en-US" dirty="0"/>
          </a:p>
          <a:p>
            <a:r>
              <a:rPr lang="en-US" dirty="0"/>
              <a:t>Optional: Poster board, </a:t>
            </a:r>
            <a:r>
              <a:rPr lang="en-US" dirty="0" err="1"/>
              <a:t>post-it</a:t>
            </a:r>
            <a:r>
              <a:rPr lang="en-US" dirty="0"/>
              <a:t> notes &amp; markers for group discussions/brainstorming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"Let's come back together as a large group and debrief how those small-group sharing circles went.</a:t>
            </a:r>
          </a:p>
          <a:p>
            <a:endParaRPr lang="en-US" dirty="0"/>
          </a:p>
          <a:p>
            <a:r>
              <a:rPr lang="en-US" dirty="0"/>
              <a:t>How did it feel to share stories of awe? How about hear other peoples' stories? </a:t>
            </a:r>
          </a:p>
          <a:p>
            <a:endParaRPr lang="en-US" dirty="0"/>
          </a:p>
          <a:p>
            <a:r>
              <a:rPr lang="en-US" dirty="0"/>
              <a:t>Just sharing stories of awe can be a profound way to trigger awe and other positive emotions too. Something to try in staff rooms or classrooms.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a:t>
            </a:r>
            <a:r>
              <a:rPr lang="en-US" dirty="0" err="1"/>
              <a:t>thttps</a:t>
            </a:r>
            <a:r>
              <a:rPr lang="en-US" dirty="0"/>
              <a:t>://</a:t>
            </a:r>
            <a:r>
              <a:rPr lang="en-US" dirty="0" err="1"/>
              <a:t>youtu.be</a:t>
            </a:r>
            <a:r>
              <a:rPr lang="en-US" dirty="0"/>
              <a:t>/333443Wbzeg</a:t>
            </a:r>
          </a:p>
          <a:p>
            <a:r>
              <a:rPr lang="en-US" dirty="0"/>
              <a:t>Video Running Time: 9:31</a:t>
            </a:r>
          </a:p>
          <a:p>
            <a:endParaRPr lang="en-US" dirty="0"/>
          </a:p>
          <a:p>
            <a:r>
              <a:rPr lang="en-US" dirty="0"/>
              <a:t>"Now that we have connected with what awe is and its significance for educators and schools, we are going to shift to some practical strategies for cultivating awe in our daily lives. </a:t>
            </a:r>
          </a:p>
          <a:p>
            <a:endParaRPr lang="en-US" dirty="0"/>
          </a:p>
          <a:p>
            <a:r>
              <a:rPr lang="en-US" dirty="0"/>
              <a:t>I invite you to make note of any practices that stand out to you and seem like something you could incorporate into your daily life."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activity requires:</a:t>
            </a:r>
          </a:p>
          <a:p>
            <a:endParaRPr lang="en-US"/>
          </a:p>
          <a:p>
            <a:r>
              <a:rPr lang="en-US"/>
              <a:t>- A way to disseminate the 8 wonder activities to the small groups (either show each group their slide OR print out the slide PDFs for each group: provide here [insert link])</a:t>
            </a:r>
          </a:p>
          <a:p>
            <a:r>
              <a:rPr lang="en-US"/>
              <a:t>- Enough space for small groups to separate a bit - to watch their awe video, or go for a walk, without disturbing other groups. </a:t>
            </a:r>
          </a:p>
          <a:p>
            <a:endParaRPr lang="en-US"/>
          </a:p>
          <a:p>
            <a:r>
              <a:rPr lang="en-US"/>
              <a:t>Note: If there isn't enough space or it is not feasible to separate into smaller groups, you can pre-select 2 - 3 wonders to do as a large group together instead.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time permits, show this brief video from teachers about finding awe in teaching:</a:t>
            </a:r>
          </a:p>
          <a:p>
            <a:endParaRPr lang="en-US"/>
          </a:p>
          <a:p>
            <a:r>
              <a:rPr lang="en-US"/>
              <a:t>https://www.youtube.com/watch?v=I135gEwXDMk</a:t>
            </a:r>
          </a:p>
          <a:p>
            <a:endParaRPr lang="en-US"/>
          </a:p>
          <a:p>
            <a:r>
              <a:rPr lang="en-US"/>
              <a:t>Time: 3:38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time permits, show this brief video from teachers about finding awe in teaching:</a:t>
            </a:r>
          </a:p>
          <a:p>
            <a:endParaRPr lang="en-US"/>
          </a:p>
          <a:p>
            <a:r>
              <a:rPr lang="en-US"/>
              <a:t>https://www.youtube.com/watch?v=I135gEwXDMk</a:t>
            </a:r>
          </a:p>
          <a:p>
            <a:endParaRPr lang="en-US"/>
          </a:p>
          <a:p>
            <a:r>
              <a:rPr lang="en-US"/>
              <a:t>Time: 3:38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hope we’ve given you some ideas and maybe some inspiration to strive to cultivate awe in your educational communities.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Think of a moment when you felt you were in the presence of something vast and mysterious that transcended your current understanding of the world. Maybe you were wonderstruck by nature or felt a genuine moment of connection with your spiritual side or witnessed an incredible act of bravery or kindness. </a:t>
            </a:r>
          </a:p>
          <a:p>
            <a:endParaRPr lang="en-US" dirty="0"/>
          </a:p>
          <a:p>
            <a:r>
              <a:rPr lang="en-US" dirty="0"/>
              <a:t>In this moment, perhaps you felt a greater connection to humanity or questioned a long-held belief. Maybe you had a sudden epiphany about a challenge you’ve been wrestling with for months, or even years!</a:t>
            </a:r>
          </a:p>
          <a:p>
            <a:endParaRPr lang="en-US" dirty="0"/>
          </a:p>
          <a:p>
            <a:r>
              <a:rPr lang="en-US" dirty="0"/>
              <a:t>This is the experience of awe. </a:t>
            </a:r>
          </a:p>
          <a:p>
            <a:endParaRPr lang="en-US" dirty="0"/>
          </a:p>
          <a:p>
            <a:r>
              <a:rPr lang="en-US" dirty="0"/>
              <a:t>Scientists have been studying awe—both what it is and how it impacts humans—for over 20 years. And they’ve discovered that humans, adults and children alike, have a fundamental need for awe. </a:t>
            </a:r>
          </a:p>
          <a:p>
            <a:endParaRPr lang="en-US" dirty="0"/>
          </a:p>
          <a:p>
            <a:r>
              <a:rPr lang="en-US" dirty="0"/>
              <a:t>While awe can be found in response to profound experiences, it can also be experienced in the mundane moments of life. Perhaps a flower growing through a crack in the sidewalk on the way to your classroom or when a student suddenly understands a challenging academic concept.</a:t>
            </a:r>
          </a:p>
          <a:p>
            <a:endParaRPr lang="en-US" dirty="0"/>
          </a:p>
          <a:p>
            <a:r>
              <a:rPr lang="en-US" dirty="0"/>
              <a:t>This is what makes awe so powerful. Awe doesn’t have to come from a rare, once or twice-in-a-lifetime moment. Every single person on the planet can experience awe every day of their lives…if they know how to look.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a:p>
            <a:r>
              <a:rPr lang="en-US" dirty="0"/>
              <a:t>Some topics we are going to cover are:</a:t>
            </a:r>
          </a:p>
          <a:p>
            <a:r>
              <a:rPr lang="en-US" dirty="0"/>
              <a:t>-Define awe and explore the various ways it can be sparked</a:t>
            </a:r>
          </a:p>
          <a:p>
            <a:r>
              <a:rPr lang="en-US" dirty="0"/>
              <a:t>-Explore the benefits of seeking and experiencing awe</a:t>
            </a:r>
          </a:p>
          <a:p>
            <a:r>
              <a:rPr lang="en-US" dirty="0"/>
              <a:t>-Explore the potential role of awe for educators’ wellbeing, relationships, and satisfaction at work</a:t>
            </a:r>
          </a:p>
          <a:p>
            <a:endParaRPr lang="en-US" dirty="0"/>
          </a:p>
          <a:p>
            <a:endParaRPr lang="en-US" dirty="0"/>
          </a:p>
          <a:p>
            <a:r>
              <a:rPr lang="en-US" dirty="0"/>
              <a:t>Expand objectives to California Developmental Indicators through making connections to SEL competencies in California on developmental age span.</a:t>
            </a:r>
          </a:p>
          <a:p>
            <a:endParaRPr lang="en-US" dirty="0"/>
          </a:p>
          <a:p>
            <a:r>
              <a:rPr lang="en-US" dirty="0"/>
              <a:t>Sourced from CDE (July 2023):</a:t>
            </a:r>
          </a:p>
          <a:p>
            <a:r>
              <a:rPr lang="en-US" dirty="0"/>
              <a:t>The California Department of Education (CDE) aims to support and advance the efforts of educators across California who are working to fully integrate systemic SEL and equity by building on the promise of T-SEL as a concept. To provide these supports, the CDE has articulated developmental indicators for CASEL’s five core competencies:</a:t>
            </a:r>
          </a:p>
          <a:p>
            <a:endParaRPr lang="en-US" dirty="0"/>
          </a:p>
          <a:p>
            <a:r>
              <a:rPr lang="en-US" dirty="0"/>
              <a:t>Self-Awareness (Intrapersonal Focus)</a:t>
            </a:r>
          </a:p>
          <a:p>
            <a:r>
              <a:rPr lang="en-US" dirty="0"/>
              <a:t>Self-Management (Intrapersonal Focus)</a:t>
            </a:r>
          </a:p>
          <a:p>
            <a:r>
              <a:rPr lang="en-US" dirty="0"/>
              <a:t>Social Awareness (Interpersonal Focus)</a:t>
            </a:r>
          </a:p>
          <a:p>
            <a:r>
              <a:rPr lang="en-US" dirty="0"/>
              <a:t>Relationship Skills (Interpersonal Focus)</a:t>
            </a:r>
          </a:p>
          <a:p>
            <a:r>
              <a:rPr lang="en-US" dirty="0"/>
              <a:t>Responsible Decision-Making (Inter and Intrapersonal)</a:t>
            </a:r>
          </a:p>
          <a:p>
            <a:endParaRPr lang="en-US" dirty="0"/>
          </a:p>
          <a:p>
            <a:r>
              <a:rPr lang="en-US" dirty="0"/>
              <a:t>Some suggested connections for this workshop are:</a:t>
            </a:r>
          </a:p>
          <a:p>
            <a:endParaRPr lang="en-US" dirty="0"/>
          </a:p>
          <a:p>
            <a:r>
              <a:rPr lang="en-US" dirty="0"/>
              <a:t>Self-awareness:</a:t>
            </a:r>
          </a:p>
          <a:p>
            <a:r>
              <a:rPr lang="en-US" dirty="0"/>
              <a:t>-Identifying one’s emotions</a:t>
            </a:r>
          </a:p>
          <a:p>
            <a:r>
              <a:rPr lang="en-US" dirty="0"/>
              <a:t>-Developing interests and a sense of purpose</a:t>
            </a:r>
          </a:p>
          <a:p>
            <a:endParaRPr lang="en-US" dirty="0"/>
          </a:p>
          <a:p>
            <a:r>
              <a:rPr lang="en-US" dirty="0"/>
              <a:t>Self-management:</a:t>
            </a:r>
          </a:p>
          <a:p>
            <a:r>
              <a:rPr lang="en-US" dirty="0"/>
              <a:t>-Identifying and using stress management and self care strategies</a:t>
            </a:r>
          </a:p>
          <a:p>
            <a:endParaRPr lang="en-US" dirty="0"/>
          </a:p>
          <a:p>
            <a:r>
              <a:rPr lang="en-US" dirty="0"/>
              <a:t>Social awareness</a:t>
            </a:r>
          </a:p>
          <a:p>
            <a:r>
              <a:rPr lang="en-US" dirty="0"/>
              <a:t>-Leaning into others’ perspectives with curiosity</a:t>
            </a:r>
          </a:p>
          <a:p>
            <a:endParaRPr lang="en-US" dirty="0"/>
          </a:p>
          <a:p>
            <a:r>
              <a:rPr lang="en-US" dirty="0"/>
              <a:t>Responsible decision-making:</a:t>
            </a:r>
          </a:p>
          <a:p>
            <a:r>
              <a:rPr lang="en-US" dirty="0"/>
              <a:t>- Evaluating personal, interpersonal, community, and institutional impacts</a:t>
            </a:r>
          </a:p>
          <a:p>
            <a:endParaRPr lang="en-US" dirty="0"/>
          </a:p>
          <a:p>
            <a:r>
              <a:rPr lang="en-US" dirty="0"/>
              <a:t>Relationships skills:</a:t>
            </a:r>
          </a:p>
          <a:p>
            <a:r>
              <a:rPr lang="en-US" dirty="0"/>
              <a:t>-Demonstrating gratitude</a:t>
            </a:r>
          </a:p>
          <a:p>
            <a:endParaRPr lang="en-US" dirty="0"/>
          </a:p>
          <a:p>
            <a:r>
              <a:rPr lang="en-US" dirty="0"/>
              <a:t>Responsible decision-making:</a:t>
            </a:r>
          </a:p>
          <a:p>
            <a:r>
              <a:rPr lang="en-US" dirty="0"/>
              <a:t>- Demonstrating curiosity and open-mindedness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Video Link: https://</a:t>
            </a:r>
            <a:r>
              <a:rPr lang="en-US" dirty="0" err="1"/>
              <a:t>youtu.be</a:t>
            </a:r>
            <a:r>
              <a:rPr lang="en-US" dirty="0"/>
              <a:t>/Hj7BVS40V2c</a:t>
            </a:r>
          </a:p>
          <a:p>
            <a:r>
              <a:rPr lang="en-US" dirty="0"/>
              <a:t>Video Running Time:  11:01</a:t>
            </a:r>
          </a:p>
          <a:p>
            <a:endParaRPr lang="en-US" dirty="0"/>
          </a:p>
          <a:p>
            <a:r>
              <a:rPr lang="en-US" dirty="0"/>
              <a:t>First, we are going to watch a video that answers the question "what is awe?"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Encourage learners to first take the quiz individually and reflect on their results.</a:t>
            </a:r>
          </a:p>
          <a:p>
            <a:endParaRPr lang="en-US" dirty="0"/>
          </a:p>
          <a:p>
            <a:r>
              <a:rPr lang="en-US" dirty="0"/>
              <a:t>Then come together as a small group to discuss the questions.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/HH-qBFaN5Yk</a:t>
            </a:r>
          </a:p>
          <a:p>
            <a:r>
              <a:rPr lang="en-US" dirty="0"/>
              <a:t>Video Running Time:  5:13</a:t>
            </a:r>
          </a:p>
          <a:p>
            <a:endParaRPr lang="en-US" dirty="0"/>
          </a:p>
          <a:p>
            <a:r>
              <a:rPr lang="en-US" dirty="0"/>
              <a:t>It may be helpful to encourage participants to take out a piece of paper or journal for this video. </a:t>
            </a:r>
          </a:p>
          <a:p>
            <a:endParaRPr lang="en-US" dirty="0"/>
          </a:p>
          <a:p>
            <a:r>
              <a:rPr lang="en-US" dirty="0"/>
              <a:t>Next we are going to watch this video on the benefits of awe for educators.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Invite participants to reflect individually after the last video. </a:t>
            </a:r>
          </a:p>
          <a:p>
            <a:endParaRPr lang="en-US" dirty="0"/>
          </a:p>
          <a:p>
            <a:r>
              <a:rPr lang="en-US" dirty="0"/>
              <a:t>"First, take a brief moment to recall a personal experience of awe. It can be something small and mundane to something profound. </a:t>
            </a:r>
          </a:p>
          <a:p>
            <a:endParaRPr lang="en-US" dirty="0"/>
          </a:p>
          <a:p>
            <a:r>
              <a:rPr lang="en-US" dirty="0"/>
              <a:t>Next, if you are comfortable, share this experience with your small group. It can be interesting to share as much detail about the experience as possible - from where you were, to what happened, to how it made you feel. </a:t>
            </a:r>
          </a:p>
          <a:p>
            <a:endParaRPr lang="en-US" dirty="0"/>
          </a:p>
          <a:p>
            <a:r>
              <a:rPr lang="en-US" dirty="0"/>
              <a:t>Take time for everyone, who would like to, to share their story.</a:t>
            </a:r>
          </a:p>
          <a:p>
            <a:endParaRPr lang="en-US" dirty="0"/>
          </a:p>
          <a:p>
            <a:r>
              <a:rPr lang="en-US" dirty="0"/>
              <a:t>After you hear all the stories - take a moment to reflect - did you notice any similarities? In the awe experiences themselves, what triggered awe, how people felt or described the experience, or even the emotions or tone while sharing their story."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d-3AF5h3-qQ"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youtu.be/333443Wbzeg" TargetMode="External"/><Relationship Id="rId5" Type="http://schemas.openxmlformats.org/officeDocument/2006/relationships/image" Target="../media/image1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s://shorturl.at/eoHVZ" TargetMode="External"/><Relationship Id="rId4" Type="http://schemas.openxmlformats.org/officeDocument/2006/relationships/hyperlink" Target="https://www.youtube.com/watch?v=7n_1JZgDPf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s://www.youtube.com/watch?v=X0sE10zUYyY"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shorturl.at/grEL5"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6.jpeg"/><Relationship Id="rId7"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www.roughguides.com/gallery/26-awe-inspiring-architectural-wonders/" TargetMode="External"/><Relationship Id="rId5" Type="http://schemas.openxmlformats.org/officeDocument/2006/relationships/hyperlink" Target="https://illuminate.org/projects/" TargetMode="Externa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hyperlink" Target="https://www.youtube.com/watch?v=I135gEwXDM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de.ca.gov/ci/se/tselcompetencies.asp"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brainyquote.com/quotes/wayne_dyer_718043"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www.brainyquote.com/authors/wayne-dyer-quot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qAaHDz4eZno"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youtu.be/Hj7BVS40V2c"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greatergood.berkeley.edu/quizzes/take_quiz/aw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youtu.be/wtB8Go_ADTk" TargetMode="External"/><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2" y="0"/>
            <a:ext cx="7556400" cy="7320000"/>
            <a:chOff x="0" y="0"/>
            <a:chExt cx="10075200" cy="9760000"/>
          </a:xfrm>
        </p:grpSpPr>
        <p:sp>
          <p:nvSpPr>
            <p:cNvPr id="5" name="Freeform 5"/>
            <p:cNvSpPr/>
            <p:nvPr/>
          </p:nvSpPr>
          <p:spPr>
            <a:xfrm>
              <a:off x="0" y="0"/>
              <a:ext cx="10075164" cy="9759950"/>
            </a:xfrm>
            <a:custGeom>
              <a:avLst/>
              <a:gdLst/>
              <a:ahLst/>
              <a:cxnLst/>
              <a:rect l="l" t="t" r="r" b="b"/>
              <a:pathLst>
                <a:path w="10075164" h="9759950">
                  <a:moveTo>
                    <a:pt x="0" y="0"/>
                  </a:moveTo>
                  <a:lnTo>
                    <a:pt x="10075164" y="0"/>
                  </a:lnTo>
                  <a:lnTo>
                    <a:pt x="10075164" y="9759950"/>
                  </a:lnTo>
                  <a:lnTo>
                    <a:pt x="0" y="9759950"/>
                  </a:lnTo>
                  <a:close/>
                </a:path>
              </a:pathLst>
            </a:custGeom>
            <a:solidFill>
              <a:srgbClr val="75E1E1"/>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905746" y="7255145"/>
            <a:ext cx="9155250"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7.5 Awe for Educators</a:t>
            </a:r>
          </a:p>
        </p:txBody>
      </p:sp>
      <p:sp>
        <p:nvSpPr>
          <p:cNvPr id="8" name="TextBox 8"/>
          <p:cNvSpPr txBox="1"/>
          <p:nvPr/>
        </p:nvSpPr>
        <p:spPr>
          <a:xfrm>
            <a:off x="905746" y="3195688"/>
            <a:ext cx="10074600" cy="3756669"/>
          </a:xfrm>
          <a:prstGeom prst="rect">
            <a:avLst/>
          </a:prstGeom>
        </p:spPr>
        <p:txBody>
          <a:bodyPr lIns="0" tIns="0" rIns="0" bIns="0" rtlCol="0" anchor="t">
            <a:spAutoFit/>
          </a:bodyPr>
          <a:lstStyle/>
          <a:p>
            <a:pPr algn="ctr">
              <a:lnSpc>
                <a:spcPts val="9720"/>
              </a:lnSpc>
            </a:pPr>
            <a:r>
              <a:rPr lang="en-US" sz="9000">
                <a:solidFill>
                  <a:srgbClr val="050707"/>
                </a:solidFill>
                <a:latin typeface="Arimo"/>
                <a:ea typeface="Arimo"/>
                <a:cs typeface="Arimo"/>
                <a:sym typeface="Arimo"/>
              </a:rPr>
              <a:t>Mindfulness and Well-Being for Educators</a:t>
            </a:r>
          </a:p>
        </p:txBody>
      </p:sp>
      <p:sp>
        <p:nvSpPr>
          <p:cNvPr id="9" name="TextBox 9"/>
          <p:cNvSpPr txBox="1"/>
          <p:nvPr/>
        </p:nvSpPr>
        <p:spPr>
          <a:xfrm>
            <a:off x="1028700" y="876300"/>
            <a:ext cx="8685000" cy="1225263"/>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r>
              <a:rPr lang="en-US" sz="3200">
                <a:solidFill>
                  <a:srgbClr val="050707"/>
                </a:solidFill>
                <a:latin typeface="Raleway"/>
                <a:ea typeface="Raleway"/>
                <a:cs typeface="Raleway"/>
                <a:sym typeface="Raleway"/>
              </a:rPr>
              <a:t>Topic 7</a:t>
            </a:r>
          </a:p>
        </p:txBody>
      </p:sp>
      <p:pic>
        <p:nvPicPr>
          <p:cNvPr id="11" name="Picture 10" descr="A person with curly hair smiling&#10;&#10;Description automatically generated">
            <a:extLst>
              <a:ext uri="{FF2B5EF4-FFF2-40B4-BE49-F238E27FC236}">
                <a16:creationId xmlns:a16="http://schemas.microsoft.com/office/drawing/2014/main" id="{D1BC7CEC-A24A-6063-8609-4C344AF21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2" y="1714500"/>
            <a:ext cx="6657584" cy="39346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19045" y="3678935"/>
            <a:ext cx="15548297" cy="7049643"/>
          </a:xfrm>
          <a:prstGeom prst="rect">
            <a:avLst/>
          </a:prstGeom>
        </p:spPr>
        <p:txBody>
          <a:bodyPr lIns="0" tIns="0" rIns="0" bIns="0" rtlCol="0" anchor="t">
            <a:spAutoFit/>
          </a:bodyPr>
          <a:lstStyle/>
          <a:p>
            <a:pPr algn="l">
              <a:lnSpc>
                <a:spcPts val="5243"/>
              </a:lnSpc>
            </a:pPr>
            <a:endParaRPr/>
          </a:p>
          <a:p>
            <a:pPr marL="820417" lvl="1" indent="-410209" algn="l">
              <a:lnSpc>
                <a:spcPts val="5243"/>
              </a:lnSpc>
              <a:buFont typeface="Arial"/>
              <a:buChar char="•"/>
            </a:pPr>
            <a:r>
              <a:rPr lang="en-US" sz="3799">
                <a:solidFill>
                  <a:srgbClr val="050707"/>
                </a:solidFill>
                <a:latin typeface="Raleway"/>
                <a:ea typeface="Raleway"/>
                <a:cs typeface="Raleway"/>
                <a:sym typeface="Raleway"/>
              </a:rPr>
              <a:t>How did it feel to share and hear about experiences of awe?</a:t>
            </a:r>
          </a:p>
          <a:p>
            <a:pPr marL="820417" lvl="1" indent="-410209" algn="l">
              <a:lnSpc>
                <a:spcPts val="5243"/>
              </a:lnSpc>
              <a:buFont typeface="Arial"/>
              <a:buChar char="•"/>
            </a:pPr>
            <a:r>
              <a:rPr lang="en-US" sz="3799">
                <a:solidFill>
                  <a:srgbClr val="050707"/>
                </a:solidFill>
                <a:latin typeface="Raleway"/>
                <a:ea typeface="Raleway"/>
                <a:cs typeface="Raleway"/>
                <a:sym typeface="Raleway"/>
              </a:rPr>
              <a:t>Did hearing these stories trigger any emotions in you? </a:t>
            </a:r>
          </a:p>
          <a:p>
            <a:pPr marL="820417" lvl="1" indent="-410209" algn="l">
              <a:lnSpc>
                <a:spcPts val="5243"/>
              </a:lnSpc>
              <a:buFont typeface="Arial"/>
              <a:buChar char="•"/>
            </a:pPr>
            <a:r>
              <a:rPr lang="en-US" sz="3799">
                <a:solidFill>
                  <a:srgbClr val="050707"/>
                </a:solidFill>
                <a:latin typeface="Raleway"/>
                <a:ea typeface="Raleway"/>
                <a:cs typeface="Raleway"/>
                <a:sym typeface="Raleway"/>
              </a:rPr>
              <a:t>What similarities or differences did you notice among the stories?</a:t>
            </a:r>
          </a:p>
          <a:p>
            <a:pPr algn="l">
              <a:lnSpc>
                <a:spcPts val="5243"/>
              </a:lnSpc>
            </a:pPr>
            <a:endParaRPr lang="en-US" sz="3799">
              <a:solidFill>
                <a:srgbClr val="050707"/>
              </a:solidFill>
              <a:latin typeface="Raleway"/>
              <a:ea typeface="Raleway"/>
              <a:cs typeface="Raleway"/>
              <a:sym typeface="Raleway"/>
            </a:endParaRPr>
          </a:p>
          <a:p>
            <a:pPr algn="l">
              <a:lnSpc>
                <a:spcPts val="4967"/>
              </a:lnSpc>
            </a:pPr>
            <a:endParaRPr lang="en-US" sz="3799">
              <a:solidFill>
                <a:srgbClr val="050707"/>
              </a:solidFill>
              <a:latin typeface="Raleway"/>
              <a:ea typeface="Raleway"/>
              <a:cs typeface="Raleway"/>
              <a:sym typeface="Raleway"/>
            </a:endParaRPr>
          </a:p>
          <a:p>
            <a:pPr algn="l">
              <a:lnSpc>
                <a:spcPts val="4967"/>
              </a:lnSpc>
            </a:pPr>
            <a:endParaRPr lang="en-US" sz="3799">
              <a:solidFill>
                <a:srgbClr val="050707"/>
              </a:solidFill>
              <a:latin typeface="Raleway"/>
              <a:ea typeface="Raleway"/>
              <a:cs typeface="Raleway"/>
              <a:sym typeface="Raleway"/>
            </a:endParaRPr>
          </a:p>
          <a:p>
            <a:pPr algn="l">
              <a:lnSpc>
                <a:spcPts val="4967"/>
              </a:lnSpc>
            </a:pPr>
            <a:endParaRPr lang="en-US" sz="3799">
              <a:solidFill>
                <a:srgbClr val="050707"/>
              </a:solidFill>
              <a:latin typeface="Raleway"/>
              <a:ea typeface="Raleway"/>
              <a:cs typeface="Raleway"/>
              <a:sym typeface="Raleway"/>
            </a:endParaRPr>
          </a:p>
          <a:p>
            <a:pPr algn="l">
              <a:lnSpc>
                <a:spcPts val="4967"/>
              </a:lnSpc>
            </a:pPr>
            <a:endParaRPr lang="en-US" sz="3799">
              <a:solidFill>
                <a:srgbClr val="050707"/>
              </a:solidFill>
              <a:latin typeface="Raleway"/>
              <a:ea typeface="Raleway"/>
              <a:cs typeface="Raleway"/>
              <a:sym typeface="Raleway"/>
            </a:endParaRPr>
          </a:p>
          <a:p>
            <a:pPr algn="l">
              <a:lnSpc>
                <a:spcPts val="4967"/>
              </a:lnSpc>
            </a:pPr>
            <a:endParaRPr lang="en-US" sz="3799">
              <a:solidFill>
                <a:srgbClr val="050707"/>
              </a:solidFill>
              <a:latin typeface="Raleway"/>
              <a:ea typeface="Raleway"/>
              <a:cs typeface="Raleway"/>
              <a:sym typeface="Raleway"/>
            </a:endParaRPr>
          </a:p>
          <a:p>
            <a:pPr algn="l">
              <a:lnSpc>
                <a:spcPts val="4967"/>
              </a:lnSpc>
            </a:pPr>
            <a:endParaRPr lang="en-US" sz="3799">
              <a:solidFill>
                <a:srgbClr val="050707"/>
              </a:solidFill>
              <a:latin typeface="Raleway"/>
              <a:ea typeface="Raleway"/>
              <a:cs typeface="Raleway"/>
              <a:sym typeface="Raleway"/>
            </a:endParaRPr>
          </a:p>
        </p:txBody>
      </p:sp>
      <p:grpSp>
        <p:nvGrpSpPr>
          <p:cNvPr id="3" name="Group 3"/>
          <p:cNvGrpSpPr/>
          <p:nvPr/>
        </p:nvGrpSpPr>
        <p:grpSpPr>
          <a:xfrm>
            <a:off x="-522792" y="-198216"/>
            <a:ext cx="2031000" cy="10691400"/>
            <a:chOff x="0" y="0"/>
            <a:chExt cx="2708000" cy="14255200"/>
          </a:xfrm>
        </p:grpSpPr>
        <p:sp>
          <p:nvSpPr>
            <p:cNvPr id="4" name="Freeform 4"/>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5" name="Freeform 5"/>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6" name="Freeform 6"/>
          <p:cNvSpPr/>
          <p:nvPr/>
        </p:nvSpPr>
        <p:spPr>
          <a:xfrm>
            <a:off x="7857590" y="6920651"/>
            <a:ext cx="4271206" cy="2845691"/>
          </a:xfrm>
          <a:custGeom>
            <a:avLst/>
            <a:gdLst/>
            <a:ahLst/>
            <a:cxnLst/>
            <a:rect l="l" t="t" r="r" b="b"/>
            <a:pathLst>
              <a:path w="4271206" h="2845691">
                <a:moveTo>
                  <a:pt x="0" y="0"/>
                </a:moveTo>
                <a:lnTo>
                  <a:pt x="4271207" y="0"/>
                </a:lnTo>
                <a:lnTo>
                  <a:pt x="4271207" y="2845691"/>
                </a:lnTo>
                <a:lnTo>
                  <a:pt x="0" y="2845691"/>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2902317" y="964406"/>
            <a:ext cx="14357025" cy="1447038"/>
          </a:xfrm>
          <a:prstGeom prst="rect">
            <a:avLst/>
          </a:prstGeom>
        </p:spPr>
        <p:txBody>
          <a:bodyPr lIns="0" tIns="0" rIns="0" bIns="0" rtlCol="0" anchor="t">
            <a:spAutoFit/>
          </a:bodyPr>
          <a:lstStyle/>
          <a:p>
            <a:pPr algn="l">
              <a:lnSpc>
                <a:spcPts val="11615"/>
              </a:lnSpc>
            </a:pPr>
            <a:r>
              <a:rPr lang="en-US" sz="8799">
                <a:solidFill>
                  <a:srgbClr val="1779A6"/>
                </a:solidFill>
                <a:latin typeface="Raleway"/>
                <a:ea typeface="Raleway"/>
                <a:cs typeface="Raleway"/>
                <a:sym typeface="Raleway"/>
              </a:rPr>
              <a:t>Large Group Discussion</a:t>
            </a:r>
          </a:p>
        </p:txBody>
      </p:sp>
      <p:sp>
        <p:nvSpPr>
          <p:cNvPr id="8" name="TextBox 8"/>
          <p:cNvSpPr txBox="1"/>
          <p:nvPr/>
        </p:nvSpPr>
        <p:spPr>
          <a:xfrm>
            <a:off x="1905567" y="3158489"/>
            <a:ext cx="15607754" cy="596646"/>
          </a:xfrm>
          <a:prstGeom prst="rect">
            <a:avLst/>
          </a:prstGeom>
        </p:spPr>
        <p:txBody>
          <a:bodyPr lIns="0" tIns="0" rIns="0" bIns="0" rtlCol="0" anchor="t">
            <a:spAutoFit/>
          </a:bodyPr>
          <a:lstStyle/>
          <a:p>
            <a:pPr algn="ctr">
              <a:lnSpc>
                <a:spcPts val="4992"/>
              </a:lnSpc>
              <a:spcBef>
                <a:spcPct val="0"/>
              </a:spcBef>
            </a:pPr>
            <a:r>
              <a:rPr lang="en-US" sz="3200" b="1">
                <a:solidFill>
                  <a:srgbClr val="000000"/>
                </a:solidFill>
                <a:latin typeface="Raleway Bold"/>
                <a:ea typeface="Raleway Bold"/>
                <a:cs typeface="Raleway Bold"/>
                <a:sym typeface="Raleway Bold"/>
              </a:rPr>
              <a:t>Let’s come back together as a large group and debrief that sharing experience: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75E1E1"/>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455397" y="2753109"/>
            <a:ext cx="8411165" cy="4691655"/>
          </a:xfrm>
          <a:custGeom>
            <a:avLst/>
            <a:gdLst/>
            <a:ahLst/>
            <a:cxnLst/>
            <a:rect l="l" t="t" r="r" b="b"/>
            <a:pathLst>
              <a:path w="8411165" h="4691655">
                <a:moveTo>
                  <a:pt x="0" y="0"/>
                </a:moveTo>
                <a:lnTo>
                  <a:pt x="8411166" y="0"/>
                </a:lnTo>
                <a:lnTo>
                  <a:pt x="8411166" y="4691656"/>
                </a:lnTo>
                <a:lnTo>
                  <a:pt x="0" y="4691656"/>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9763500" y="3742196"/>
            <a:ext cx="7495876" cy="1298112"/>
          </a:xfrm>
          <a:prstGeom prst="rect">
            <a:avLst/>
          </a:prstGeom>
        </p:spPr>
        <p:txBody>
          <a:bodyPr lIns="0" tIns="0" rIns="0" bIns="0" rtlCol="0" anchor="t">
            <a:spAutoFit/>
          </a:bodyPr>
          <a:lstStyle/>
          <a:p>
            <a:pPr algn="l">
              <a:lnSpc>
                <a:spcPts val="11232"/>
              </a:lnSpc>
            </a:pPr>
            <a:r>
              <a:rPr lang="en-US" sz="7200" b="1" u="sng" dirty="0">
                <a:solidFill>
                  <a:srgbClr val="1779A6"/>
                </a:solidFill>
                <a:latin typeface="Raleway Bold"/>
                <a:ea typeface="Raleway Bold"/>
                <a:cs typeface="Raleway Bold"/>
                <a:sym typeface="Raleway Bold"/>
                <a:hlinkClick r:id="rId6" tooltip="https://www.youtube.com/watch?v=d-3AF5h3-qQ"/>
              </a:rPr>
              <a:t>Video</a:t>
            </a:r>
            <a:endParaRPr lang="en-US" sz="7200" b="1" u="sng" dirty="0">
              <a:solidFill>
                <a:srgbClr val="1779A6"/>
              </a:solidFill>
              <a:latin typeface="Raleway Bold"/>
              <a:ea typeface="Raleway Bold"/>
              <a:cs typeface="Raleway Bold"/>
              <a:sym typeface="Raleway Bold"/>
              <a:hlinkClick r:id="rId7" tooltip="https://www.youtube.com/watch?v=d-3AF5h3-qQ"/>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205242" y="1927667"/>
            <a:ext cx="16082758" cy="6563336"/>
          </a:xfrm>
          <a:prstGeom prst="rect">
            <a:avLst/>
          </a:prstGeom>
        </p:spPr>
        <p:txBody>
          <a:bodyPr lIns="0" tIns="0" rIns="0" bIns="0" rtlCol="0" anchor="t">
            <a:spAutoFit/>
          </a:bodyPr>
          <a:lstStyle/>
          <a:p>
            <a:pPr marL="798817" lvl="1" indent="-399408" algn="l">
              <a:lnSpc>
                <a:spcPts val="5179"/>
              </a:lnSpc>
              <a:buFont typeface="Arial"/>
              <a:buChar char="•"/>
            </a:pPr>
            <a:r>
              <a:rPr lang="en-US" sz="3699">
                <a:solidFill>
                  <a:srgbClr val="000000"/>
                </a:solidFill>
                <a:latin typeface="Raleway"/>
                <a:ea typeface="Raleway"/>
                <a:cs typeface="Raleway"/>
                <a:sym typeface="Raleway"/>
              </a:rPr>
              <a:t>Get into small groups</a:t>
            </a:r>
          </a:p>
          <a:p>
            <a:pPr algn="l">
              <a:lnSpc>
                <a:spcPts val="5179"/>
              </a:lnSpc>
            </a:pPr>
            <a:endParaRPr lang="en-US" sz="3699">
              <a:solidFill>
                <a:srgbClr val="000000"/>
              </a:solidFill>
              <a:latin typeface="Raleway"/>
              <a:ea typeface="Raleway"/>
              <a:cs typeface="Raleway"/>
              <a:sym typeface="Raleway"/>
            </a:endParaRPr>
          </a:p>
          <a:p>
            <a:pPr marL="798817" lvl="1" indent="-399408" algn="l">
              <a:lnSpc>
                <a:spcPts val="5179"/>
              </a:lnSpc>
              <a:buFont typeface="Arial"/>
              <a:buChar char="•"/>
            </a:pPr>
            <a:r>
              <a:rPr lang="en-US" sz="3699">
                <a:solidFill>
                  <a:srgbClr val="000000"/>
                </a:solidFill>
                <a:latin typeface="Raleway"/>
                <a:ea typeface="Raleway"/>
                <a:cs typeface="Raleway"/>
                <a:sym typeface="Raleway"/>
              </a:rPr>
              <a:t>Each group can choose one of the </a:t>
            </a:r>
            <a:r>
              <a:rPr lang="en-US" sz="3699" b="1">
                <a:solidFill>
                  <a:srgbClr val="000000"/>
                </a:solidFill>
                <a:latin typeface="Raleway Bold"/>
                <a:ea typeface="Raleway Bold"/>
                <a:cs typeface="Raleway Bold"/>
                <a:sym typeface="Raleway Bold"/>
              </a:rPr>
              <a:t>8 wonders</a:t>
            </a:r>
            <a:r>
              <a:rPr lang="en-US" sz="3699">
                <a:solidFill>
                  <a:srgbClr val="000000"/>
                </a:solidFill>
                <a:latin typeface="Raleway"/>
                <a:ea typeface="Raleway"/>
                <a:cs typeface="Raleway"/>
                <a:sym typeface="Raleway"/>
              </a:rPr>
              <a:t> to explore</a:t>
            </a:r>
          </a:p>
          <a:p>
            <a:pPr algn="l">
              <a:lnSpc>
                <a:spcPts val="5179"/>
              </a:lnSpc>
            </a:pPr>
            <a:endParaRPr lang="en-US" sz="3699">
              <a:solidFill>
                <a:srgbClr val="000000"/>
              </a:solidFill>
              <a:latin typeface="Raleway"/>
              <a:ea typeface="Raleway"/>
              <a:cs typeface="Raleway"/>
              <a:sym typeface="Raleway"/>
            </a:endParaRPr>
          </a:p>
          <a:p>
            <a:pPr marL="798817" lvl="1" indent="-399408" algn="l">
              <a:lnSpc>
                <a:spcPts val="5179"/>
              </a:lnSpc>
              <a:buFont typeface="Arial"/>
              <a:buChar char="•"/>
            </a:pPr>
            <a:r>
              <a:rPr lang="en-US" sz="3699">
                <a:solidFill>
                  <a:srgbClr val="000000"/>
                </a:solidFill>
                <a:latin typeface="Raleway"/>
                <a:ea typeface="Raleway"/>
                <a:cs typeface="Raleway"/>
                <a:sym typeface="Raleway"/>
              </a:rPr>
              <a:t> </a:t>
            </a:r>
            <a:r>
              <a:rPr lang="en-US" sz="3699" b="1">
                <a:solidFill>
                  <a:srgbClr val="000000"/>
                </a:solidFill>
                <a:latin typeface="Raleway Bold"/>
                <a:ea typeface="Raleway Bold"/>
                <a:cs typeface="Raleway Bold"/>
                <a:sym typeface="Raleway Bold"/>
              </a:rPr>
              <a:t>Watch the resource </a:t>
            </a:r>
            <a:r>
              <a:rPr lang="en-US" sz="3699">
                <a:solidFill>
                  <a:srgbClr val="000000"/>
                </a:solidFill>
                <a:latin typeface="Raleway"/>
                <a:ea typeface="Raleway"/>
                <a:cs typeface="Raleway"/>
                <a:sym typeface="Raleway"/>
              </a:rPr>
              <a:t>or </a:t>
            </a:r>
            <a:r>
              <a:rPr lang="en-US" sz="3699" b="1">
                <a:solidFill>
                  <a:srgbClr val="000000"/>
                </a:solidFill>
                <a:latin typeface="Raleway Bold"/>
                <a:ea typeface="Raleway Bold"/>
                <a:cs typeface="Raleway Bold"/>
                <a:sym typeface="Raleway Bold"/>
              </a:rPr>
              <a:t>do the activity</a:t>
            </a:r>
            <a:r>
              <a:rPr lang="en-US" sz="3699">
                <a:solidFill>
                  <a:srgbClr val="000000"/>
                </a:solidFill>
                <a:latin typeface="Raleway"/>
                <a:ea typeface="Raleway"/>
                <a:cs typeface="Raleway"/>
                <a:sym typeface="Raleway"/>
              </a:rPr>
              <a:t> presented for your wonder </a:t>
            </a:r>
          </a:p>
          <a:p>
            <a:pPr algn="l">
              <a:lnSpc>
                <a:spcPts val="5179"/>
              </a:lnSpc>
            </a:pPr>
            <a:endParaRPr lang="en-US" sz="3699">
              <a:solidFill>
                <a:srgbClr val="000000"/>
              </a:solidFill>
              <a:latin typeface="Raleway"/>
              <a:ea typeface="Raleway"/>
              <a:cs typeface="Raleway"/>
              <a:sym typeface="Raleway"/>
            </a:endParaRPr>
          </a:p>
          <a:p>
            <a:pPr marL="798817" lvl="1" indent="-399408" algn="l">
              <a:lnSpc>
                <a:spcPts val="5179"/>
              </a:lnSpc>
              <a:buFont typeface="Arial"/>
              <a:buChar char="•"/>
            </a:pPr>
            <a:r>
              <a:rPr lang="en-US" sz="3699" b="1">
                <a:solidFill>
                  <a:srgbClr val="000000"/>
                </a:solidFill>
                <a:latin typeface="Raleway Bold"/>
                <a:ea typeface="Raleway Bold"/>
                <a:cs typeface="Raleway Bold"/>
                <a:sym typeface="Raleway Bold"/>
              </a:rPr>
              <a:t>Reflect as a group:</a:t>
            </a:r>
          </a:p>
          <a:p>
            <a:pPr marL="1597633" lvl="2" indent="-532544" algn="l">
              <a:lnSpc>
                <a:spcPts val="5179"/>
              </a:lnSpc>
              <a:buFont typeface="Arial"/>
              <a:buChar char="⚬"/>
            </a:pPr>
            <a:r>
              <a:rPr lang="en-US" sz="3699">
                <a:solidFill>
                  <a:srgbClr val="000000"/>
                </a:solidFill>
                <a:latin typeface="Raleway"/>
                <a:ea typeface="Raleway"/>
                <a:cs typeface="Raleway"/>
                <a:sym typeface="Raleway"/>
              </a:rPr>
              <a:t>Did that experience trigger awe (or other emotions) for you? [remember, it is ok if it didn’t!] </a:t>
            </a:r>
          </a:p>
          <a:p>
            <a:pPr marL="1597633" lvl="2" indent="-532544" algn="l">
              <a:lnSpc>
                <a:spcPts val="5179"/>
              </a:lnSpc>
              <a:buFont typeface="Arial"/>
              <a:buChar char="⚬"/>
            </a:pPr>
            <a:r>
              <a:rPr lang="en-US" sz="3699">
                <a:solidFill>
                  <a:srgbClr val="000000"/>
                </a:solidFill>
                <a:latin typeface="Raleway"/>
                <a:ea typeface="Raleway"/>
                <a:cs typeface="Raleway"/>
                <a:sym typeface="Raleway"/>
              </a:rPr>
              <a:t>Have you experienced or witnessed awe from this wonder before? </a:t>
            </a:r>
          </a:p>
        </p:txBody>
      </p:sp>
      <p:sp>
        <p:nvSpPr>
          <p:cNvPr id="6" name="TextBox 6"/>
          <p:cNvSpPr txBox="1"/>
          <p:nvPr/>
        </p:nvSpPr>
        <p:spPr>
          <a:xfrm>
            <a:off x="2205242" y="596098"/>
            <a:ext cx="15308079" cy="808054"/>
          </a:xfrm>
          <a:prstGeom prst="rect">
            <a:avLst/>
          </a:prstGeom>
        </p:spPr>
        <p:txBody>
          <a:bodyPr lIns="0" tIns="0" rIns="0" bIns="0" rtlCol="0" anchor="t">
            <a:spAutoFit/>
          </a:bodyPr>
          <a:lstStyle/>
          <a:p>
            <a:pPr algn="l">
              <a:lnSpc>
                <a:spcPts val="6072"/>
              </a:lnSpc>
            </a:pPr>
            <a:r>
              <a:rPr lang="en-US" sz="4600">
                <a:solidFill>
                  <a:srgbClr val="1779A6"/>
                </a:solidFill>
                <a:latin typeface="Raleway"/>
                <a:ea typeface="Raleway"/>
                <a:cs typeface="Raleway"/>
                <a:sym typeface="Raleway"/>
              </a:rPr>
              <a:t>Small Group Activity: 8 Wonders</a:t>
            </a:r>
          </a:p>
          <a:p>
            <a:pPr algn="l">
              <a:lnSpc>
                <a:spcPts val="132"/>
              </a:lnSpc>
            </a:pPr>
            <a:endParaRPr lang="en-US" sz="4600">
              <a:solidFill>
                <a:srgbClr val="1779A6"/>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AutoShape 5"/>
          <p:cNvSpPr/>
          <p:nvPr/>
        </p:nvSpPr>
        <p:spPr>
          <a:xfrm>
            <a:off x="1066800" y="755164"/>
            <a:ext cx="17700891" cy="8229600"/>
          </a:xfrm>
          <a:prstGeom prst="rect">
            <a:avLst/>
          </a:prstGeom>
          <a:solidFill>
            <a:srgbClr val="B3FFFE"/>
          </a:solidFill>
        </p:spPr>
        <p:txBody>
          <a:bodyPr/>
          <a:lstStyle/>
          <a:p>
            <a:endParaRPr lang="en-US"/>
          </a:p>
        </p:txBody>
      </p:sp>
      <p:sp>
        <p:nvSpPr>
          <p:cNvPr id="6" name="Freeform 6"/>
          <p:cNvSpPr/>
          <p:nvPr/>
        </p:nvSpPr>
        <p:spPr>
          <a:xfrm>
            <a:off x="5751185" y="1760475"/>
            <a:ext cx="1993160" cy="1327943"/>
          </a:xfrm>
          <a:custGeom>
            <a:avLst/>
            <a:gdLst/>
            <a:ahLst/>
            <a:cxnLst/>
            <a:rect l="l" t="t" r="r" b="b"/>
            <a:pathLst>
              <a:path w="1993160" h="1327943">
                <a:moveTo>
                  <a:pt x="0" y="0"/>
                </a:moveTo>
                <a:lnTo>
                  <a:pt x="1993160" y="0"/>
                </a:lnTo>
                <a:lnTo>
                  <a:pt x="1993160" y="1327943"/>
                </a:lnTo>
                <a:lnTo>
                  <a:pt x="0" y="1327943"/>
                </a:lnTo>
                <a:lnTo>
                  <a:pt x="0" y="0"/>
                </a:lnTo>
                <a:close/>
              </a:path>
            </a:pathLst>
          </a:custGeom>
          <a:blipFill>
            <a:blip r:embed="rId4"/>
            <a:stretch>
              <a:fillRect/>
            </a:stretch>
          </a:blipFill>
        </p:spPr>
        <p:txBody>
          <a:bodyPr/>
          <a:lstStyle/>
          <a:p>
            <a:endParaRPr lang="en-US"/>
          </a:p>
        </p:txBody>
      </p:sp>
      <p:grpSp>
        <p:nvGrpSpPr>
          <p:cNvPr id="7" name="Group 7"/>
          <p:cNvGrpSpPr/>
          <p:nvPr/>
        </p:nvGrpSpPr>
        <p:grpSpPr>
          <a:xfrm>
            <a:off x="2093220" y="3860126"/>
            <a:ext cx="11998054" cy="3955844"/>
            <a:chOff x="0" y="0"/>
            <a:chExt cx="15997405" cy="5274459"/>
          </a:xfrm>
        </p:grpSpPr>
        <p:sp>
          <p:nvSpPr>
            <p:cNvPr id="8" name="TextBox 8"/>
            <p:cNvSpPr txBox="1"/>
            <p:nvPr/>
          </p:nvSpPr>
          <p:spPr>
            <a:xfrm>
              <a:off x="0" y="1346451"/>
              <a:ext cx="15989579" cy="3928008"/>
            </a:xfrm>
            <a:prstGeom prst="rect">
              <a:avLst/>
            </a:prstGeom>
          </p:spPr>
          <p:txBody>
            <a:bodyPr lIns="0" tIns="0" rIns="0" bIns="0" rtlCol="0" anchor="t">
              <a:spAutoFit/>
            </a:bodyPr>
            <a:lstStyle/>
            <a:p>
              <a:pPr marL="846571" lvl="1" indent="-423285" algn="l">
                <a:lnSpc>
                  <a:spcPts val="5881"/>
                </a:lnSpc>
                <a:buFont typeface="Arial"/>
                <a:buChar char="•"/>
              </a:pPr>
              <a:r>
                <a:rPr lang="en-US" sz="3921">
                  <a:solidFill>
                    <a:srgbClr val="000000"/>
                  </a:solidFill>
                  <a:latin typeface="Arial"/>
                  <a:ea typeface="Arial"/>
                  <a:cs typeface="Arial"/>
                  <a:sym typeface="Arial"/>
                </a:rPr>
                <a:t>Share stories of moral beauty—those stories of courage, kindness, or overcoming adversity that you have experienced or witnessed from others</a:t>
              </a:r>
            </a:p>
            <a:p>
              <a:pPr algn="l">
                <a:lnSpc>
                  <a:spcPts val="5881"/>
                </a:lnSpc>
              </a:pPr>
              <a:endParaRPr lang="en-US" sz="3921">
                <a:solidFill>
                  <a:srgbClr val="000000"/>
                </a:solidFill>
                <a:latin typeface="Arial"/>
                <a:ea typeface="Arial"/>
                <a:cs typeface="Arial"/>
                <a:sym typeface="Arial"/>
              </a:endParaRPr>
            </a:p>
          </p:txBody>
        </p:sp>
        <p:sp>
          <p:nvSpPr>
            <p:cNvPr id="9" name="TextBox 9"/>
            <p:cNvSpPr txBox="1"/>
            <p:nvPr/>
          </p:nvSpPr>
          <p:spPr>
            <a:xfrm>
              <a:off x="0" y="-95250"/>
              <a:ext cx="15997405" cy="845740"/>
            </a:xfrm>
            <a:prstGeom prst="rect">
              <a:avLst/>
            </a:prstGeom>
          </p:spPr>
          <p:txBody>
            <a:bodyPr lIns="0" tIns="0" rIns="0" bIns="0" rtlCol="0" anchor="t">
              <a:spAutoFit/>
            </a:bodyPr>
            <a:lstStyle/>
            <a:p>
              <a:pPr marL="0" lvl="0" indent="0" algn="l">
                <a:lnSpc>
                  <a:spcPts val="5201"/>
                </a:lnSpc>
              </a:pPr>
              <a:r>
                <a:rPr lang="en-US" sz="3715" b="1">
                  <a:solidFill>
                    <a:srgbClr val="000000"/>
                  </a:solidFill>
                  <a:latin typeface="Raleway Bold"/>
                  <a:ea typeface="Raleway Bold"/>
                  <a:cs typeface="Raleway Bold"/>
                  <a:sym typeface="Raleway Bold"/>
                </a:rPr>
                <a:t>Moral Beauty</a:t>
              </a:r>
            </a:p>
          </p:txBody>
        </p:sp>
      </p:grpSp>
      <p:sp>
        <p:nvSpPr>
          <p:cNvPr id="10" name="TextBox 10"/>
          <p:cNvSpPr txBox="1"/>
          <p:nvPr/>
        </p:nvSpPr>
        <p:spPr>
          <a:xfrm rot="5400000">
            <a:off x="13162742" y="4631054"/>
            <a:ext cx="6766050" cy="1024890"/>
          </a:xfrm>
          <a:prstGeom prst="rect">
            <a:avLst/>
          </a:prstGeom>
        </p:spPr>
        <p:txBody>
          <a:bodyPr lIns="0" tIns="0" rIns="0" bIns="0" rtlCol="0" anchor="t">
            <a:spAutoFit/>
          </a:bodyPr>
          <a:lstStyle/>
          <a:p>
            <a:pPr marL="0" lvl="0" indent="0" algn="ctr">
              <a:lnSpc>
                <a:spcPts val="8190"/>
              </a:lnSpc>
            </a:pPr>
            <a:r>
              <a:rPr lang="en-US" sz="6300" b="1">
                <a:solidFill>
                  <a:srgbClr val="000000"/>
                </a:solidFill>
                <a:latin typeface="Raleway Bold"/>
                <a:ea typeface="Raleway Bold"/>
                <a:cs typeface="Raleway Bold"/>
                <a:sym typeface="Raleway Bold"/>
              </a:rPr>
              <a:t>Moral Beauty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4" name="Freeform 4"/>
          <p:cNvSpPr/>
          <p:nvPr/>
        </p:nvSpPr>
        <p:spPr>
          <a:xfrm>
            <a:off x="17321571" y="9615072"/>
            <a:ext cx="445771" cy="491309"/>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AutoShape 5"/>
          <p:cNvSpPr/>
          <p:nvPr/>
        </p:nvSpPr>
        <p:spPr>
          <a:xfrm>
            <a:off x="914400" y="774679"/>
            <a:ext cx="17700891" cy="8737642"/>
          </a:xfrm>
          <a:prstGeom prst="rect">
            <a:avLst/>
          </a:prstGeom>
          <a:solidFill>
            <a:srgbClr val="B3FFFE"/>
          </a:solidFill>
        </p:spPr>
        <p:txBody>
          <a:bodyPr/>
          <a:lstStyle/>
          <a:p>
            <a:endParaRPr lang="en-US"/>
          </a:p>
        </p:txBody>
      </p:sp>
      <p:grpSp>
        <p:nvGrpSpPr>
          <p:cNvPr id="6" name="Group 6"/>
          <p:cNvGrpSpPr/>
          <p:nvPr/>
        </p:nvGrpSpPr>
        <p:grpSpPr>
          <a:xfrm>
            <a:off x="1508208" y="1028700"/>
            <a:ext cx="14190330" cy="8389872"/>
            <a:chOff x="0" y="0"/>
            <a:chExt cx="18920441" cy="11186497"/>
          </a:xfrm>
        </p:grpSpPr>
        <p:sp>
          <p:nvSpPr>
            <p:cNvPr id="7" name="TextBox 7"/>
            <p:cNvSpPr txBox="1"/>
            <p:nvPr/>
          </p:nvSpPr>
          <p:spPr>
            <a:xfrm>
              <a:off x="0" y="1285893"/>
              <a:ext cx="18911184" cy="9900603"/>
            </a:xfrm>
            <a:prstGeom prst="rect">
              <a:avLst/>
            </a:prstGeom>
          </p:spPr>
          <p:txBody>
            <a:bodyPr lIns="0" tIns="0" rIns="0" bIns="0" rtlCol="0" anchor="t">
              <a:spAutoFit/>
            </a:bodyPr>
            <a:lstStyle/>
            <a:p>
              <a:pPr algn="l">
                <a:lnSpc>
                  <a:spcPts val="4940"/>
                </a:lnSpc>
              </a:pPr>
              <a:r>
                <a:rPr lang="en-US" sz="3293" b="1" i="1">
                  <a:solidFill>
                    <a:srgbClr val="000000"/>
                  </a:solidFill>
                  <a:latin typeface="Arial Bold Italics"/>
                  <a:ea typeface="Arial Bold Italics"/>
                  <a:cs typeface="Arial Bold Italics"/>
                  <a:sym typeface="Arial Bold Italics"/>
                </a:rPr>
                <a:t>Option 1: Awe Walk</a:t>
              </a:r>
            </a:p>
            <a:p>
              <a:pPr marL="711118" lvl="1" indent="-355559" algn="l">
                <a:lnSpc>
                  <a:spcPts val="4940"/>
                </a:lnSpc>
                <a:buFont typeface="Arial"/>
                <a:buChar char="•"/>
              </a:pPr>
              <a:r>
                <a:rPr lang="en-US" sz="3293">
                  <a:solidFill>
                    <a:srgbClr val="000000"/>
                  </a:solidFill>
                  <a:latin typeface="Arial"/>
                  <a:ea typeface="Arial"/>
                  <a:cs typeface="Arial"/>
                  <a:sym typeface="Arial"/>
                </a:rPr>
                <a:t>Take a brief awe walk (5-10 min). Take notice of what you see. </a:t>
              </a:r>
            </a:p>
            <a:p>
              <a:pPr marL="711118" lvl="1" indent="-355559" algn="l">
                <a:lnSpc>
                  <a:spcPts val="4940"/>
                </a:lnSpc>
                <a:buFont typeface="Arial"/>
                <a:buChar char="•"/>
              </a:pPr>
              <a:r>
                <a:rPr lang="en-US" sz="3293">
                  <a:solidFill>
                    <a:srgbClr val="000000"/>
                  </a:solidFill>
                  <a:latin typeface="Arial"/>
                  <a:ea typeface="Arial"/>
                  <a:cs typeface="Arial"/>
                  <a:sym typeface="Arial"/>
                </a:rPr>
                <a:t>Notice if anything sparks awe for you. It doesn’t have to be something profound - it can be the clouds in the sky or the intricacies of a spider web. </a:t>
              </a:r>
            </a:p>
            <a:p>
              <a:pPr marL="711118" lvl="1" indent="-355559" algn="l">
                <a:lnSpc>
                  <a:spcPts val="4940"/>
                </a:lnSpc>
                <a:buFont typeface="Arial"/>
                <a:buChar char="•"/>
              </a:pPr>
              <a:r>
                <a:rPr lang="en-US" sz="3293">
                  <a:solidFill>
                    <a:srgbClr val="000000"/>
                  </a:solidFill>
                  <a:latin typeface="Arial"/>
                  <a:ea typeface="Arial"/>
                  <a:cs typeface="Arial"/>
                  <a:sym typeface="Arial"/>
                </a:rPr>
                <a:t>Return to your small group and share what you found awe-inspiring and why. </a:t>
              </a:r>
            </a:p>
            <a:p>
              <a:pPr algn="l">
                <a:lnSpc>
                  <a:spcPts val="4940"/>
                </a:lnSpc>
              </a:pPr>
              <a:endParaRPr lang="en-US" sz="3293">
                <a:solidFill>
                  <a:srgbClr val="000000"/>
                </a:solidFill>
                <a:latin typeface="Arial"/>
                <a:ea typeface="Arial"/>
                <a:cs typeface="Arial"/>
                <a:sym typeface="Arial"/>
              </a:endParaRPr>
            </a:p>
            <a:p>
              <a:pPr algn="l">
                <a:lnSpc>
                  <a:spcPts val="4940"/>
                </a:lnSpc>
              </a:pPr>
              <a:r>
                <a:rPr lang="en-US" sz="3293" b="1" i="1">
                  <a:solidFill>
                    <a:srgbClr val="000000"/>
                  </a:solidFill>
                  <a:latin typeface="Arial Bold Italics"/>
                  <a:ea typeface="Arial Bold Italics"/>
                  <a:cs typeface="Arial Bold Italics"/>
                  <a:sym typeface="Arial Bold Italics"/>
                </a:rPr>
                <a:t>Option 2 </a:t>
              </a:r>
            </a:p>
            <a:p>
              <a:pPr marL="711118" lvl="1" indent="-355559" algn="l">
                <a:lnSpc>
                  <a:spcPts val="4940"/>
                </a:lnSpc>
                <a:buFont typeface="Arial"/>
                <a:buChar char="•"/>
              </a:pPr>
              <a:r>
                <a:rPr lang="en-US" sz="3293">
                  <a:solidFill>
                    <a:srgbClr val="000000"/>
                  </a:solidFill>
                  <a:latin typeface="Arial"/>
                  <a:ea typeface="Arial"/>
                  <a:cs typeface="Arial"/>
                  <a:sym typeface="Arial"/>
                </a:rPr>
                <a:t>If you are unable to get outside, watch this nature video:</a:t>
              </a:r>
            </a:p>
            <a:p>
              <a:pPr marL="711118" lvl="1" indent="-355559" algn="l">
                <a:lnSpc>
                  <a:spcPts val="4940"/>
                </a:lnSpc>
                <a:buFont typeface="Arial"/>
                <a:buChar char="•"/>
              </a:pPr>
              <a:r>
                <a:rPr lang="en-US" sz="3293" u="sng">
                  <a:solidFill>
                    <a:srgbClr val="000000"/>
                  </a:solidFill>
                  <a:latin typeface="Arial"/>
                  <a:ea typeface="Arial"/>
                  <a:cs typeface="Arial"/>
                  <a:sym typeface="Arial"/>
                  <a:hlinkClick r:id="rId4" tooltip="https://www.youtube.com/watch?v=7n_1JZgDPf4"/>
                </a:rPr>
                <a:t>BBC Planet Earth Trailer</a:t>
              </a:r>
              <a:r>
                <a:rPr lang="en-US" sz="3293">
                  <a:solidFill>
                    <a:srgbClr val="000000"/>
                  </a:solidFill>
                  <a:latin typeface="Arial"/>
                  <a:ea typeface="Arial"/>
                  <a:cs typeface="Arial"/>
                  <a:sym typeface="Arial"/>
                </a:rPr>
                <a:t>: </a:t>
              </a:r>
              <a:r>
                <a:rPr lang="en-US" sz="3293" u="sng">
                  <a:solidFill>
                    <a:srgbClr val="000000"/>
                  </a:solidFill>
                  <a:latin typeface="Arial"/>
                  <a:ea typeface="Arial"/>
                  <a:cs typeface="Arial"/>
                  <a:sym typeface="Arial"/>
                  <a:hlinkClick r:id="rId5" tooltip="https://shorturl.at/eoHVZ"/>
                </a:rPr>
                <a:t>https://shorturl.at/eoHVZ</a:t>
              </a:r>
            </a:p>
            <a:p>
              <a:pPr marL="711118" lvl="1" indent="-355559" algn="l">
                <a:lnSpc>
                  <a:spcPts val="4940"/>
                </a:lnSpc>
                <a:buFont typeface="Arial"/>
                <a:buChar char="•"/>
              </a:pPr>
              <a:r>
                <a:rPr lang="en-US" sz="3293">
                  <a:solidFill>
                    <a:srgbClr val="000000"/>
                  </a:solidFill>
                  <a:latin typeface="Arial"/>
                  <a:ea typeface="Arial"/>
                  <a:cs typeface="Arial"/>
                  <a:sym typeface="Arial"/>
                </a:rPr>
                <a:t>Discuss what watching this made you think/feel/reconsider/wonder </a:t>
              </a:r>
            </a:p>
          </p:txBody>
        </p:sp>
        <p:sp>
          <p:nvSpPr>
            <p:cNvPr id="8" name="TextBox 8"/>
            <p:cNvSpPr txBox="1"/>
            <p:nvPr/>
          </p:nvSpPr>
          <p:spPr>
            <a:xfrm>
              <a:off x="0" y="-85725"/>
              <a:ext cx="18920441" cy="792692"/>
            </a:xfrm>
            <a:prstGeom prst="rect">
              <a:avLst/>
            </a:prstGeom>
          </p:spPr>
          <p:txBody>
            <a:bodyPr lIns="0" tIns="0" rIns="0" bIns="0" rtlCol="0" anchor="t">
              <a:spAutoFit/>
            </a:bodyPr>
            <a:lstStyle/>
            <a:p>
              <a:pPr marL="0" lvl="0" indent="0" algn="l">
                <a:lnSpc>
                  <a:spcPts val="4900"/>
                </a:lnSpc>
              </a:pPr>
              <a:r>
                <a:rPr lang="en-US" sz="3500" b="1">
                  <a:solidFill>
                    <a:srgbClr val="000000"/>
                  </a:solidFill>
                  <a:latin typeface="Raleway Bold"/>
                  <a:ea typeface="Raleway Bold"/>
                  <a:cs typeface="Raleway Bold"/>
                  <a:sym typeface="Raleway Bold"/>
                </a:rPr>
                <a:t>Nature</a:t>
              </a:r>
            </a:p>
          </p:txBody>
        </p:sp>
      </p:grpSp>
      <p:sp>
        <p:nvSpPr>
          <p:cNvPr id="9" name="Freeform 9"/>
          <p:cNvSpPr/>
          <p:nvPr/>
        </p:nvSpPr>
        <p:spPr>
          <a:xfrm>
            <a:off x="4127626" y="418262"/>
            <a:ext cx="1832459" cy="1220876"/>
          </a:xfrm>
          <a:custGeom>
            <a:avLst/>
            <a:gdLst/>
            <a:ahLst/>
            <a:cxnLst/>
            <a:rect l="l" t="t" r="r" b="b"/>
            <a:pathLst>
              <a:path w="1832459" h="1220876">
                <a:moveTo>
                  <a:pt x="0" y="0"/>
                </a:moveTo>
                <a:lnTo>
                  <a:pt x="1832459" y="0"/>
                </a:lnTo>
                <a:lnTo>
                  <a:pt x="1832459" y="1220876"/>
                </a:lnTo>
                <a:lnTo>
                  <a:pt x="0" y="1220876"/>
                </a:lnTo>
                <a:lnTo>
                  <a:pt x="0" y="0"/>
                </a:lnTo>
                <a:close/>
              </a:path>
            </a:pathLst>
          </a:custGeom>
          <a:blipFill>
            <a:blip r:embed="rId6"/>
            <a:stretch>
              <a:fillRect/>
            </a:stretch>
          </a:blipFill>
        </p:spPr>
        <p:txBody>
          <a:bodyPr/>
          <a:lstStyle/>
          <a:p>
            <a:endParaRPr lang="en-US"/>
          </a:p>
        </p:txBody>
      </p:sp>
      <p:sp>
        <p:nvSpPr>
          <p:cNvPr id="10" name="Freeform 10"/>
          <p:cNvSpPr/>
          <p:nvPr/>
        </p:nvSpPr>
        <p:spPr>
          <a:xfrm>
            <a:off x="12848022" y="6953535"/>
            <a:ext cx="1808911" cy="1808911"/>
          </a:xfrm>
          <a:custGeom>
            <a:avLst/>
            <a:gdLst/>
            <a:ahLst/>
            <a:cxnLst/>
            <a:rect l="l" t="t" r="r" b="b"/>
            <a:pathLst>
              <a:path w="1808911" h="1808911">
                <a:moveTo>
                  <a:pt x="0" y="0"/>
                </a:moveTo>
                <a:lnTo>
                  <a:pt x="1808911" y="0"/>
                </a:lnTo>
                <a:lnTo>
                  <a:pt x="1808911" y="1808911"/>
                </a:lnTo>
                <a:lnTo>
                  <a:pt x="0" y="1808911"/>
                </a:lnTo>
                <a:lnTo>
                  <a:pt x="0" y="0"/>
                </a:lnTo>
                <a:close/>
              </a:path>
            </a:pathLst>
          </a:custGeom>
          <a:blipFill>
            <a:blip r:embed="rId7"/>
            <a:stretch>
              <a:fillRect/>
            </a:stretch>
          </a:blipFill>
        </p:spPr>
        <p:txBody>
          <a:bodyPr/>
          <a:lstStyle/>
          <a:p>
            <a:endParaRPr lang="en-US"/>
          </a:p>
        </p:txBody>
      </p:sp>
      <p:sp>
        <p:nvSpPr>
          <p:cNvPr id="11" name="TextBox 11"/>
          <p:cNvSpPr txBox="1"/>
          <p:nvPr/>
        </p:nvSpPr>
        <p:spPr>
          <a:xfrm rot="5400000">
            <a:off x="13938546" y="4635038"/>
            <a:ext cx="6766050" cy="1024890"/>
          </a:xfrm>
          <a:prstGeom prst="rect">
            <a:avLst/>
          </a:prstGeom>
        </p:spPr>
        <p:txBody>
          <a:bodyPr lIns="0" tIns="0" rIns="0" bIns="0" rtlCol="0" anchor="t">
            <a:spAutoFit/>
          </a:bodyPr>
          <a:lstStyle/>
          <a:p>
            <a:pPr marL="0" lvl="0" indent="0" algn="ctr">
              <a:lnSpc>
                <a:spcPts val="8190"/>
              </a:lnSpc>
            </a:pPr>
            <a:r>
              <a:rPr lang="en-US" sz="6300" b="1">
                <a:solidFill>
                  <a:srgbClr val="000000"/>
                </a:solidFill>
                <a:latin typeface="Raleway Bold"/>
                <a:ea typeface="Raleway Bold"/>
                <a:cs typeface="Raleway Bold"/>
                <a:sym typeface="Raleway Bold"/>
              </a:rPr>
              <a:t>Nature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AutoShape 5"/>
          <p:cNvSpPr/>
          <p:nvPr/>
        </p:nvSpPr>
        <p:spPr>
          <a:xfrm>
            <a:off x="990600" y="800100"/>
            <a:ext cx="17700891" cy="8229600"/>
          </a:xfrm>
          <a:prstGeom prst="rect">
            <a:avLst/>
          </a:prstGeom>
          <a:solidFill>
            <a:srgbClr val="B3FFFE"/>
          </a:solidFill>
        </p:spPr>
        <p:txBody>
          <a:bodyPr/>
          <a:lstStyle/>
          <a:p>
            <a:endParaRPr lang="en-US"/>
          </a:p>
        </p:txBody>
      </p:sp>
      <p:sp>
        <p:nvSpPr>
          <p:cNvPr id="6" name="Freeform 6"/>
          <p:cNvSpPr/>
          <p:nvPr/>
        </p:nvSpPr>
        <p:spPr>
          <a:xfrm>
            <a:off x="4127626" y="1714437"/>
            <a:ext cx="2058497" cy="1371474"/>
          </a:xfrm>
          <a:custGeom>
            <a:avLst/>
            <a:gdLst/>
            <a:ahLst/>
            <a:cxnLst/>
            <a:rect l="l" t="t" r="r" b="b"/>
            <a:pathLst>
              <a:path w="2058497" h="1371474">
                <a:moveTo>
                  <a:pt x="0" y="0"/>
                </a:moveTo>
                <a:lnTo>
                  <a:pt x="2058497" y="0"/>
                </a:lnTo>
                <a:lnTo>
                  <a:pt x="2058497" y="1371474"/>
                </a:lnTo>
                <a:lnTo>
                  <a:pt x="0" y="1371474"/>
                </a:lnTo>
                <a:lnTo>
                  <a:pt x="0" y="0"/>
                </a:lnTo>
                <a:close/>
              </a:path>
            </a:pathLst>
          </a:custGeom>
          <a:blipFill>
            <a:blip r:embed="rId4"/>
            <a:stretch>
              <a:fillRect/>
            </a:stretch>
          </a:blipFill>
        </p:spPr>
        <p:txBody>
          <a:bodyPr/>
          <a:lstStyle/>
          <a:p>
            <a:endParaRPr lang="en-US"/>
          </a:p>
        </p:txBody>
      </p:sp>
      <p:grpSp>
        <p:nvGrpSpPr>
          <p:cNvPr id="7" name="Group 7"/>
          <p:cNvGrpSpPr/>
          <p:nvPr/>
        </p:nvGrpSpPr>
        <p:grpSpPr>
          <a:xfrm>
            <a:off x="2128819" y="2400174"/>
            <a:ext cx="12384624" cy="6229603"/>
            <a:chOff x="0" y="0"/>
            <a:chExt cx="16512832" cy="8306137"/>
          </a:xfrm>
        </p:grpSpPr>
        <p:sp>
          <p:nvSpPr>
            <p:cNvPr id="8" name="TextBox 8"/>
            <p:cNvSpPr txBox="1"/>
            <p:nvPr/>
          </p:nvSpPr>
          <p:spPr>
            <a:xfrm>
              <a:off x="0" y="1276368"/>
              <a:ext cx="16504754" cy="7029768"/>
            </a:xfrm>
            <a:prstGeom prst="rect">
              <a:avLst/>
            </a:prstGeom>
          </p:spPr>
          <p:txBody>
            <a:bodyPr lIns="0" tIns="0" rIns="0" bIns="0" rtlCol="0" anchor="t">
              <a:spAutoFit/>
            </a:bodyPr>
            <a:lstStyle/>
            <a:p>
              <a:pPr marL="754297" lvl="1" indent="-377148" algn="l">
                <a:lnSpc>
                  <a:spcPts val="5240"/>
                </a:lnSpc>
                <a:buFont typeface="Arial"/>
                <a:buChar char="•"/>
              </a:pPr>
              <a:r>
                <a:rPr lang="en-US" sz="3493">
                  <a:solidFill>
                    <a:srgbClr val="000000"/>
                  </a:solidFill>
                  <a:latin typeface="Arial"/>
                  <a:ea typeface="Arial"/>
                  <a:cs typeface="Arial"/>
                  <a:sym typeface="Arial"/>
                </a:rPr>
                <a:t>Share a </a:t>
              </a:r>
              <a:r>
                <a:rPr lang="en-US" sz="3493" b="1">
                  <a:solidFill>
                    <a:srgbClr val="000000"/>
                  </a:solidFill>
                  <a:latin typeface="Arial Bold"/>
                  <a:ea typeface="Arial Bold"/>
                  <a:cs typeface="Arial Bold"/>
                  <a:sym typeface="Arial Bold"/>
                </a:rPr>
                <a:t>piece of music</a:t>
              </a:r>
              <a:r>
                <a:rPr lang="en-US" sz="3493">
                  <a:solidFill>
                    <a:srgbClr val="000000"/>
                  </a:solidFill>
                  <a:latin typeface="Arial"/>
                  <a:ea typeface="Arial"/>
                  <a:cs typeface="Arial"/>
                  <a:sym typeface="Arial"/>
                </a:rPr>
                <a:t> you find awe-inspiring. (If you have a way of playing a clip of it - that’s best!)</a:t>
              </a:r>
            </a:p>
            <a:p>
              <a:pPr algn="l">
                <a:lnSpc>
                  <a:spcPts val="5240"/>
                </a:lnSpc>
              </a:pPr>
              <a:endParaRPr lang="en-US" sz="3493">
                <a:solidFill>
                  <a:srgbClr val="000000"/>
                </a:solidFill>
                <a:latin typeface="Arial"/>
                <a:ea typeface="Arial"/>
                <a:cs typeface="Arial"/>
                <a:sym typeface="Arial"/>
              </a:endParaRPr>
            </a:p>
            <a:p>
              <a:pPr marL="754297" lvl="1" indent="-377148" algn="l">
                <a:lnSpc>
                  <a:spcPts val="5240"/>
                </a:lnSpc>
                <a:buFont typeface="Arial"/>
                <a:buChar char="•"/>
              </a:pPr>
              <a:r>
                <a:rPr lang="en-US" sz="3493">
                  <a:solidFill>
                    <a:srgbClr val="000000"/>
                  </a:solidFill>
                  <a:latin typeface="Arial"/>
                  <a:ea typeface="Arial"/>
                  <a:cs typeface="Arial"/>
                  <a:sym typeface="Arial"/>
                </a:rPr>
                <a:t>Mindfully listen to others’ awe-inspiring music pieces.</a:t>
              </a:r>
            </a:p>
            <a:p>
              <a:pPr algn="l">
                <a:lnSpc>
                  <a:spcPts val="5390"/>
                </a:lnSpc>
              </a:pPr>
              <a:endParaRPr lang="en-US" sz="3493">
                <a:solidFill>
                  <a:srgbClr val="000000"/>
                </a:solidFill>
                <a:latin typeface="Arial"/>
                <a:ea typeface="Arial"/>
                <a:cs typeface="Arial"/>
                <a:sym typeface="Arial"/>
              </a:endParaRPr>
            </a:p>
            <a:p>
              <a:pPr marL="754297" lvl="1" indent="-377148" algn="l">
                <a:lnSpc>
                  <a:spcPts val="5240"/>
                </a:lnSpc>
                <a:buFont typeface="Arial"/>
                <a:buChar char="•"/>
              </a:pPr>
              <a:r>
                <a:rPr lang="en-US" sz="3493">
                  <a:solidFill>
                    <a:srgbClr val="000000"/>
                  </a:solidFill>
                  <a:latin typeface="Arial"/>
                  <a:ea typeface="Arial"/>
                  <a:cs typeface="Arial"/>
                  <a:sym typeface="Arial"/>
                </a:rPr>
                <a:t>Notice if you feel any shifts in emotions, thinking, or if you feel goosebumps, an expansiveness in the chest, or even tears - all signs it could be triggering awe for you. </a:t>
              </a:r>
            </a:p>
          </p:txBody>
        </p:sp>
        <p:sp>
          <p:nvSpPr>
            <p:cNvPr id="9" name="TextBox 9"/>
            <p:cNvSpPr txBox="1"/>
            <p:nvPr/>
          </p:nvSpPr>
          <p:spPr>
            <a:xfrm>
              <a:off x="0" y="-85725"/>
              <a:ext cx="16512832" cy="792692"/>
            </a:xfrm>
            <a:prstGeom prst="rect">
              <a:avLst/>
            </a:prstGeom>
          </p:spPr>
          <p:txBody>
            <a:bodyPr lIns="0" tIns="0" rIns="0" bIns="0" rtlCol="0" anchor="t">
              <a:spAutoFit/>
            </a:bodyPr>
            <a:lstStyle/>
            <a:p>
              <a:pPr marL="0" lvl="0" indent="0" algn="l">
                <a:lnSpc>
                  <a:spcPts val="4900"/>
                </a:lnSpc>
              </a:pPr>
              <a:r>
                <a:rPr lang="en-US" sz="3500" b="1">
                  <a:solidFill>
                    <a:srgbClr val="000000"/>
                  </a:solidFill>
                  <a:latin typeface="Raleway Bold"/>
                  <a:ea typeface="Raleway Bold"/>
                  <a:cs typeface="Raleway Bold"/>
                  <a:sym typeface="Raleway Bold"/>
                </a:rPr>
                <a:t>Music</a:t>
              </a:r>
            </a:p>
          </p:txBody>
        </p:sp>
      </p:grpSp>
      <p:sp>
        <p:nvSpPr>
          <p:cNvPr id="10" name="TextBox 10"/>
          <p:cNvSpPr txBox="1"/>
          <p:nvPr/>
        </p:nvSpPr>
        <p:spPr>
          <a:xfrm rot="5400000">
            <a:off x="13162742" y="4631054"/>
            <a:ext cx="6766050" cy="1024890"/>
          </a:xfrm>
          <a:prstGeom prst="rect">
            <a:avLst/>
          </a:prstGeom>
        </p:spPr>
        <p:txBody>
          <a:bodyPr lIns="0" tIns="0" rIns="0" bIns="0" rtlCol="0" anchor="t">
            <a:spAutoFit/>
          </a:bodyPr>
          <a:lstStyle/>
          <a:p>
            <a:pPr marL="0" lvl="0" indent="0" algn="ctr">
              <a:lnSpc>
                <a:spcPts val="8190"/>
              </a:lnSpc>
            </a:pPr>
            <a:r>
              <a:rPr lang="en-US" sz="6300" b="1">
                <a:solidFill>
                  <a:srgbClr val="000000"/>
                </a:solidFill>
                <a:latin typeface="Raleway Bold"/>
                <a:ea typeface="Raleway Bold"/>
                <a:cs typeface="Raleway Bold"/>
                <a:sym typeface="Raleway Bold"/>
              </a:rPr>
              <a:t>Music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AutoShape 5"/>
          <p:cNvSpPr/>
          <p:nvPr/>
        </p:nvSpPr>
        <p:spPr>
          <a:xfrm>
            <a:off x="1028700" y="1028700"/>
            <a:ext cx="17700891" cy="8229600"/>
          </a:xfrm>
          <a:prstGeom prst="rect">
            <a:avLst/>
          </a:prstGeom>
          <a:solidFill>
            <a:srgbClr val="B3FFFE"/>
          </a:solidFill>
        </p:spPr>
        <p:txBody>
          <a:bodyPr/>
          <a:lstStyle/>
          <a:p>
            <a:endParaRPr lang="en-US"/>
          </a:p>
        </p:txBody>
      </p:sp>
      <p:sp>
        <p:nvSpPr>
          <p:cNvPr id="6" name="Freeform 6"/>
          <p:cNvSpPr/>
          <p:nvPr/>
        </p:nvSpPr>
        <p:spPr>
          <a:xfrm>
            <a:off x="8379115" y="1591230"/>
            <a:ext cx="2297748" cy="1410243"/>
          </a:xfrm>
          <a:custGeom>
            <a:avLst/>
            <a:gdLst/>
            <a:ahLst/>
            <a:cxnLst/>
            <a:rect l="l" t="t" r="r" b="b"/>
            <a:pathLst>
              <a:path w="2297748" h="1410243">
                <a:moveTo>
                  <a:pt x="0" y="0"/>
                </a:moveTo>
                <a:lnTo>
                  <a:pt x="2297748" y="0"/>
                </a:lnTo>
                <a:lnTo>
                  <a:pt x="2297748" y="1410243"/>
                </a:lnTo>
                <a:lnTo>
                  <a:pt x="0" y="1410243"/>
                </a:lnTo>
                <a:lnTo>
                  <a:pt x="0" y="0"/>
                </a:lnTo>
                <a:close/>
              </a:path>
            </a:pathLst>
          </a:custGeom>
          <a:blipFill>
            <a:blip r:embed="rId4"/>
            <a:stretch>
              <a:fillRect/>
            </a:stretch>
          </a:blipFill>
        </p:spPr>
        <p:txBody>
          <a:bodyPr/>
          <a:lstStyle/>
          <a:p>
            <a:endParaRPr lang="en-US"/>
          </a:p>
        </p:txBody>
      </p:sp>
      <p:grpSp>
        <p:nvGrpSpPr>
          <p:cNvPr id="7" name="Group 7"/>
          <p:cNvGrpSpPr/>
          <p:nvPr/>
        </p:nvGrpSpPr>
        <p:grpSpPr>
          <a:xfrm>
            <a:off x="1508208" y="1760475"/>
            <a:ext cx="12114031" cy="7151622"/>
            <a:chOff x="0" y="0"/>
            <a:chExt cx="16152041" cy="9535497"/>
          </a:xfrm>
        </p:grpSpPr>
        <p:sp>
          <p:nvSpPr>
            <p:cNvPr id="8" name="TextBox 8"/>
            <p:cNvSpPr txBox="1"/>
            <p:nvPr/>
          </p:nvSpPr>
          <p:spPr>
            <a:xfrm>
              <a:off x="0" y="1285893"/>
              <a:ext cx="16144139" cy="8249603"/>
            </a:xfrm>
            <a:prstGeom prst="rect">
              <a:avLst/>
            </a:prstGeom>
          </p:spPr>
          <p:txBody>
            <a:bodyPr lIns="0" tIns="0" rIns="0" bIns="0" rtlCol="0" anchor="t">
              <a:spAutoFit/>
            </a:bodyPr>
            <a:lstStyle/>
            <a:p>
              <a:pPr algn="l">
                <a:lnSpc>
                  <a:spcPts val="4940"/>
                </a:lnSpc>
              </a:pPr>
              <a:r>
                <a:rPr lang="en-US" sz="3293" b="1">
                  <a:solidFill>
                    <a:srgbClr val="000000"/>
                  </a:solidFill>
                  <a:latin typeface="Arial Bold"/>
                  <a:ea typeface="Arial Bold"/>
                  <a:cs typeface="Arial Bold"/>
                  <a:sym typeface="Arial Bold"/>
                </a:rPr>
                <a:t>Option 1: Try it out</a:t>
              </a:r>
            </a:p>
            <a:p>
              <a:pPr marL="711118" lvl="1" indent="-355559" algn="l">
                <a:lnSpc>
                  <a:spcPts val="4940"/>
                </a:lnSpc>
                <a:buFont typeface="Arial"/>
                <a:buChar char="•"/>
              </a:pPr>
              <a:r>
                <a:rPr lang="en-US" sz="3293">
                  <a:solidFill>
                    <a:srgbClr val="000000"/>
                  </a:solidFill>
                  <a:latin typeface="Arial"/>
                  <a:ea typeface="Arial"/>
                  <a:cs typeface="Arial"/>
                  <a:sym typeface="Arial"/>
                </a:rPr>
                <a:t>Try finger tapping or do a human wave.</a:t>
              </a:r>
            </a:p>
            <a:p>
              <a:pPr marL="711118" lvl="1" indent="-355559" algn="l">
                <a:lnSpc>
                  <a:spcPts val="4940"/>
                </a:lnSpc>
                <a:buFont typeface="Arial"/>
                <a:buChar char="•"/>
              </a:pPr>
              <a:r>
                <a:rPr lang="en-US" sz="3293">
                  <a:solidFill>
                    <a:srgbClr val="000000"/>
                  </a:solidFill>
                  <a:latin typeface="Arial"/>
                  <a:ea typeface="Arial"/>
                  <a:cs typeface="Arial"/>
                  <a:sym typeface="Arial"/>
                </a:rPr>
                <a:t>For finger tapping - have someone start a rhythm, and one by one add everyone in the circle, doing the same rhythm. </a:t>
              </a:r>
            </a:p>
            <a:p>
              <a:pPr algn="l">
                <a:lnSpc>
                  <a:spcPts val="4940"/>
                </a:lnSpc>
              </a:pPr>
              <a:endParaRPr lang="en-US" sz="3293">
                <a:solidFill>
                  <a:srgbClr val="000000"/>
                </a:solidFill>
                <a:latin typeface="Arial"/>
                <a:ea typeface="Arial"/>
                <a:cs typeface="Arial"/>
                <a:sym typeface="Arial"/>
              </a:endParaRPr>
            </a:p>
            <a:p>
              <a:pPr algn="l">
                <a:lnSpc>
                  <a:spcPts val="4940"/>
                </a:lnSpc>
              </a:pPr>
              <a:endParaRPr lang="en-US" sz="3293">
                <a:solidFill>
                  <a:srgbClr val="000000"/>
                </a:solidFill>
                <a:latin typeface="Arial"/>
                <a:ea typeface="Arial"/>
                <a:cs typeface="Arial"/>
                <a:sym typeface="Arial"/>
              </a:endParaRPr>
            </a:p>
            <a:p>
              <a:pPr algn="l">
                <a:lnSpc>
                  <a:spcPts val="4940"/>
                </a:lnSpc>
              </a:pPr>
              <a:r>
                <a:rPr lang="en-US" sz="3293" b="1">
                  <a:solidFill>
                    <a:srgbClr val="000000"/>
                  </a:solidFill>
                  <a:latin typeface="Arial Bold"/>
                  <a:ea typeface="Arial Bold"/>
                  <a:cs typeface="Arial Bold"/>
                  <a:sym typeface="Arial Bold"/>
                </a:rPr>
                <a:t>Option 2: Watch it</a:t>
              </a:r>
            </a:p>
            <a:p>
              <a:pPr marL="711118" lvl="1" indent="-355559" algn="l">
                <a:lnSpc>
                  <a:spcPts val="4940"/>
                </a:lnSpc>
                <a:buFont typeface="Arial"/>
                <a:buChar char="•"/>
              </a:pPr>
              <a:r>
                <a:rPr lang="en-US" sz="3293" b="1">
                  <a:solidFill>
                    <a:srgbClr val="000000"/>
                  </a:solidFill>
                  <a:latin typeface="Arial Bold"/>
                  <a:ea typeface="Arial Bold"/>
                  <a:cs typeface="Arial Bold"/>
                  <a:sym typeface="Arial Bold"/>
                </a:rPr>
                <a:t>Starling murmuration</a:t>
              </a:r>
              <a:r>
                <a:rPr lang="en-US" sz="3293">
                  <a:solidFill>
                    <a:srgbClr val="000000"/>
                  </a:solidFill>
                  <a:latin typeface="Arial"/>
                  <a:ea typeface="Arial"/>
                  <a:cs typeface="Arial"/>
                  <a:sym typeface="Arial"/>
                </a:rPr>
                <a:t>: </a:t>
              </a:r>
              <a:r>
                <a:rPr lang="en-US" sz="3293">
                  <a:solidFill>
                    <a:srgbClr val="000000"/>
                  </a:solidFill>
                  <a:latin typeface="Arial"/>
                  <a:ea typeface="Arial"/>
                  <a:cs typeface="Arial"/>
                  <a:sym typeface="Arial"/>
                  <a:hlinkClick r:id="rId5" tooltip="https://www.youtube.com/watch?v=X0sE10zUYyY"/>
                </a:rPr>
                <a:t>https://www.youtube.com/watch?v=X0sE10zUYyY</a:t>
              </a:r>
            </a:p>
            <a:p>
              <a:pPr marL="711118" lvl="1" indent="-355559" algn="l">
                <a:lnSpc>
                  <a:spcPts val="4940"/>
                </a:lnSpc>
                <a:buFont typeface="Arial"/>
                <a:buChar char="•"/>
              </a:pPr>
              <a:r>
                <a:rPr lang="en-US" sz="3293">
                  <a:solidFill>
                    <a:srgbClr val="000000"/>
                  </a:solidFill>
                  <a:latin typeface="Arial"/>
                  <a:ea typeface="Arial"/>
                  <a:cs typeface="Arial"/>
                  <a:sym typeface="Arial"/>
                </a:rPr>
                <a:t>Find a video of a </a:t>
              </a:r>
              <a:r>
                <a:rPr lang="en-US" sz="3293" b="1">
                  <a:solidFill>
                    <a:srgbClr val="000000"/>
                  </a:solidFill>
                  <a:latin typeface="Arial Bold"/>
                  <a:ea typeface="Arial Bold"/>
                  <a:cs typeface="Arial Bold"/>
                  <a:sym typeface="Arial Bold"/>
                </a:rPr>
                <a:t>flash mob</a:t>
              </a:r>
              <a:r>
                <a:rPr lang="en-US" sz="3293">
                  <a:solidFill>
                    <a:srgbClr val="000000"/>
                  </a:solidFill>
                  <a:latin typeface="Arial"/>
                  <a:ea typeface="Arial"/>
                  <a:cs typeface="Arial"/>
                  <a:sym typeface="Arial"/>
                </a:rPr>
                <a:t> to watch.</a:t>
              </a:r>
            </a:p>
          </p:txBody>
        </p:sp>
        <p:sp>
          <p:nvSpPr>
            <p:cNvPr id="9" name="TextBox 9"/>
            <p:cNvSpPr txBox="1"/>
            <p:nvPr/>
          </p:nvSpPr>
          <p:spPr>
            <a:xfrm>
              <a:off x="0" y="-85725"/>
              <a:ext cx="16152041" cy="792692"/>
            </a:xfrm>
            <a:prstGeom prst="rect">
              <a:avLst/>
            </a:prstGeom>
          </p:spPr>
          <p:txBody>
            <a:bodyPr lIns="0" tIns="0" rIns="0" bIns="0" rtlCol="0" anchor="t">
              <a:spAutoFit/>
            </a:bodyPr>
            <a:lstStyle/>
            <a:p>
              <a:pPr marL="0" lvl="0" indent="0" algn="l">
                <a:lnSpc>
                  <a:spcPts val="4900"/>
                </a:lnSpc>
              </a:pPr>
              <a:r>
                <a:rPr lang="en-US" sz="3500" b="1">
                  <a:solidFill>
                    <a:srgbClr val="000000"/>
                  </a:solidFill>
                  <a:latin typeface="Raleway Bold"/>
                  <a:ea typeface="Raleway Bold"/>
                  <a:cs typeface="Raleway Bold"/>
                  <a:sym typeface="Raleway Bold"/>
                </a:rPr>
                <a:t>Collective Effervescence</a:t>
              </a:r>
            </a:p>
          </p:txBody>
        </p:sp>
      </p:grpSp>
      <p:sp>
        <p:nvSpPr>
          <p:cNvPr id="10" name="Freeform 10"/>
          <p:cNvSpPr/>
          <p:nvPr/>
        </p:nvSpPr>
        <p:spPr>
          <a:xfrm>
            <a:off x="13500096" y="6255719"/>
            <a:ext cx="2270806" cy="2270806"/>
          </a:xfrm>
          <a:custGeom>
            <a:avLst/>
            <a:gdLst/>
            <a:ahLst/>
            <a:cxnLst/>
            <a:rect l="l" t="t" r="r" b="b"/>
            <a:pathLst>
              <a:path w="2270806" h="2270806">
                <a:moveTo>
                  <a:pt x="0" y="0"/>
                </a:moveTo>
                <a:lnTo>
                  <a:pt x="2270806" y="0"/>
                </a:lnTo>
                <a:lnTo>
                  <a:pt x="2270806" y="2270806"/>
                </a:lnTo>
                <a:lnTo>
                  <a:pt x="0" y="2270806"/>
                </a:lnTo>
                <a:lnTo>
                  <a:pt x="0" y="0"/>
                </a:lnTo>
                <a:close/>
              </a:path>
            </a:pathLst>
          </a:custGeom>
          <a:blipFill>
            <a:blip r:embed="rId6"/>
            <a:stretch>
              <a:fillRect/>
            </a:stretch>
          </a:blipFill>
        </p:spPr>
        <p:txBody>
          <a:bodyPr/>
          <a:lstStyle/>
          <a:p>
            <a:endParaRPr lang="en-US"/>
          </a:p>
        </p:txBody>
      </p:sp>
      <p:sp>
        <p:nvSpPr>
          <p:cNvPr id="11" name="TextBox 11"/>
          <p:cNvSpPr txBox="1"/>
          <p:nvPr/>
        </p:nvSpPr>
        <p:spPr>
          <a:xfrm rot="5400000">
            <a:off x="13909612" y="4111942"/>
            <a:ext cx="6766050" cy="2063115"/>
          </a:xfrm>
          <a:prstGeom prst="rect">
            <a:avLst/>
          </a:prstGeom>
        </p:spPr>
        <p:txBody>
          <a:bodyPr lIns="0" tIns="0" rIns="0" bIns="0" rtlCol="0" anchor="t">
            <a:spAutoFit/>
          </a:bodyPr>
          <a:lstStyle/>
          <a:p>
            <a:pPr marL="0" lvl="0" indent="0" algn="ctr">
              <a:lnSpc>
                <a:spcPts val="8190"/>
              </a:lnSpc>
            </a:pPr>
            <a:r>
              <a:rPr lang="en-US" sz="6300" b="1">
                <a:solidFill>
                  <a:srgbClr val="000000"/>
                </a:solidFill>
                <a:latin typeface="Raleway Bold"/>
                <a:ea typeface="Raleway Bold"/>
                <a:cs typeface="Raleway Bold"/>
                <a:sym typeface="Raleway Bold"/>
              </a:rPr>
              <a:t>Collective Effervescence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4" name="Freeform 4"/>
          <p:cNvSpPr/>
          <p:nvPr/>
        </p:nvSpPr>
        <p:spPr>
          <a:xfrm>
            <a:off x="17297400" y="9367716"/>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AutoShape 5"/>
          <p:cNvSpPr/>
          <p:nvPr/>
        </p:nvSpPr>
        <p:spPr>
          <a:xfrm>
            <a:off x="1028700" y="1028700"/>
            <a:ext cx="17700891" cy="8229600"/>
          </a:xfrm>
          <a:prstGeom prst="rect">
            <a:avLst/>
          </a:prstGeom>
          <a:solidFill>
            <a:srgbClr val="B3FFFE"/>
          </a:solidFill>
        </p:spPr>
        <p:txBody>
          <a:bodyPr/>
          <a:lstStyle/>
          <a:p>
            <a:endParaRPr lang="en-US"/>
          </a:p>
        </p:txBody>
      </p:sp>
      <p:sp>
        <p:nvSpPr>
          <p:cNvPr id="6" name="Freeform 6"/>
          <p:cNvSpPr/>
          <p:nvPr/>
        </p:nvSpPr>
        <p:spPr>
          <a:xfrm>
            <a:off x="4709233" y="1416907"/>
            <a:ext cx="3281209" cy="2190207"/>
          </a:xfrm>
          <a:custGeom>
            <a:avLst/>
            <a:gdLst/>
            <a:ahLst/>
            <a:cxnLst/>
            <a:rect l="l" t="t" r="r" b="b"/>
            <a:pathLst>
              <a:path w="3281209" h="2190207">
                <a:moveTo>
                  <a:pt x="0" y="0"/>
                </a:moveTo>
                <a:lnTo>
                  <a:pt x="3281208" y="0"/>
                </a:lnTo>
                <a:lnTo>
                  <a:pt x="3281208" y="2190207"/>
                </a:lnTo>
                <a:lnTo>
                  <a:pt x="0" y="2190207"/>
                </a:lnTo>
                <a:lnTo>
                  <a:pt x="0" y="0"/>
                </a:lnTo>
                <a:close/>
              </a:path>
            </a:pathLst>
          </a:custGeom>
          <a:blipFill>
            <a:blip r:embed="rId4"/>
            <a:stretch>
              <a:fillRect/>
            </a:stretch>
          </a:blipFill>
        </p:spPr>
        <p:txBody>
          <a:bodyPr/>
          <a:lstStyle/>
          <a:p>
            <a:endParaRPr lang="en-US"/>
          </a:p>
        </p:txBody>
      </p:sp>
      <p:sp>
        <p:nvSpPr>
          <p:cNvPr id="7" name="Freeform 7"/>
          <p:cNvSpPr/>
          <p:nvPr/>
        </p:nvSpPr>
        <p:spPr>
          <a:xfrm>
            <a:off x="5624373" y="5443813"/>
            <a:ext cx="2056819" cy="2056819"/>
          </a:xfrm>
          <a:custGeom>
            <a:avLst/>
            <a:gdLst/>
            <a:ahLst/>
            <a:cxnLst/>
            <a:rect l="l" t="t" r="r" b="b"/>
            <a:pathLst>
              <a:path w="2056819" h="2056819">
                <a:moveTo>
                  <a:pt x="0" y="0"/>
                </a:moveTo>
                <a:lnTo>
                  <a:pt x="2056819" y="0"/>
                </a:lnTo>
                <a:lnTo>
                  <a:pt x="2056819" y="2056819"/>
                </a:lnTo>
                <a:lnTo>
                  <a:pt x="0" y="2056819"/>
                </a:lnTo>
                <a:lnTo>
                  <a:pt x="0" y="0"/>
                </a:lnTo>
                <a:close/>
              </a:path>
            </a:pathLst>
          </a:custGeom>
          <a:blipFill>
            <a:blip r:embed="rId5"/>
            <a:stretch>
              <a:fillRect/>
            </a:stretch>
          </a:blipFill>
        </p:spPr>
        <p:txBody>
          <a:bodyPr/>
          <a:lstStyle/>
          <a:p>
            <a:endParaRPr lang="en-US"/>
          </a:p>
        </p:txBody>
      </p:sp>
      <p:grpSp>
        <p:nvGrpSpPr>
          <p:cNvPr id="8" name="Group 8"/>
          <p:cNvGrpSpPr/>
          <p:nvPr/>
        </p:nvGrpSpPr>
        <p:grpSpPr>
          <a:xfrm>
            <a:off x="1740145" y="2896843"/>
            <a:ext cx="11882094" cy="6061963"/>
            <a:chOff x="0" y="0"/>
            <a:chExt cx="15842792" cy="8082617"/>
          </a:xfrm>
        </p:grpSpPr>
        <p:sp>
          <p:nvSpPr>
            <p:cNvPr id="9" name="TextBox 9"/>
            <p:cNvSpPr txBox="1"/>
            <p:nvPr/>
          </p:nvSpPr>
          <p:spPr>
            <a:xfrm>
              <a:off x="0" y="1285893"/>
              <a:ext cx="15835041" cy="6796723"/>
            </a:xfrm>
            <a:prstGeom prst="rect">
              <a:avLst/>
            </a:prstGeom>
          </p:spPr>
          <p:txBody>
            <a:bodyPr lIns="0" tIns="0" rIns="0" bIns="0" rtlCol="0" anchor="t">
              <a:spAutoFit/>
            </a:bodyPr>
            <a:lstStyle/>
            <a:p>
              <a:pPr marL="732707" lvl="1" indent="-366354" algn="l">
                <a:lnSpc>
                  <a:spcPts val="5090"/>
                </a:lnSpc>
                <a:buFont typeface="Arial"/>
                <a:buChar char="•"/>
              </a:pPr>
              <a:r>
                <a:rPr lang="en-US" sz="3393">
                  <a:solidFill>
                    <a:srgbClr val="000000"/>
                  </a:solidFill>
                  <a:latin typeface="Arial"/>
                  <a:ea typeface="Arial"/>
                  <a:cs typeface="Arial"/>
                  <a:sym typeface="Arial"/>
                </a:rPr>
                <a:t>Watch this incredible short video of the life cycle of a butterfly: </a:t>
              </a:r>
              <a:r>
                <a:rPr lang="en-US" sz="3393" b="1" u="sng">
                  <a:solidFill>
                    <a:srgbClr val="000000"/>
                  </a:solidFill>
                  <a:latin typeface="Arial Bold"/>
                  <a:ea typeface="Arial Bold"/>
                  <a:cs typeface="Arial Bold"/>
                  <a:sym typeface="Arial Bold"/>
                  <a:hlinkClick r:id="rId6" tooltip="https://shorturl.at/grEL5"/>
                </a:rPr>
                <a:t>https://shorturl.at/grEL5</a:t>
              </a:r>
            </a:p>
            <a:p>
              <a:pPr algn="l">
                <a:lnSpc>
                  <a:spcPts val="5090"/>
                </a:lnSpc>
              </a:pPr>
              <a:endParaRPr lang="en-US" sz="3393" b="1" u="sng">
                <a:solidFill>
                  <a:srgbClr val="000000"/>
                </a:solidFill>
                <a:latin typeface="Arial Bold"/>
                <a:ea typeface="Arial Bold"/>
                <a:cs typeface="Arial Bold"/>
                <a:sym typeface="Arial Bold"/>
                <a:hlinkClick r:id="rId6" tooltip="https://shorturl.at/grEL5"/>
              </a:endParaRPr>
            </a:p>
            <a:p>
              <a:pPr algn="l">
                <a:lnSpc>
                  <a:spcPts val="5090"/>
                </a:lnSpc>
              </a:pPr>
              <a:endParaRPr lang="en-US" sz="3393" b="1" u="sng">
                <a:solidFill>
                  <a:srgbClr val="000000"/>
                </a:solidFill>
                <a:latin typeface="Arial Bold"/>
                <a:ea typeface="Arial Bold"/>
                <a:cs typeface="Arial Bold"/>
                <a:sym typeface="Arial Bold"/>
                <a:hlinkClick r:id="rId6" tooltip="https://shorturl.at/grEL5"/>
              </a:endParaRPr>
            </a:p>
            <a:p>
              <a:pPr algn="l">
                <a:lnSpc>
                  <a:spcPts val="5090"/>
                </a:lnSpc>
              </a:pPr>
              <a:endParaRPr lang="en-US" sz="3393" b="1" u="sng">
                <a:solidFill>
                  <a:srgbClr val="000000"/>
                </a:solidFill>
                <a:latin typeface="Arial Bold"/>
                <a:ea typeface="Arial Bold"/>
                <a:cs typeface="Arial Bold"/>
                <a:sym typeface="Arial Bold"/>
                <a:hlinkClick r:id="rId6" tooltip="https://shorturl.at/grEL5"/>
              </a:endParaRPr>
            </a:p>
            <a:p>
              <a:pPr algn="l">
                <a:lnSpc>
                  <a:spcPts val="5090"/>
                </a:lnSpc>
              </a:pPr>
              <a:endParaRPr lang="en-US" sz="3393" b="1" u="sng">
                <a:solidFill>
                  <a:srgbClr val="000000"/>
                </a:solidFill>
                <a:latin typeface="Arial Bold"/>
                <a:ea typeface="Arial Bold"/>
                <a:cs typeface="Arial Bold"/>
                <a:sym typeface="Arial Bold"/>
                <a:hlinkClick r:id="rId6" tooltip="https://shorturl.at/grEL5"/>
              </a:endParaRPr>
            </a:p>
            <a:p>
              <a:pPr marL="732707" lvl="1" indent="-366354" algn="l">
                <a:lnSpc>
                  <a:spcPts val="5090"/>
                </a:lnSpc>
                <a:buFont typeface="Arial"/>
                <a:buChar char="•"/>
              </a:pPr>
              <a:r>
                <a:rPr lang="en-US" sz="3393">
                  <a:solidFill>
                    <a:srgbClr val="000000"/>
                  </a:solidFill>
                  <a:latin typeface="Arial"/>
                  <a:ea typeface="Arial"/>
                  <a:cs typeface="Arial"/>
                  <a:sym typeface="Arial"/>
                </a:rPr>
                <a:t>Discuss what makes this so awe-inducing.</a:t>
              </a:r>
            </a:p>
            <a:p>
              <a:pPr marL="732707" lvl="1" indent="-366354" algn="l">
                <a:lnSpc>
                  <a:spcPts val="5090"/>
                </a:lnSpc>
                <a:buFont typeface="Arial"/>
                <a:buChar char="•"/>
              </a:pPr>
              <a:r>
                <a:rPr lang="en-US" sz="3393">
                  <a:solidFill>
                    <a:srgbClr val="000000"/>
                  </a:solidFill>
                  <a:latin typeface="Arial"/>
                  <a:ea typeface="Arial"/>
                  <a:cs typeface="Arial"/>
                  <a:sym typeface="Arial"/>
                </a:rPr>
                <a:t>What parallels can you draw to the human life cycle? </a:t>
              </a:r>
            </a:p>
          </p:txBody>
        </p:sp>
        <p:sp>
          <p:nvSpPr>
            <p:cNvPr id="10" name="TextBox 10"/>
            <p:cNvSpPr txBox="1"/>
            <p:nvPr/>
          </p:nvSpPr>
          <p:spPr>
            <a:xfrm>
              <a:off x="0" y="-85725"/>
              <a:ext cx="15842792" cy="792692"/>
            </a:xfrm>
            <a:prstGeom prst="rect">
              <a:avLst/>
            </a:prstGeom>
          </p:spPr>
          <p:txBody>
            <a:bodyPr lIns="0" tIns="0" rIns="0" bIns="0" rtlCol="0" anchor="t">
              <a:spAutoFit/>
            </a:bodyPr>
            <a:lstStyle/>
            <a:p>
              <a:pPr marL="0" lvl="0" indent="0" algn="l">
                <a:lnSpc>
                  <a:spcPts val="4900"/>
                </a:lnSpc>
              </a:pPr>
              <a:r>
                <a:rPr lang="en-US" sz="3500" b="1">
                  <a:solidFill>
                    <a:srgbClr val="000000"/>
                  </a:solidFill>
                  <a:latin typeface="Raleway Bold"/>
                  <a:ea typeface="Raleway Bold"/>
                  <a:cs typeface="Raleway Bold"/>
                  <a:sym typeface="Raleway Bold"/>
                </a:rPr>
                <a:t>Life Cycles</a:t>
              </a:r>
            </a:p>
          </p:txBody>
        </p:sp>
      </p:grpSp>
      <p:sp>
        <p:nvSpPr>
          <p:cNvPr id="11" name="TextBox 11"/>
          <p:cNvSpPr txBox="1"/>
          <p:nvPr/>
        </p:nvSpPr>
        <p:spPr>
          <a:xfrm rot="5400000">
            <a:off x="13162742" y="4631054"/>
            <a:ext cx="6766050" cy="1024890"/>
          </a:xfrm>
          <a:prstGeom prst="rect">
            <a:avLst/>
          </a:prstGeom>
        </p:spPr>
        <p:txBody>
          <a:bodyPr lIns="0" tIns="0" rIns="0" bIns="0" rtlCol="0" anchor="t">
            <a:spAutoFit/>
          </a:bodyPr>
          <a:lstStyle/>
          <a:p>
            <a:pPr marL="0" lvl="0" indent="0" algn="ctr">
              <a:lnSpc>
                <a:spcPts val="8190"/>
              </a:lnSpc>
            </a:pPr>
            <a:r>
              <a:rPr lang="en-US" sz="6300" b="1">
                <a:solidFill>
                  <a:srgbClr val="000000"/>
                </a:solidFill>
                <a:latin typeface="Raleway Bold"/>
                <a:ea typeface="Raleway Bold"/>
                <a:cs typeface="Raleway Bold"/>
                <a:sym typeface="Raleway Bold"/>
              </a:rPr>
              <a:t>Life Cycles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28700"/>
            <a:ext cx="17700891" cy="9258300"/>
          </a:xfrm>
          <a:prstGeom prst="rect">
            <a:avLst/>
          </a:prstGeom>
          <a:solidFill>
            <a:srgbClr val="B3FFFE"/>
          </a:solidFill>
        </p:spPr>
        <p:txBody>
          <a:bodyPr/>
          <a:lstStyle/>
          <a:p>
            <a:endParaRPr lang="en-US"/>
          </a:p>
        </p:txBody>
      </p:sp>
      <p:grpSp>
        <p:nvGrpSpPr>
          <p:cNvPr id="3" name="Group 3"/>
          <p:cNvGrpSpPr/>
          <p:nvPr/>
        </p:nvGrpSpPr>
        <p:grpSpPr>
          <a:xfrm>
            <a:off x="-522792" y="-198216"/>
            <a:ext cx="2031000" cy="10691400"/>
            <a:chOff x="0" y="0"/>
            <a:chExt cx="2708000" cy="14255200"/>
          </a:xfrm>
        </p:grpSpPr>
        <p:sp>
          <p:nvSpPr>
            <p:cNvPr id="4" name="Freeform 4"/>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5" name="Freeform 5"/>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6" name="Freeform 6"/>
          <p:cNvSpPr/>
          <p:nvPr/>
        </p:nvSpPr>
        <p:spPr>
          <a:xfrm>
            <a:off x="5576748" y="572572"/>
            <a:ext cx="2177745" cy="1633308"/>
          </a:xfrm>
          <a:custGeom>
            <a:avLst/>
            <a:gdLst/>
            <a:ahLst/>
            <a:cxnLst/>
            <a:rect l="l" t="t" r="r" b="b"/>
            <a:pathLst>
              <a:path w="2177745" h="1633308">
                <a:moveTo>
                  <a:pt x="0" y="0"/>
                </a:moveTo>
                <a:lnTo>
                  <a:pt x="2177744" y="0"/>
                </a:lnTo>
                <a:lnTo>
                  <a:pt x="2177744" y="1633308"/>
                </a:lnTo>
                <a:lnTo>
                  <a:pt x="0" y="1633308"/>
                </a:lnTo>
                <a:lnTo>
                  <a:pt x="0" y="0"/>
                </a:lnTo>
                <a:close/>
              </a:path>
            </a:pathLst>
          </a:custGeom>
          <a:blipFill>
            <a:blip r:embed="rId4"/>
            <a:stretch>
              <a:fillRect/>
            </a:stretch>
          </a:blipFill>
        </p:spPr>
        <p:txBody>
          <a:bodyPr/>
          <a:lstStyle/>
          <a:p>
            <a:endParaRPr lang="en-US"/>
          </a:p>
        </p:txBody>
      </p:sp>
      <p:grpSp>
        <p:nvGrpSpPr>
          <p:cNvPr id="7" name="Group 7"/>
          <p:cNvGrpSpPr/>
          <p:nvPr/>
        </p:nvGrpSpPr>
        <p:grpSpPr>
          <a:xfrm>
            <a:off x="1443234" y="1084426"/>
            <a:ext cx="12622516" cy="9604389"/>
            <a:chOff x="0" y="0"/>
            <a:chExt cx="16830022" cy="12805852"/>
          </a:xfrm>
        </p:grpSpPr>
        <p:sp>
          <p:nvSpPr>
            <p:cNvPr id="8" name="TextBox 8"/>
            <p:cNvSpPr txBox="1"/>
            <p:nvPr/>
          </p:nvSpPr>
          <p:spPr>
            <a:xfrm>
              <a:off x="0" y="1427287"/>
              <a:ext cx="16821788" cy="11378565"/>
            </a:xfrm>
            <a:prstGeom prst="rect">
              <a:avLst/>
            </a:prstGeom>
          </p:spPr>
          <p:txBody>
            <a:bodyPr lIns="0" tIns="0" rIns="0" bIns="0" rtlCol="0" anchor="t">
              <a:spAutoFit/>
            </a:bodyPr>
            <a:lstStyle/>
            <a:p>
              <a:pPr marL="690881" lvl="1" indent="-345440" algn="l">
                <a:lnSpc>
                  <a:spcPts val="4800"/>
                </a:lnSpc>
                <a:buFont typeface="Arial"/>
                <a:buChar char="•"/>
              </a:pPr>
              <a:r>
                <a:rPr lang="en-US" sz="3200">
                  <a:solidFill>
                    <a:srgbClr val="000000"/>
                  </a:solidFill>
                  <a:latin typeface="Arial"/>
                  <a:ea typeface="Arial"/>
                  <a:cs typeface="Arial"/>
                  <a:sym typeface="Arial"/>
                </a:rPr>
                <a:t>Take a look at one of these websites together:</a:t>
              </a:r>
            </a:p>
            <a:p>
              <a:pPr marL="1381761" lvl="2" indent="-460587" algn="l">
                <a:lnSpc>
                  <a:spcPts val="4800"/>
                </a:lnSpc>
                <a:buFont typeface="Arial"/>
                <a:buChar char="⚬"/>
              </a:pPr>
              <a:r>
                <a:rPr lang="en-US" sz="3200" b="1">
                  <a:solidFill>
                    <a:srgbClr val="000000"/>
                  </a:solidFill>
                  <a:latin typeface="Arial Bold"/>
                  <a:ea typeface="Arial Bold"/>
                  <a:cs typeface="Arial Bold"/>
                  <a:sym typeface="Arial Bold"/>
                </a:rPr>
                <a:t>A</a:t>
              </a:r>
              <a:r>
                <a:rPr lang="en-US" sz="3200" b="1" u="sng">
                  <a:solidFill>
                    <a:srgbClr val="000000"/>
                  </a:solidFill>
                  <a:latin typeface="Arial Bold"/>
                  <a:ea typeface="Arial Bold"/>
                  <a:cs typeface="Arial Bold"/>
                  <a:sym typeface="Arial Bold"/>
                  <a:hlinkClick r:id="rId5" tooltip="https://illuminate.org/projects/"/>
                </a:rPr>
                <a:t>we-inspiring Art installations</a:t>
              </a:r>
              <a:r>
                <a:rPr lang="en-US" sz="3200">
                  <a:solidFill>
                    <a:srgbClr val="000000"/>
                  </a:solidFill>
                  <a:latin typeface="Arial"/>
                  <a:ea typeface="Arial"/>
                  <a:cs typeface="Arial"/>
                  <a:sym typeface="Arial"/>
                </a:rPr>
                <a:t>: https://illuminate.org/projects/</a:t>
              </a:r>
            </a:p>
            <a:p>
              <a:pPr algn="l">
                <a:lnSpc>
                  <a:spcPts val="4800"/>
                </a:lnSpc>
              </a:pPr>
              <a:endParaRPr lang="en-US" sz="3200">
                <a:solidFill>
                  <a:srgbClr val="000000"/>
                </a:solidFill>
                <a:latin typeface="Arial"/>
                <a:ea typeface="Arial"/>
                <a:cs typeface="Arial"/>
                <a:sym typeface="Arial"/>
              </a:endParaRPr>
            </a:p>
            <a:p>
              <a:pPr marL="1381761" lvl="2" indent="-460587" algn="l">
                <a:lnSpc>
                  <a:spcPts val="4800"/>
                </a:lnSpc>
                <a:buFont typeface="Arial"/>
                <a:buChar char="⚬"/>
              </a:pPr>
              <a:r>
                <a:rPr lang="en-US" sz="3200" b="1" u="sng">
                  <a:solidFill>
                    <a:srgbClr val="000000"/>
                  </a:solidFill>
                  <a:latin typeface="Arial Bold"/>
                  <a:ea typeface="Arial Bold"/>
                  <a:cs typeface="Arial Bold"/>
                  <a:sym typeface="Arial Bold"/>
                  <a:hlinkClick r:id="rId6" tooltip="https://www.roughguides.com/gallery/26-awe-inspiring-architectural-wonders/"/>
                </a:rPr>
                <a:t>26 Awe-Inspiring Architectural Wonders</a:t>
              </a:r>
              <a:r>
                <a:rPr lang="en-US" sz="3200">
                  <a:solidFill>
                    <a:srgbClr val="000000"/>
                  </a:solidFill>
                  <a:latin typeface="Arial"/>
                  <a:ea typeface="Arial"/>
                  <a:cs typeface="Arial"/>
                  <a:sym typeface="Arial"/>
                </a:rPr>
                <a:t>: https://shorturl.at/I3469</a:t>
              </a:r>
            </a:p>
            <a:p>
              <a:pPr algn="l">
                <a:lnSpc>
                  <a:spcPts val="4800"/>
                </a:lnSpc>
              </a:pPr>
              <a:endParaRPr lang="en-US" sz="3200">
                <a:solidFill>
                  <a:srgbClr val="000000"/>
                </a:solidFill>
                <a:latin typeface="Arial"/>
                <a:ea typeface="Arial"/>
                <a:cs typeface="Arial"/>
                <a:sym typeface="Arial"/>
              </a:endParaRPr>
            </a:p>
            <a:p>
              <a:pPr marL="690881" lvl="1" indent="-345440" algn="l">
                <a:lnSpc>
                  <a:spcPts val="4800"/>
                </a:lnSpc>
                <a:buFont typeface="Arial"/>
                <a:buChar char="•"/>
              </a:pPr>
              <a:r>
                <a:rPr lang="en-US" sz="3200" i="1">
                  <a:solidFill>
                    <a:srgbClr val="000000"/>
                  </a:solidFill>
                  <a:latin typeface="Arial Italics"/>
                  <a:ea typeface="Arial Italics"/>
                  <a:cs typeface="Arial Italics"/>
                  <a:sym typeface="Arial Italics"/>
                </a:rPr>
                <a:t>What repetitive patterns did you notice?</a:t>
              </a:r>
            </a:p>
            <a:p>
              <a:pPr marL="690881" lvl="1" indent="-345440" algn="l">
                <a:lnSpc>
                  <a:spcPts val="4800"/>
                </a:lnSpc>
                <a:buFont typeface="Arial"/>
                <a:buChar char="•"/>
              </a:pPr>
              <a:r>
                <a:rPr lang="en-US" sz="3200" i="1">
                  <a:solidFill>
                    <a:srgbClr val="000000"/>
                  </a:solidFill>
                  <a:latin typeface="Arial Italics"/>
                  <a:ea typeface="Arial Italics"/>
                  <a:cs typeface="Arial Italics"/>
                  <a:sym typeface="Arial Italics"/>
                </a:rPr>
                <a:t>Light/dark contrasts?</a:t>
              </a:r>
            </a:p>
            <a:p>
              <a:pPr marL="690881" lvl="1" indent="-345440" algn="l">
                <a:lnSpc>
                  <a:spcPts val="4800"/>
                </a:lnSpc>
                <a:buFont typeface="Arial"/>
                <a:buChar char="•"/>
              </a:pPr>
              <a:r>
                <a:rPr lang="en-US" sz="3200" i="1">
                  <a:solidFill>
                    <a:srgbClr val="000000"/>
                  </a:solidFill>
                  <a:latin typeface="Arial Italics"/>
                  <a:ea typeface="Arial Italics"/>
                  <a:cs typeface="Arial Italics"/>
                  <a:sym typeface="Arial Italics"/>
                </a:rPr>
                <a:t>Representations of vastness?</a:t>
              </a:r>
            </a:p>
            <a:p>
              <a:pPr algn="l">
                <a:lnSpc>
                  <a:spcPts val="4800"/>
                </a:lnSpc>
              </a:pPr>
              <a:endParaRPr lang="en-US" sz="3200" i="1">
                <a:solidFill>
                  <a:srgbClr val="000000"/>
                </a:solidFill>
                <a:latin typeface="Arial Italics"/>
                <a:ea typeface="Arial Italics"/>
                <a:cs typeface="Arial Italics"/>
                <a:sym typeface="Arial Italics"/>
              </a:endParaRPr>
            </a:p>
            <a:p>
              <a:pPr marL="690881" lvl="1" indent="-345440" algn="l">
                <a:lnSpc>
                  <a:spcPts val="4800"/>
                </a:lnSpc>
                <a:buFont typeface="Arial"/>
                <a:buChar char="•"/>
              </a:pPr>
              <a:r>
                <a:rPr lang="en-US" sz="3200">
                  <a:solidFill>
                    <a:srgbClr val="000000"/>
                  </a:solidFill>
                  <a:latin typeface="Arial"/>
                  <a:ea typeface="Arial"/>
                  <a:cs typeface="Arial"/>
                  <a:sym typeface="Arial"/>
                </a:rPr>
                <a:t>What other examples of awe-inducing visual design have you seen in your daily life or travels? </a:t>
              </a:r>
            </a:p>
            <a:p>
              <a:pPr algn="l">
                <a:lnSpc>
                  <a:spcPts val="4800"/>
                </a:lnSpc>
              </a:pPr>
              <a:endParaRPr lang="en-US" sz="3200">
                <a:solidFill>
                  <a:srgbClr val="000000"/>
                </a:solidFill>
                <a:latin typeface="Arial"/>
                <a:ea typeface="Arial"/>
                <a:cs typeface="Arial"/>
                <a:sym typeface="Arial"/>
              </a:endParaRPr>
            </a:p>
          </p:txBody>
        </p:sp>
        <p:sp>
          <p:nvSpPr>
            <p:cNvPr id="9" name="TextBox 9"/>
            <p:cNvSpPr txBox="1"/>
            <p:nvPr/>
          </p:nvSpPr>
          <p:spPr>
            <a:xfrm>
              <a:off x="0" y="-85725"/>
              <a:ext cx="16830022" cy="934086"/>
            </a:xfrm>
            <a:prstGeom prst="rect">
              <a:avLst/>
            </a:prstGeom>
          </p:spPr>
          <p:txBody>
            <a:bodyPr lIns="0" tIns="0" rIns="0" bIns="0" rtlCol="0" anchor="t">
              <a:spAutoFit/>
            </a:bodyPr>
            <a:lstStyle/>
            <a:p>
              <a:pPr marL="0" lvl="0" indent="0" algn="l">
                <a:lnSpc>
                  <a:spcPts val="5879"/>
                </a:lnSpc>
              </a:pPr>
              <a:r>
                <a:rPr lang="en-US" sz="4199" b="1">
                  <a:solidFill>
                    <a:srgbClr val="000000"/>
                  </a:solidFill>
                  <a:latin typeface="Raleway Bold"/>
                  <a:ea typeface="Raleway Bold"/>
                  <a:cs typeface="Raleway Bold"/>
                  <a:sym typeface="Raleway Bold"/>
                </a:rPr>
                <a:t>Visual Design</a:t>
              </a:r>
            </a:p>
          </p:txBody>
        </p:sp>
      </p:grpSp>
      <p:sp>
        <p:nvSpPr>
          <p:cNvPr id="10" name="Freeform 10"/>
          <p:cNvSpPr/>
          <p:nvPr/>
        </p:nvSpPr>
        <p:spPr>
          <a:xfrm>
            <a:off x="10901007" y="2553786"/>
            <a:ext cx="1886224" cy="1886224"/>
          </a:xfrm>
          <a:custGeom>
            <a:avLst/>
            <a:gdLst/>
            <a:ahLst/>
            <a:cxnLst/>
            <a:rect l="l" t="t" r="r" b="b"/>
            <a:pathLst>
              <a:path w="1886224" h="1886224">
                <a:moveTo>
                  <a:pt x="0" y="0"/>
                </a:moveTo>
                <a:lnTo>
                  <a:pt x="1886223" y="0"/>
                </a:lnTo>
                <a:lnTo>
                  <a:pt x="1886223" y="1886224"/>
                </a:lnTo>
                <a:lnTo>
                  <a:pt x="0" y="1886224"/>
                </a:lnTo>
                <a:lnTo>
                  <a:pt x="0" y="0"/>
                </a:lnTo>
                <a:close/>
              </a:path>
            </a:pathLst>
          </a:custGeom>
          <a:blipFill>
            <a:blip r:embed="rId7"/>
            <a:stretch>
              <a:fillRect/>
            </a:stretch>
          </a:blipFill>
        </p:spPr>
        <p:txBody>
          <a:bodyPr/>
          <a:lstStyle/>
          <a:p>
            <a:endParaRPr lang="en-US"/>
          </a:p>
        </p:txBody>
      </p:sp>
      <p:sp>
        <p:nvSpPr>
          <p:cNvPr id="11" name="Freeform 11"/>
          <p:cNvSpPr/>
          <p:nvPr/>
        </p:nvSpPr>
        <p:spPr>
          <a:xfrm>
            <a:off x="10952911" y="4769683"/>
            <a:ext cx="1834319" cy="1834319"/>
          </a:xfrm>
          <a:custGeom>
            <a:avLst/>
            <a:gdLst/>
            <a:ahLst/>
            <a:cxnLst/>
            <a:rect l="l" t="t" r="r" b="b"/>
            <a:pathLst>
              <a:path w="1834319" h="1834319">
                <a:moveTo>
                  <a:pt x="0" y="0"/>
                </a:moveTo>
                <a:lnTo>
                  <a:pt x="1834319" y="0"/>
                </a:lnTo>
                <a:lnTo>
                  <a:pt x="1834319" y="1834319"/>
                </a:lnTo>
                <a:lnTo>
                  <a:pt x="0" y="1834319"/>
                </a:lnTo>
                <a:lnTo>
                  <a:pt x="0" y="0"/>
                </a:lnTo>
                <a:close/>
              </a:path>
            </a:pathLst>
          </a:custGeom>
          <a:blipFill>
            <a:blip r:embed="rId8"/>
            <a:stretch>
              <a:fillRect/>
            </a:stretch>
          </a:blipFill>
        </p:spPr>
        <p:txBody>
          <a:bodyPr/>
          <a:lstStyle/>
          <a:p>
            <a:endParaRPr lang="en-US"/>
          </a:p>
        </p:txBody>
      </p:sp>
      <p:sp>
        <p:nvSpPr>
          <p:cNvPr id="12" name="TextBox 12"/>
          <p:cNvSpPr txBox="1"/>
          <p:nvPr/>
        </p:nvSpPr>
        <p:spPr>
          <a:xfrm rot="5400000">
            <a:off x="13684526" y="4635038"/>
            <a:ext cx="6766050" cy="1024890"/>
          </a:xfrm>
          <a:prstGeom prst="rect">
            <a:avLst/>
          </a:prstGeom>
        </p:spPr>
        <p:txBody>
          <a:bodyPr lIns="0" tIns="0" rIns="0" bIns="0" rtlCol="0" anchor="t">
            <a:spAutoFit/>
          </a:bodyPr>
          <a:lstStyle/>
          <a:p>
            <a:pPr marL="0" lvl="0" indent="0" algn="ctr">
              <a:lnSpc>
                <a:spcPts val="8190"/>
              </a:lnSpc>
            </a:pPr>
            <a:r>
              <a:rPr lang="en-US" sz="6300" b="1">
                <a:solidFill>
                  <a:srgbClr val="000000"/>
                </a:solidFill>
                <a:latin typeface="Raleway Bold"/>
                <a:ea typeface="Raleway Bold"/>
                <a:cs typeface="Raleway Bold"/>
                <a:sym typeface="Raleway Bold"/>
              </a:rPr>
              <a:t>Visual Design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66800" y="0"/>
            <a:ext cx="17700891" cy="10287000"/>
          </a:xfrm>
          <a:prstGeom prst="rect">
            <a:avLst/>
          </a:prstGeom>
          <a:solidFill>
            <a:srgbClr val="B3FFFE"/>
          </a:solidFill>
        </p:spPr>
        <p:txBody>
          <a:bodyPr/>
          <a:lstStyle/>
          <a:p>
            <a:endParaRPr lang="en-US"/>
          </a:p>
        </p:txBody>
      </p:sp>
      <p:grpSp>
        <p:nvGrpSpPr>
          <p:cNvPr id="3" name="Group 3"/>
          <p:cNvGrpSpPr/>
          <p:nvPr/>
        </p:nvGrpSpPr>
        <p:grpSpPr>
          <a:xfrm>
            <a:off x="-522792" y="-198216"/>
            <a:ext cx="2031000" cy="10691400"/>
            <a:chOff x="0" y="0"/>
            <a:chExt cx="2708000" cy="14255200"/>
          </a:xfrm>
        </p:grpSpPr>
        <p:sp>
          <p:nvSpPr>
            <p:cNvPr id="4" name="Freeform 4"/>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5" name="Freeform 5"/>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grpSp>
        <p:nvGrpSpPr>
          <p:cNvPr id="6" name="Group 6"/>
          <p:cNvGrpSpPr/>
          <p:nvPr/>
        </p:nvGrpSpPr>
        <p:grpSpPr>
          <a:xfrm>
            <a:off x="1498683" y="-107283"/>
            <a:ext cx="12126109" cy="10176224"/>
            <a:chOff x="0" y="-85725"/>
            <a:chExt cx="16168145" cy="13568299"/>
          </a:xfrm>
        </p:grpSpPr>
        <p:sp>
          <p:nvSpPr>
            <p:cNvPr id="7" name="TextBox 7"/>
            <p:cNvSpPr txBox="1"/>
            <p:nvPr/>
          </p:nvSpPr>
          <p:spPr>
            <a:xfrm>
              <a:off x="568004" y="1389519"/>
              <a:ext cx="15600141" cy="12093055"/>
            </a:xfrm>
            <a:prstGeom prst="rect">
              <a:avLst/>
            </a:prstGeom>
          </p:spPr>
          <p:txBody>
            <a:bodyPr lIns="0" tIns="0" rIns="0" bIns="0" rtlCol="0" anchor="t">
              <a:spAutoFit/>
            </a:bodyPr>
            <a:lstStyle/>
            <a:p>
              <a:pPr algn="l">
                <a:lnSpc>
                  <a:spcPts val="4490"/>
                </a:lnSpc>
              </a:pPr>
              <a:r>
                <a:rPr lang="en-US" sz="2500" b="1" dirty="0">
                  <a:solidFill>
                    <a:srgbClr val="000000"/>
                  </a:solidFill>
                  <a:latin typeface="Arial Bold"/>
                  <a:ea typeface="Arial Bold"/>
                  <a:cs typeface="Arial Bold"/>
                  <a:sym typeface="Arial Bold"/>
                </a:rPr>
                <a:t>Option 1:</a:t>
              </a:r>
            </a:p>
            <a:p>
              <a:pPr marL="646350" lvl="1" indent="-323175" algn="l">
                <a:lnSpc>
                  <a:spcPts val="4490"/>
                </a:lnSpc>
                <a:buFont typeface="Arial"/>
                <a:buChar char="•"/>
              </a:pPr>
              <a:r>
                <a:rPr lang="en-US" sz="2500" dirty="0">
                  <a:solidFill>
                    <a:srgbClr val="000000"/>
                  </a:solidFill>
                  <a:latin typeface="Arial"/>
                  <a:ea typeface="Arial"/>
                  <a:cs typeface="Arial"/>
                  <a:sym typeface="Arial"/>
                </a:rPr>
                <a:t>Consider doing a brief meditation together</a:t>
              </a:r>
            </a:p>
            <a:p>
              <a:pPr algn="l">
                <a:lnSpc>
                  <a:spcPts val="4490"/>
                </a:lnSpc>
              </a:pPr>
              <a:endParaRPr lang="en-US" sz="2500" dirty="0">
                <a:solidFill>
                  <a:srgbClr val="000000"/>
                </a:solidFill>
                <a:latin typeface="Arial"/>
                <a:ea typeface="Arial"/>
                <a:cs typeface="Arial"/>
                <a:sym typeface="Arial"/>
              </a:endParaRPr>
            </a:p>
            <a:p>
              <a:pPr algn="l">
                <a:lnSpc>
                  <a:spcPts val="4490"/>
                </a:lnSpc>
              </a:pPr>
              <a:r>
                <a:rPr lang="en-US" sz="2500" dirty="0">
                  <a:solidFill>
                    <a:srgbClr val="000000"/>
                  </a:solidFill>
                  <a:latin typeface="Arial"/>
                  <a:ea typeface="Arial"/>
                  <a:cs typeface="Arial"/>
                  <a:sym typeface="Arial"/>
                </a:rPr>
                <a:t>Here are some audios to follow along:</a:t>
              </a:r>
            </a:p>
            <a:p>
              <a:pPr marL="646350" lvl="1" indent="-323175" algn="l">
                <a:lnSpc>
                  <a:spcPts val="4490"/>
                </a:lnSpc>
                <a:buFont typeface="Arial"/>
                <a:buChar char="•"/>
              </a:pPr>
              <a:r>
                <a:rPr lang="en-US" sz="2500" b="1" dirty="0">
                  <a:solidFill>
                    <a:srgbClr val="000000"/>
                  </a:solidFill>
                  <a:latin typeface="Arial Bold"/>
                  <a:ea typeface="Arial Bold"/>
                  <a:cs typeface="Arial Bold"/>
                  <a:sym typeface="Arial Bold"/>
                </a:rPr>
                <a:t>Happiness Break: Tap into Joy that Surrounds You</a:t>
              </a:r>
              <a:r>
                <a:rPr lang="en-US" sz="2500" dirty="0">
                  <a:solidFill>
                    <a:srgbClr val="000000"/>
                  </a:solidFill>
                  <a:latin typeface="Arial"/>
                  <a:ea typeface="Arial"/>
                  <a:cs typeface="Arial"/>
                  <a:sym typeface="Arial"/>
                </a:rPr>
                <a:t> (5 min)</a:t>
              </a:r>
            </a:p>
            <a:p>
              <a:pPr algn="l">
                <a:lnSpc>
                  <a:spcPts val="4190"/>
                </a:lnSpc>
              </a:pPr>
              <a:r>
                <a:rPr lang="en-US" sz="2500" dirty="0">
                  <a:solidFill>
                    <a:srgbClr val="000000"/>
                  </a:solidFill>
                  <a:latin typeface="Arial"/>
                  <a:ea typeface="Arial"/>
                  <a:cs typeface="Arial"/>
                  <a:sym typeface="Arial"/>
                </a:rPr>
                <a:t>https://</a:t>
              </a:r>
              <a:r>
                <a:rPr lang="en-US" sz="2500" dirty="0" err="1">
                  <a:solidFill>
                    <a:srgbClr val="000000"/>
                  </a:solidFill>
                  <a:latin typeface="Arial"/>
                  <a:ea typeface="Arial"/>
                  <a:cs typeface="Arial"/>
                  <a:sym typeface="Arial"/>
                </a:rPr>
                <a:t>greatergood.berkeley.edu</a:t>
              </a:r>
              <a:r>
                <a:rPr lang="en-US" sz="2500" dirty="0">
                  <a:solidFill>
                    <a:srgbClr val="000000"/>
                  </a:solidFill>
                  <a:latin typeface="Arial"/>
                  <a:ea typeface="Arial"/>
                  <a:cs typeface="Arial"/>
                  <a:sym typeface="Arial"/>
                </a:rPr>
                <a:t>/podcasts/item/Happiness_break_Tap_into_Joy_that_Surrounds_You_Anushka_Fernandopulle</a:t>
              </a:r>
            </a:p>
            <a:p>
              <a:pPr algn="l">
                <a:lnSpc>
                  <a:spcPts val="4490"/>
                </a:lnSpc>
              </a:pPr>
              <a:endParaRPr lang="en-US" sz="2500" dirty="0">
                <a:solidFill>
                  <a:srgbClr val="000000"/>
                </a:solidFill>
                <a:latin typeface="Arial"/>
                <a:ea typeface="Arial"/>
                <a:cs typeface="Arial"/>
                <a:sym typeface="Arial"/>
              </a:endParaRPr>
            </a:p>
            <a:p>
              <a:pPr marL="646350" lvl="1" indent="-323175" algn="l">
                <a:lnSpc>
                  <a:spcPts val="4490"/>
                </a:lnSpc>
                <a:buFont typeface="Arial"/>
                <a:buChar char="•"/>
              </a:pPr>
              <a:r>
                <a:rPr lang="en-US" sz="2500" b="1" dirty="0">
                  <a:solidFill>
                    <a:srgbClr val="000000"/>
                  </a:solidFill>
                  <a:latin typeface="Arial Bold"/>
                  <a:ea typeface="Arial Bold"/>
                  <a:cs typeface="Arial Bold"/>
                  <a:sym typeface="Arial Bold"/>
                </a:rPr>
                <a:t>Happiness Break: Awe for Others </a:t>
              </a:r>
              <a:r>
                <a:rPr lang="en-US" sz="2500" dirty="0">
                  <a:solidFill>
                    <a:srgbClr val="000000"/>
                  </a:solidFill>
                  <a:latin typeface="Arial"/>
                  <a:ea typeface="Arial"/>
                  <a:cs typeface="Arial"/>
                  <a:sym typeface="Arial"/>
                </a:rPr>
                <a:t>(10 min)</a:t>
              </a:r>
            </a:p>
            <a:p>
              <a:pPr algn="l">
                <a:lnSpc>
                  <a:spcPts val="4190"/>
                </a:lnSpc>
              </a:pPr>
              <a:r>
                <a:rPr lang="en-US" sz="2500" dirty="0">
                  <a:solidFill>
                    <a:srgbClr val="000000"/>
                  </a:solidFill>
                  <a:latin typeface="Arial"/>
                  <a:ea typeface="Arial"/>
                  <a:cs typeface="Arial"/>
                  <a:sym typeface="Arial"/>
                </a:rPr>
                <a:t>https://</a:t>
              </a:r>
              <a:r>
                <a:rPr lang="en-US" sz="2500" dirty="0" err="1">
                  <a:solidFill>
                    <a:srgbClr val="000000"/>
                  </a:solidFill>
                  <a:latin typeface="Arial"/>
                  <a:ea typeface="Arial"/>
                  <a:cs typeface="Arial"/>
                  <a:sym typeface="Arial"/>
                </a:rPr>
                <a:t>greatergood.berkeley.edu</a:t>
              </a:r>
              <a:r>
                <a:rPr lang="en-US" sz="2500" dirty="0">
                  <a:solidFill>
                    <a:srgbClr val="000000"/>
                  </a:solidFill>
                  <a:latin typeface="Arial"/>
                  <a:ea typeface="Arial"/>
                  <a:cs typeface="Arial"/>
                  <a:sym typeface="Arial"/>
                </a:rPr>
                <a:t>/podcasts/item/</a:t>
              </a:r>
              <a:r>
                <a:rPr lang="en-US" sz="2500" dirty="0" err="1">
                  <a:solidFill>
                    <a:srgbClr val="000000"/>
                  </a:solidFill>
                  <a:latin typeface="Arial"/>
                  <a:ea typeface="Arial"/>
                  <a:cs typeface="Arial"/>
                  <a:sym typeface="Arial"/>
                </a:rPr>
                <a:t>happiness_break_awe_for_others</a:t>
              </a:r>
              <a:endParaRPr lang="en-US" sz="2500" dirty="0">
                <a:solidFill>
                  <a:srgbClr val="000000"/>
                </a:solidFill>
                <a:latin typeface="Arial"/>
                <a:ea typeface="Arial"/>
                <a:cs typeface="Arial"/>
                <a:sym typeface="Arial"/>
              </a:endParaRPr>
            </a:p>
            <a:p>
              <a:pPr algn="l">
                <a:lnSpc>
                  <a:spcPts val="4490"/>
                </a:lnSpc>
              </a:pPr>
              <a:endParaRPr lang="en-US" sz="2500" dirty="0">
                <a:solidFill>
                  <a:srgbClr val="000000"/>
                </a:solidFill>
                <a:latin typeface="Arial"/>
                <a:ea typeface="Arial"/>
                <a:cs typeface="Arial"/>
                <a:sym typeface="Arial"/>
              </a:endParaRPr>
            </a:p>
            <a:p>
              <a:pPr algn="l">
                <a:lnSpc>
                  <a:spcPts val="4490"/>
                </a:lnSpc>
              </a:pPr>
              <a:r>
                <a:rPr lang="en-US" sz="2500" b="1" dirty="0">
                  <a:solidFill>
                    <a:srgbClr val="000000"/>
                  </a:solidFill>
                  <a:latin typeface="Arial Bold"/>
                  <a:ea typeface="Arial Bold"/>
                  <a:cs typeface="Arial Bold"/>
                  <a:sym typeface="Arial Bold"/>
                </a:rPr>
                <a:t>Option 2:</a:t>
              </a:r>
            </a:p>
            <a:p>
              <a:pPr marL="646350" lvl="1" indent="-323175" algn="l">
                <a:lnSpc>
                  <a:spcPts val="4490"/>
                </a:lnSpc>
                <a:buFont typeface="Arial"/>
                <a:buChar char="•"/>
              </a:pPr>
              <a:r>
                <a:rPr lang="en-US" sz="2500" dirty="0">
                  <a:solidFill>
                    <a:srgbClr val="000000"/>
                  </a:solidFill>
                  <a:latin typeface="Arial"/>
                  <a:ea typeface="Arial"/>
                  <a:cs typeface="Arial"/>
                  <a:sym typeface="Arial"/>
                </a:rPr>
                <a:t>Discuss awe and meaning together instead.</a:t>
              </a:r>
            </a:p>
            <a:p>
              <a:pPr marL="1292699" lvl="2" indent="-430900" algn="l">
                <a:lnSpc>
                  <a:spcPts val="4490"/>
                </a:lnSpc>
                <a:buFont typeface="Arial"/>
                <a:buChar char="⚬"/>
              </a:pPr>
              <a:r>
                <a:rPr lang="en-US" sz="2500" i="1" dirty="0">
                  <a:solidFill>
                    <a:srgbClr val="000000"/>
                  </a:solidFill>
                  <a:latin typeface="Arial Italics"/>
                  <a:ea typeface="Arial Italics"/>
                  <a:cs typeface="Arial Italics"/>
                  <a:sym typeface="Arial Italics"/>
                </a:rPr>
                <a:t>Have you (or someone you know) ever experienced a shift in meaning or purpose after an awe-moment?</a:t>
              </a:r>
            </a:p>
            <a:p>
              <a:pPr marL="1292699" lvl="2" indent="-430900" algn="l">
                <a:lnSpc>
                  <a:spcPts val="4490"/>
                </a:lnSpc>
                <a:buFont typeface="Arial"/>
                <a:buChar char="⚬"/>
              </a:pPr>
              <a:r>
                <a:rPr lang="en-US" sz="2500" i="1" dirty="0">
                  <a:solidFill>
                    <a:srgbClr val="000000"/>
                  </a:solidFill>
                  <a:latin typeface="Arial Italics"/>
                  <a:ea typeface="Arial Italics"/>
                  <a:cs typeface="Arial Italics"/>
                  <a:sym typeface="Arial Italics"/>
                </a:rPr>
                <a:t>Discuss how you think awe could impact your teaching </a:t>
              </a:r>
            </a:p>
          </p:txBody>
        </p:sp>
        <p:sp>
          <p:nvSpPr>
            <p:cNvPr id="8" name="TextBox 8"/>
            <p:cNvSpPr txBox="1"/>
            <p:nvPr/>
          </p:nvSpPr>
          <p:spPr>
            <a:xfrm>
              <a:off x="0" y="-85725"/>
              <a:ext cx="15607777" cy="792692"/>
            </a:xfrm>
            <a:prstGeom prst="rect">
              <a:avLst/>
            </a:prstGeom>
          </p:spPr>
          <p:txBody>
            <a:bodyPr lIns="0" tIns="0" rIns="0" bIns="0" rtlCol="0" anchor="t">
              <a:spAutoFit/>
            </a:bodyPr>
            <a:lstStyle/>
            <a:p>
              <a:pPr marL="0" lvl="0" indent="0" algn="l">
                <a:lnSpc>
                  <a:spcPts val="4900"/>
                </a:lnSpc>
              </a:pPr>
              <a:r>
                <a:rPr lang="en-US" sz="3300" b="1" dirty="0">
                  <a:solidFill>
                    <a:srgbClr val="000000"/>
                  </a:solidFill>
                  <a:latin typeface="Raleway Bold"/>
                  <a:ea typeface="Raleway Bold"/>
                  <a:cs typeface="Raleway Bold"/>
                  <a:sym typeface="Raleway Bold"/>
                </a:rPr>
                <a:t>Meaning/Transcendence</a:t>
              </a:r>
            </a:p>
          </p:txBody>
        </p:sp>
      </p:grpSp>
      <p:sp>
        <p:nvSpPr>
          <p:cNvPr id="9" name="Freeform 9"/>
          <p:cNvSpPr/>
          <p:nvPr/>
        </p:nvSpPr>
        <p:spPr>
          <a:xfrm>
            <a:off x="7409394" y="450859"/>
            <a:ext cx="1734606" cy="1155682"/>
          </a:xfrm>
          <a:custGeom>
            <a:avLst/>
            <a:gdLst/>
            <a:ahLst/>
            <a:cxnLst/>
            <a:rect l="l" t="t" r="r" b="b"/>
            <a:pathLst>
              <a:path w="1734606" h="1155682">
                <a:moveTo>
                  <a:pt x="0" y="0"/>
                </a:moveTo>
                <a:lnTo>
                  <a:pt x="1734606" y="0"/>
                </a:lnTo>
                <a:lnTo>
                  <a:pt x="1734606" y="1155682"/>
                </a:lnTo>
                <a:lnTo>
                  <a:pt x="0" y="1155682"/>
                </a:lnTo>
                <a:lnTo>
                  <a:pt x="0" y="0"/>
                </a:lnTo>
                <a:close/>
              </a:path>
            </a:pathLst>
          </a:custGeom>
          <a:blipFill>
            <a:blip r:embed="rId4"/>
            <a:stretch>
              <a:fillRect/>
            </a:stretch>
          </a:blipFill>
        </p:spPr>
        <p:txBody>
          <a:bodyPr/>
          <a:lstStyle/>
          <a:p>
            <a:endParaRPr lang="en-US"/>
          </a:p>
        </p:txBody>
      </p:sp>
      <p:sp>
        <p:nvSpPr>
          <p:cNvPr id="10" name="Freeform 10"/>
          <p:cNvSpPr/>
          <p:nvPr/>
        </p:nvSpPr>
        <p:spPr>
          <a:xfrm>
            <a:off x="13777914" y="2696762"/>
            <a:ext cx="1924880" cy="1924880"/>
          </a:xfrm>
          <a:custGeom>
            <a:avLst/>
            <a:gdLst/>
            <a:ahLst/>
            <a:cxnLst/>
            <a:rect l="l" t="t" r="r" b="b"/>
            <a:pathLst>
              <a:path w="1924880" h="1924880">
                <a:moveTo>
                  <a:pt x="0" y="0"/>
                </a:moveTo>
                <a:lnTo>
                  <a:pt x="1924879" y="0"/>
                </a:lnTo>
                <a:lnTo>
                  <a:pt x="1924879" y="1924879"/>
                </a:lnTo>
                <a:lnTo>
                  <a:pt x="0" y="1924879"/>
                </a:lnTo>
                <a:lnTo>
                  <a:pt x="0" y="0"/>
                </a:lnTo>
                <a:close/>
              </a:path>
            </a:pathLst>
          </a:custGeom>
          <a:blipFill>
            <a:blip r:embed="rId5"/>
            <a:stretch>
              <a:fillRect/>
            </a:stretch>
          </a:blipFill>
        </p:spPr>
        <p:txBody>
          <a:bodyPr/>
          <a:lstStyle/>
          <a:p>
            <a:endParaRPr lang="en-US"/>
          </a:p>
        </p:txBody>
      </p:sp>
      <p:sp>
        <p:nvSpPr>
          <p:cNvPr id="11" name="Freeform 11"/>
          <p:cNvSpPr/>
          <p:nvPr/>
        </p:nvSpPr>
        <p:spPr>
          <a:xfrm>
            <a:off x="13777914" y="5534046"/>
            <a:ext cx="1924880" cy="1924880"/>
          </a:xfrm>
          <a:custGeom>
            <a:avLst/>
            <a:gdLst/>
            <a:ahLst/>
            <a:cxnLst/>
            <a:rect l="l" t="t" r="r" b="b"/>
            <a:pathLst>
              <a:path w="1924880" h="1924880">
                <a:moveTo>
                  <a:pt x="0" y="0"/>
                </a:moveTo>
                <a:lnTo>
                  <a:pt x="1924879" y="0"/>
                </a:lnTo>
                <a:lnTo>
                  <a:pt x="1924879" y="1924880"/>
                </a:lnTo>
                <a:lnTo>
                  <a:pt x="0" y="1924880"/>
                </a:lnTo>
                <a:lnTo>
                  <a:pt x="0" y="0"/>
                </a:lnTo>
                <a:close/>
              </a:path>
            </a:pathLst>
          </a:custGeom>
          <a:blipFill>
            <a:blip r:embed="rId6"/>
            <a:stretch>
              <a:fillRect/>
            </a:stretch>
          </a:blipFill>
        </p:spPr>
        <p:txBody>
          <a:bodyPr/>
          <a:lstStyle/>
          <a:p>
            <a:endParaRPr lang="en-US"/>
          </a:p>
        </p:txBody>
      </p:sp>
      <p:sp>
        <p:nvSpPr>
          <p:cNvPr id="12" name="TextBox 12"/>
          <p:cNvSpPr txBox="1"/>
          <p:nvPr/>
        </p:nvSpPr>
        <p:spPr>
          <a:xfrm rot="5400000">
            <a:off x="14078247" y="4799330"/>
            <a:ext cx="6766050" cy="688339"/>
          </a:xfrm>
          <a:prstGeom prst="rect">
            <a:avLst/>
          </a:prstGeom>
        </p:spPr>
        <p:txBody>
          <a:bodyPr lIns="0" tIns="0" rIns="0" bIns="0" rtlCol="0" anchor="t">
            <a:spAutoFit/>
          </a:bodyPr>
          <a:lstStyle/>
          <a:p>
            <a:pPr marL="0" lvl="0" indent="0" algn="ctr">
              <a:lnSpc>
                <a:spcPts val="5590"/>
              </a:lnSpc>
            </a:pPr>
            <a:r>
              <a:rPr lang="en-US" sz="4300" b="1">
                <a:solidFill>
                  <a:srgbClr val="000000"/>
                </a:solidFill>
                <a:latin typeface="Raleway Bold"/>
                <a:ea typeface="Raleway Bold"/>
                <a:cs typeface="Raleway Bold"/>
                <a:sym typeface="Raleway Bold"/>
              </a:rPr>
              <a:t>Meaning/Transcendence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45228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 Welcoming Ritual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a:hlinkClick r:id="rId4" tooltip="https://www.youtube.com/watch?v=I135gEwXDMk"/>
          </p:cNvPr>
          <p:cNvSpPr/>
          <p:nvPr/>
        </p:nvSpPr>
        <p:spPr>
          <a:xfrm>
            <a:off x="2899244" y="2189631"/>
            <a:ext cx="14084780" cy="6662324"/>
          </a:xfrm>
          <a:custGeom>
            <a:avLst/>
            <a:gdLst/>
            <a:ahLst/>
            <a:cxnLst/>
            <a:rect l="l" t="t" r="r" b="b"/>
            <a:pathLst>
              <a:path w="14084780" h="6662324">
                <a:moveTo>
                  <a:pt x="0" y="0"/>
                </a:moveTo>
                <a:lnTo>
                  <a:pt x="14084779" y="0"/>
                </a:lnTo>
                <a:lnTo>
                  <a:pt x="14084779" y="6662325"/>
                </a:lnTo>
                <a:lnTo>
                  <a:pt x="0" y="6662325"/>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2205242" y="596098"/>
            <a:ext cx="15308079" cy="757879"/>
          </a:xfrm>
          <a:prstGeom prst="rect">
            <a:avLst/>
          </a:prstGeom>
        </p:spPr>
        <p:txBody>
          <a:bodyPr lIns="0" tIns="0" rIns="0" bIns="0" rtlCol="0" anchor="t">
            <a:spAutoFit/>
          </a:bodyPr>
          <a:lstStyle/>
          <a:p>
            <a:pPr algn="l">
              <a:lnSpc>
                <a:spcPts val="6072"/>
              </a:lnSpc>
            </a:pPr>
            <a:r>
              <a:rPr lang="en-US" sz="4600" dirty="0">
                <a:solidFill>
                  <a:srgbClr val="1779A6"/>
                </a:solidFill>
                <a:latin typeface="Raleway"/>
                <a:ea typeface="Raleway"/>
                <a:cs typeface="Raleway"/>
                <a:sym typeface="Raleway"/>
              </a:rPr>
              <a:t>Optional Activity: Video on Awe in Teaching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205242" y="596098"/>
            <a:ext cx="15308079" cy="727763"/>
          </a:xfrm>
          <a:prstGeom prst="rect">
            <a:avLst/>
          </a:prstGeom>
        </p:spPr>
        <p:txBody>
          <a:bodyPr lIns="0" tIns="0" rIns="0" bIns="0" rtlCol="0" anchor="t">
            <a:spAutoFit/>
          </a:bodyPr>
          <a:lstStyle/>
          <a:p>
            <a:pPr algn="l">
              <a:lnSpc>
                <a:spcPts val="6072"/>
              </a:lnSpc>
            </a:pPr>
            <a:r>
              <a:rPr lang="en-US" sz="4600" dirty="0">
                <a:latin typeface="Raleway"/>
                <a:ea typeface="Raleway"/>
                <a:cs typeface="Raleway"/>
                <a:sym typeface="Raleway"/>
              </a:rPr>
              <a:t>Optional Activity: Video on Awe in Teaching</a:t>
            </a:r>
          </a:p>
        </p:txBody>
      </p:sp>
      <p:sp>
        <p:nvSpPr>
          <p:cNvPr id="6" name="TextBox 6"/>
          <p:cNvSpPr txBox="1"/>
          <p:nvPr/>
        </p:nvSpPr>
        <p:spPr>
          <a:xfrm>
            <a:off x="2205242" y="2058034"/>
            <a:ext cx="14217373" cy="7952498"/>
          </a:xfrm>
          <a:prstGeom prst="rect">
            <a:avLst/>
          </a:prstGeom>
        </p:spPr>
        <p:txBody>
          <a:bodyPr lIns="0" tIns="0" rIns="0" bIns="0" rtlCol="0" anchor="t">
            <a:spAutoFit/>
          </a:bodyPr>
          <a:lstStyle/>
          <a:p>
            <a:pPr algn="l">
              <a:lnSpc>
                <a:spcPts val="4759"/>
              </a:lnSpc>
            </a:pPr>
            <a:r>
              <a:rPr lang="en-US" sz="3399" b="1" dirty="0">
                <a:latin typeface="Raleway Bold"/>
                <a:ea typeface="Raleway Bold"/>
                <a:cs typeface="Raleway Bold"/>
                <a:sym typeface="Raleway Bold"/>
              </a:rPr>
              <a:t>REFLECTION QUESTIONS</a:t>
            </a:r>
          </a:p>
          <a:p>
            <a:pPr marL="734048" lvl="1" indent="-367024" algn="l">
              <a:lnSpc>
                <a:spcPts val="4759"/>
              </a:lnSpc>
              <a:buFont typeface="Arial"/>
              <a:buChar char="•"/>
            </a:pPr>
            <a:r>
              <a:rPr lang="en-US" sz="3399" i="1" dirty="0">
                <a:latin typeface="Raleway Italics"/>
                <a:ea typeface="Raleway Italics"/>
                <a:cs typeface="Raleway Italics"/>
                <a:sym typeface="Raleway Italics"/>
              </a:rPr>
              <a:t>Did any of the educators’ reflections </a:t>
            </a:r>
            <a:r>
              <a:rPr lang="en-US" sz="3399" b="1" i="1" dirty="0">
                <a:latin typeface="Raleway Bold Italics"/>
                <a:ea typeface="Raleway Bold Italics"/>
                <a:cs typeface="Raleway Bold Italics"/>
                <a:sym typeface="Raleway Bold Italics"/>
              </a:rPr>
              <a:t>resonate</a:t>
            </a:r>
            <a:r>
              <a:rPr lang="en-US" sz="3399" i="1" dirty="0">
                <a:latin typeface="Raleway Italics"/>
                <a:ea typeface="Raleway Italics"/>
                <a:cs typeface="Raleway Italics"/>
                <a:sym typeface="Raleway Italics"/>
              </a:rPr>
              <a:t> with you? </a:t>
            </a:r>
          </a:p>
          <a:p>
            <a:pPr algn="l">
              <a:lnSpc>
                <a:spcPts val="4759"/>
              </a:lnSpc>
            </a:pPr>
            <a:endParaRPr lang="en-US" sz="3399" i="1" dirty="0">
              <a:latin typeface="Raleway Italics"/>
              <a:ea typeface="Raleway Italics"/>
              <a:cs typeface="Raleway Italics"/>
              <a:sym typeface="Raleway Italics"/>
            </a:endParaRPr>
          </a:p>
          <a:p>
            <a:pPr marL="734048" lvl="1" indent="-367024" algn="l">
              <a:lnSpc>
                <a:spcPts val="4759"/>
              </a:lnSpc>
              <a:buFont typeface="Arial"/>
              <a:buChar char="•"/>
            </a:pPr>
            <a:r>
              <a:rPr lang="en-US" sz="3399" i="1" dirty="0">
                <a:latin typeface="Raleway Italics"/>
                <a:ea typeface="Raleway Italics"/>
                <a:cs typeface="Raleway Italics"/>
                <a:sym typeface="Raleway Italics"/>
              </a:rPr>
              <a:t>Have you had your own personal awe or aha moments specifically related to </a:t>
            </a:r>
            <a:r>
              <a:rPr lang="en-US" sz="3399" b="1" i="1" dirty="0">
                <a:latin typeface="Raleway Bold Italics"/>
                <a:ea typeface="Raleway Bold Italics"/>
                <a:cs typeface="Raleway Bold Italics"/>
                <a:sym typeface="Raleway Bold Italics"/>
              </a:rPr>
              <a:t>teaching</a:t>
            </a:r>
            <a:r>
              <a:rPr lang="en-US" sz="3399" i="1" dirty="0">
                <a:latin typeface="Raleway Italics"/>
                <a:ea typeface="Raleway Italics"/>
                <a:cs typeface="Raleway Italics"/>
                <a:sym typeface="Raleway Italics"/>
              </a:rPr>
              <a:t>?</a:t>
            </a:r>
            <a:r>
              <a:rPr lang="en-US" sz="3399" dirty="0">
                <a:latin typeface="Raleway"/>
                <a:ea typeface="Raleway"/>
                <a:cs typeface="Raleway"/>
                <a:sym typeface="Raleway"/>
              </a:rPr>
              <a:t> </a:t>
            </a:r>
          </a:p>
          <a:p>
            <a:pPr marL="1468096" lvl="2" indent="-489365" algn="l">
              <a:lnSpc>
                <a:spcPts val="4759"/>
              </a:lnSpc>
              <a:buFont typeface="Arial"/>
              <a:buChar char="⚬"/>
            </a:pPr>
            <a:r>
              <a:rPr lang="en-US" sz="3399" dirty="0">
                <a:latin typeface="Raleway"/>
                <a:ea typeface="Raleway"/>
                <a:cs typeface="Raleway"/>
                <a:sym typeface="Raleway"/>
              </a:rPr>
              <a:t>Something that happened in your classroom, school, or with a student that left you in awe, or curious, or full of wonder? </a:t>
            </a:r>
          </a:p>
          <a:p>
            <a:pPr marL="1468096" lvl="2" indent="-489365" algn="l">
              <a:lnSpc>
                <a:spcPts val="4759"/>
              </a:lnSpc>
              <a:buFont typeface="Arial"/>
              <a:buChar char="⚬"/>
            </a:pPr>
            <a:r>
              <a:rPr lang="en-US" sz="3399" dirty="0">
                <a:latin typeface="Raleway"/>
                <a:ea typeface="Raleway"/>
                <a:cs typeface="Raleway"/>
                <a:sym typeface="Raleway"/>
              </a:rPr>
              <a:t>What happened? Where were you? Who was there?</a:t>
            </a:r>
          </a:p>
          <a:p>
            <a:pPr algn="l">
              <a:lnSpc>
                <a:spcPts val="4759"/>
              </a:lnSpc>
            </a:pPr>
            <a:endParaRPr lang="en-US" sz="3399" dirty="0">
              <a:latin typeface="Raleway"/>
              <a:ea typeface="Raleway"/>
              <a:cs typeface="Raleway"/>
              <a:sym typeface="Raleway"/>
            </a:endParaRPr>
          </a:p>
          <a:p>
            <a:pPr marL="734048" lvl="1" indent="-367024" algn="l">
              <a:lnSpc>
                <a:spcPts val="4759"/>
              </a:lnSpc>
              <a:buFont typeface="Arial"/>
              <a:buChar char="•"/>
            </a:pPr>
            <a:r>
              <a:rPr lang="en-US" sz="3399" dirty="0">
                <a:latin typeface="Raleway"/>
                <a:ea typeface="Raleway"/>
                <a:cs typeface="Raleway"/>
                <a:sym typeface="Raleway"/>
              </a:rPr>
              <a:t>If you haven’t had a moment like this - or moment like this in awhile - </a:t>
            </a:r>
            <a:r>
              <a:rPr lang="en-US" sz="3399" i="1" dirty="0">
                <a:latin typeface="Raleway Italics"/>
                <a:ea typeface="Raleway Italics"/>
                <a:cs typeface="Raleway Italics"/>
                <a:sym typeface="Raleway Italics"/>
              </a:rPr>
              <a:t>can you think of </a:t>
            </a:r>
            <a:r>
              <a:rPr lang="en-US" sz="3399" b="1" i="1" dirty="0">
                <a:latin typeface="Raleway Bold Italics"/>
                <a:ea typeface="Raleway Bold Italics"/>
                <a:cs typeface="Raleway Bold Italics"/>
                <a:sym typeface="Raleway Bold Italics"/>
              </a:rPr>
              <a:t>what you might be able to shift</a:t>
            </a:r>
            <a:r>
              <a:rPr lang="en-US" sz="3399" dirty="0">
                <a:latin typeface="Raleway"/>
                <a:ea typeface="Raleway"/>
                <a:cs typeface="Raleway"/>
                <a:sym typeface="Raleway"/>
              </a:rPr>
              <a:t> (a perspective or something tangible like a schedule or reduction in stress) that you think might (as Tarik says) “open you up” to the awe of teaching?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61302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an Optimistic Closure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5E1E1"/>
        </a:solidFill>
        <a:effectLst/>
      </p:bgPr>
    </p:bg>
    <p:spTree>
      <p:nvGrpSpPr>
        <p:cNvPr id="1" name=""/>
        <p:cNvGrpSpPr/>
        <p:nvPr/>
      </p:nvGrpSpPr>
      <p:grpSpPr>
        <a:xfrm>
          <a:off x="0" y="0"/>
          <a:ext cx="0" cy="0"/>
          <a:chOff x="0" y="0"/>
          <a:chExt cx="0" cy="0"/>
        </a:xfrm>
      </p:grpSpPr>
      <p:sp>
        <p:nvSpPr>
          <p:cNvPr id="2" name="Freeform 2"/>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3" name="Freeform 3"/>
          <p:cNvSpPr/>
          <p:nvPr/>
        </p:nvSpPr>
        <p:spPr>
          <a:xfrm>
            <a:off x="9398021" y="1570128"/>
            <a:ext cx="7971854" cy="6377483"/>
          </a:xfrm>
          <a:custGeom>
            <a:avLst/>
            <a:gdLst/>
            <a:ahLst/>
            <a:cxnLst/>
            <a:rect l="l" t="t" r="r" b="b"/>
            <a:pathLst>
              <a:path w="7971854" h="6377483">
                <a:moveTo>
                  <a:pt x="0" y="0"/>
                </a:moveTo>
                <a:lnTo>
                  <a:pt x="7971854" y="0"/>
                </a:lnTo>
                <a:lnTo>
                  <a:pt x="7971854" y="6377483"/>
                </a:lnTo>
                <a:lnTo>
                  <a:pt x="0" y="6377483"/>
                </a:lnTo>
                <a:lnTo>
                  <a:pt x="0" y="0"/>
                </a:lnTo>
                <a:close/>
              </a:path>
            </a:pathLst>
          </a:custGeom>
          <a:blipFill>
            <a:blip r:embed="rId4"/>
            <a:stretch>
              <a:fillRect l="-10037" r="-10037"/>
            </a:stretch>
          </a:blipFill>
        </p:spPr>
        <p:txBody>
          <a:bodyPr/>
          <a:lstStyle/>
          <a:p>
            <a:endParaRPr lang="en-US"/>
          </a:p>
        </p:txBody>
      </p:sp>
      <p:sp>
        <p:nvSpPr>
          <p:cNvPr id="4" name="TextBox 4"/>
          <p:cNvSpPr txBox="1"/>
          <p:nvPr/>
        </p:nvSpPr>
        <p:spPr>
          <a:xfrm>
            <a:off x="11012400" y="8869939"/>
            <a:ext cx="7275600" cy="654177"/>
          </a:xfrm>
          <a:prstGeom prst="rect">
            <a:avLst/>
          </a:prstGeom>
        </p:spPr>
        <p:txBody>
          <a:bodyPr lIns="0" tIns="0" rIns="0" bIns="0" rtlCol="0" anchor="t">
            <a:spAutoFit/>
          </a:bodyPr>
          <a:lstStyle/>
          <a:p>
            <a:pPr algn="l">
              <a:lnSpc>
                <a:spcPts val="5304"/>
              </a:lnSpc>
            </a:pPr>
            <a:r>
              <a:rPr lang="en-US" sz="3400">
                <a:solidFill>
                  <a:srgbClr val="000000"/>
                </a:solidFill>
                <a:latin typeface="Raleway"/>
                <a:ea typeface="Raleway"/>
                <a:cs typeface="Raleway"/>
                <a:sym typeface="Raleway"/>
              </a:rPr>
              <a:t>7.5 Awe for Educators</a:t>
            </a:r>
          </a:p>
        </p:txBody>
      </p:sp>
      <p:sp>
        <p:nvSpPr>
          <p:cNvPr id="5" name="TextBox 5"/>
          <p:cNvSpPr txBox="1"/>
          <p:nvPr/>
        </p:nvSpPr>
        <p:spPr>
          <a:xfrm>
            <a:off x="1028700" y="857250"/>
            <a:ext cx="7339800" cy="12453749"/>
          </a:xfrm>
          <a:prstGeom prst="rect">
            <a:avLst/>
          </a:prstGeom>
        </p:spPr>
        <p:txBody>
          <a:bodyPr lIns="0" tIns="0" rIns="0" bIns="0" rtlCol="0" anchor="t">
            <a:spAutoFit/>
          </a:bodyPr>
          <a:lstStyle/>
          <a:p>
            <a:pPr algn="ctr">
              <a:lnSpc>
                <a:spcPts val="7643"/>
              </a:lnSpc>
            </a:pPr>
            <a:r>
              <a:rPr lang="en-US" sz="4899" i="1">
                <a:solidFill>
                  <a:srgbClr val="000000"/>
                </a:solidFill>
                <a:latin typeface="Raleway Italics"/>
                <a:ea typeface="Raleway Italics"/>
                <a:cs typeface="Raleway Italics"/>
                <a:sym typeface="Raleway Italics"/>
              </a:rPr>
              <a:t>“Gratitude bestows reverence, allowing us to encounter everyday epiphanies, those transcendent moments of awe that change forever how we experience life and the world.”</a:t>
            </a:r>
          </a:p>
          <a:p>
            <a:pPr algn="r">
              <a:lnSpc>
                <a:spcPts val="7643"/>
              </a:lnSpc>
            </a:pPr>
            <a:r>
              <a:rPr lang="en-US" sz="4899" i="1">
                <a:solidFill>
                  <a:srgbClr val="000000"/>
                </a:solidFill>
                <a:latin typeface="Raleway Italics"/>
                <a:ea typeface="Raleway Italics"/>
                <a:cs typeface="Raleway Italics"/>
                <a:sym typeface="Raleway Italics"/>
              </a:rPr>
              <a:t>–John Milton</a:t>
            </a:r>
          </a:p>
          <a:p>
            <a:pPr algn="ctr">
              <a:lnSpc>
                <a:spcPts val="7643"/>
              </a:lnSpc>
            </a:pPr>
            <a:endParaRPr lang="en-US" sz="4899" i="1">
              <a:solidFill>
                <a:srgbClr val="000000"/>
              </a:solidFill>
              <a:latin typeface="Raleway Italics"/>
              <a:ea typeface="Raleway Italics"/>
              <a:cs typeface="Raleway Italics"/>
              <a:sym typeface="Raleway Italics"/>
            </a:endParaRPr>
          </a:p>
          <a:p>
            <a:pPr algn="ctr">
              <a:lnSpc>
                <a:spcPts val="7643"/>
              </a:lnSpc>
            </a:pPr>
            <a:endParaRPr lang="en-US" sz="4899" i="1">
              <a:solidFill>
                <a:srgbClr val="000000"/>
              </a:solidFill>
              <a:latin typeface="Raleway Italics"/>
              <a:ea typeface="Raleway Italics"/>
              <a:cs typeface="Raleway Italics"/>
              <a:sym typeface="Raleway Italics"/>
            </a:endParaRPr>
          </a:p>
          <a:p>
            <a:pPr algn="ctr">
              <a:lnSpc>
                <a:spcPts val="7643"/>
              </a:lnSpc>
            </a:pPr>
            <a:endParaRPr lang="en-US" sz="4899" i="1">
              <a:solidFill>
                <a:srgbClr val="000000"/>
              </a:solidFill>
              <a:latin typeface="Raleway Italics"/>
              <a:ea typeface="Raleway Italics"/>
              <a:cs typeface="Raleway Italics"/>
              <a:sym typeface="Raleway Italics"/>
            </a:endParaRPr>
          </a:p>
          <a:p>
            <a:pPr algn="ctr">
              <a:lnSpc>
                <a:spcPts val="7643"/>
              </a:lnSpc>
            </a:pPr>
            <a:endParaRPr lang="en-US" sz="4899" i="1">
              <a:solidFill>
                <a:srgbClr val="000000"/>
              </a:solidFill>
              <a:latin typeface="Raleway Italics"/>
              <a:ea typeface="Raleway Italics"/>
              <a:cs typeface="Raleway Italics"/>
              <a:sym typeface="Raleway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0" y="0"/>
            <a:ext cx="6750000" cy="7320000"/>
            <a:chOff x="0" y="0"/>
            <a:chExt cx="9000000" cy="9760000"/>
          </a:xfrm>
        </p:grpSpPr>
        <p:sp>
          <p:nvSpPr>
            <p:cNvPr id="5" name="Freeform 5"/>
            <p:cNvSpPr/>
            <p:nvPr/>
          </p:nvSpPr>
          <p:spPr>
            <a:xfrm>
              <a:off x="0" y="0"/>
              <a:ext cx="8999982" cy="9759950"/>
            </a:xfrm>
            <a:custGeom>
              <a:avLst/>
              <a:gdLst/>
              <a:ahLst/>
              <a:cxnLst/>
              <a:rect l="l" t="t" r="r" b="b"/>
              <a:pathLst>
                <a:path w="8999982" h="9759950">
                  <a:moveTo>
                    <a:pt x="0" y="0"/>
                  </a:moveTo>
                  <a:lnTo>
                    <a:pt x="8999982" y="0"/>
                  </a:lnTo>
                  <a:lnTo>
                    <a:pt x="8999982" y="9759950"/>
                  </a:lnTo>
                  <a:lnTo>
                    <a:pt x="0" y="9759950"/>
                  </a:lnTo>
                  <a:close/>
                </a:path>
              </a:pathLst>
            </a:custGeom>
            <a:solidFill>
              <a:srgbClr val="75E1E1"/>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679352" y="6219989"/>
            <a:ext cx="10632151"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TOPIC 7: Mindfulness and Well-Being for Educators</a:t>
            </a:r>
          </a:p>
        </p:txBody>
      </p:sp>
      <p:sp>
        <p:nvSpPr>
          <p:cNvPr id="8" name="TextBox 8"/>
          <p:cNvSpPr txBox="1"/>
          <p:nvPr/>
        </p:nvSpPr>
        <p:spPr>
          <a:xfrm>
            <a:off x="452774" y="3146408"/>
            <a:ext cx="11085076" cy="1074809"/>
          </a:xfrm>
          <a:prstGeom prst="rect">
            <a:avLst/>
          </a:prstGeom>
        </p:spPr>
        <p:txBody>
          <a:bodyPr lIns="0" tIns="0" rIns="0" bIns="0" rtlCol="0" anchor="t">
            <a:spAutoFit/>
          </a:bodyPr>
          <a:lstStyle/>
          <a:p>
            <a:pPr algn="l">
              <a:lnSpc>
                <a:spcPts val="7992"/>
              </a:lnSpc>
            </a:pPr>
            <a:r>
              <a:rPr lang="en-US" sz="7400">
                <a:solidFill>
                  <a:srgbClr val="050707"/>
                </a:solidFill>
                <a:latin typeface="Arimo"/>
                <a:ea typeface="Arimo"/>
                <a:cs typeface="Arimo"/>
                <a:sym typeface="Arimo"/>
              </a:rPr>
              <a:t>7.5 Awe for Educators</a:t>
            </a:r>
          </a:p>
        </p:txBody>
      </p:sp>
      <p:sp>
        <p:nvSpPr>
          <p:cNvPr id="9" name="TextBox 9"/>
          <p:cNvSpPr txBox="1"/>
          <p:nvPr/>
        </p:nvSpPr>
        <p:spPr>
          <a:xfrm>
            <a:off x="1028700"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pic>
        <p:nvPicPr>
          <p:cNvPr id="11" name="Picture 10" descr="A person with a beard and glasses smiling&#10;&#10;Description automatically generated">
            <a:extLst>
              <a:ext uri="{FF2B5EF4-FFF2-40B4-BE49-F238E27FC236}">
                <a16:creationId xmlns:a16="http://schemas.microsoft.com/office/drawing/2014/main" id="{0A6C6CC1-20B5-2428-891E-3BE6CB23A4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49" y="1851573"/>
            <a:ext cx="6749987" cy="36168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4404"/>
            <a:ext cx="8309408" cy="2958910"/>
          </a:xfrm>
          <a:prstGeom prst="rect">
            <a:avLst/>
          </a:prstGeom>
        </p:spPr>
        <p:txBody>
          <a:bodyPr lIns="0" tIns="0" rIns="0" bIns="0" rtlCol="0" anchor="t">
            <a:spAutoFit/>
          </a:bodyPr>
          <a:lstStyle/>
          <a:p>
            <a:pPr algn="l">
              <a:lnSpc>
                <a:spcPts val="11616"/>
              </a:lnSpc>
            </a:pPr>
            <a:r>
              <a:rPr lang="en-US" sz="8800">
                <a:solidFill>
                  <a:srgbClr val="050707"/>
                </a:solidFill>
                <a:latin typeface="Raleway"/>
                <a:ea typeface="Raleway"/>
                <a:cs typeface="Raleway"/>
                <a:sym typeface="Raleway"/>
              </a:rPr>
              <a:t>Learning Objectives</a:t>
            </a:r>
          </a:p>
        </p:txBody>
      </p:sp>
      <p:sp>
        <p:nvSpPr>
          <p:cNvPr id="3" name="TextBox 3"/>
          <p:cNvSpPr txBox="1"/>
          <p:nvPr/>
        </p:nvSpPr>
        <p:spPr>
          <a:xfrm>
            <a:off x="1028700" y="4477674"/>
            <a:ext cx="8990739" cy="668443"/>
          </a:xfrm>
          <a:prstGeom prst="rect">
            <a:avLst/>
          </a:prstGeom>
        </p:spPr>
        <p:txBody>
          <a:bodyPr lIns="0" tIns="0" rIns="0" bIns="0" rtlCol="0" anchor="t">
            <a:spAutoFit/>
          </a:bodyPr>
          <a:lstStyle/>
          <a:p>
            <a:pPr algn="l">
              <a:lnSpc>
                <a:spcPts val="5326"/>
              </a:lnSpc>
            </a:pPr>
            <a:r>
              <a:rPr lang="en-US" sz="3699">
                <a:solidFill>
                  <a:srgbClr val="1779A6"/>
                </a:solidFill>
                <a:latin typeface="Raleway"/>
                <a:ea typeface="Raleway"/>
                <a:cs typeface="Raleway"/>
                <a:sym typeface="Raleway"/>
              </a:rPr>
              <a:t>7.5 Awe for Educators</a:t>
            </a:r>
          </a:p>
        </p:txBody>
      </p:sp>
      <p:sp>
        <p:nvSpPr>
          <p:cNvPr id="4" name="TextBox 4"/>
          <p:cNvSpPr txBox="1"/>
          <p:nvPr/>
        </p:nvSpPr>
        <p:spPr>
          <a:xfrm>
            <a:off x="769511" y="5408461"/>
            <a:ext cx="8990739" cy="5959602"/>
          </a:xfrm>
          <a:prstGeom prst="rect">
            <a:avLst/>
          </a:prstGeom>
        </p:spPr>
        <p:txBody>
          <a:bodyPr lIns="0" tIns="0" rIns="0" bIns="0" rtlCol="0" anchor="t">
            <a:spAutoFit/>
          </a:bodyPr>
          <a:lstStyle/>
          <a:p>
            <a:pPr algn="l">
              <a:lnSpc>
                <a:spcPts val="3587"/>
              </a:lnSpc>
            </a:pPr>
            <a:endParaRPr/>
          </a:p>
          <a:p>
            <a:pPr marL="561337" lvl="1" indent="-280669" algn="l">
              <a:lnSpc>
                <a:spcPts val="3587"/>
              </a:lnSpc>
              <a:buFont typeface="Arial"/>
              <a:buChar char="•"/>
            </a:pPr>
            <a:r>
              <a:rPr lang="en-US" sz="2599">
                <a:solidFill>
                  <a:srgbClr val="000000"/>
                </a:solidFill>
                <a:latin typeface="Raleway"/>
                <a:ea typeface="Raleway"/>
                <a:cs typeface="Raleway"/>
                <a:sym typeface="Raleway"/>
              </a:rPr>
              <a:t>Define awe and explore the various ways it can be sparked</a:t>
            </a:r>
          </a:p>
          <a:p>
            <a:pPr marL="561337" lvl="1" indent="-280669" algn="l">
              <a:lnSpc>
                <a:spcPts val="3587"/>
              </a:lnSpc>
              <a:buFont typeface="Arial"/>
              <a:buChar char="•"/>
            </a:pPr>
            <a:r>
              <a:rPr lang="en-US" sz="2599">
                <a:solidFill>
                  <a:srgbClr val="000000"/>
                </a:solidFill>
                <a:latin typeface="Raleway"/>
                <a:ea typeface="Raleway"/>
                <a:cs typeface="Raleway"/>
                <a:sym typeface="Raleway"/>
              </a:rPr>
              <a:t>Explore the benefits of seeking and experiencing awe</a:t>
            </a:r>
          </a:p>
          <a:p>
            <a:pPr marL="561337" lvl="1" indent="-280669" algn="l">
              <a:lnSpc>
                <a:spcPts val="3587"/>
              </a:lnSpc>
              <a:buFont typeface="Arial"/>
              <a:buChar char="•"/>
            </a:pPr>
            <a:r>
              <a:rPr lang="en-US" sz="2599">
                <a:solidFill>
                  <a:srgbClr val="000000"/>
                </a:solidFill>
                <a:latin typeface="Raleway"/>
                <a:ea typeface="Raleway"/>
                <a:cs typeface="Raleway"/>
                <a:sym typeface="Raleway"/>
              </a:rPr>
              <a:t>Explore the potential role of awe for educators’ wellbeing, relationships, and satisfaction at work</a:t>
            </a:r>
          </a:p>
          <a:p>
            <a:pPr algn="l">
              <a:lnSpc>
                <a:spcPts val="3587"/>
              </a:lnSpc>
            </a:pPr>
            <a:endParaRPr lang="en-US" sz="2599">
              <a:solidFill>
                <a:srgbClr val="000000"/>
              </a:solidFill>
              <a:latin typeface="Raleway"/>
              <a:ea typeface="Raleway"/>
              <a:cs typeface="Raleway"/>
              <a:sym typeface="Raleway"/>
            </a:endParaRPr>
          </a:p>
          <a:p>
            <a:pPr algn="l">
              <a:lnSpc>
                <a:spcPts val="3587"/>
              </a:lnSpc>
            </a:pPr>
            <a:endParaRPr lang="en-US" sz="2599">
              <a:solidFill>
                <a:srgbClr val="000000"/>
              </a:solidFill>
              <a:latin typeface="Raleway"/>
              <a:ea typeface="Raleway"/>
              <a:cs typeface="Raleway"/>
              <a:sym typeface="Raleway"/>
            </a:endParaRPr>
          </a:p>
          <a:p>
            <a:pPr algn="l">
              <a:lnSpc>
                <a:spcPts val="3587"/>
              </a:lnSpc>
            </a:pPr>
            <a:endParaRPr lang="en-US" sz="2599">
              <a:solidFill>
                <a:srgbClr val="000000"/>
              </a:solidFill>
              <a:latin typeface="Raleway"/>
              <a:ea typeface="Raleway"/>
              <a:cs typeface="Raleway"/>
              <a:sym typeface="Raleway"/>
            </a:endParaRPr>
          </a:p>
          <a:p>
            <a:pPr algn="l">
              <a:lnSpc>
                <a:spcPts val="3587"/>
              </a:lnSpc>
            </a:pPr>
            <a:endParaRPr lang="en-US" sz="2599">
              <a:solidFill>
                <a:srgbClr val="000000"/>
              </a:solidFill>
              <a:latin typeface="Raleway"/>
              <a:ea typeface="Raleway"/>
              <a:cs typeface="Raleway"/>
              <a:sym typeface="Raleway"/>
            </a:endParaRPr>
          </a:p>
          <a:p>
            <a:pPr algn="l">
              <a:lnSpc>
                <a:spcPts val="3587"/>
              </a:lnSpc>
            </a:pPr>
            <a:endParaRPr lang="en-US" sz="2599">
              <a:solidFill>
                <a:srgbClr val="000000"/>
              </a:solidFill>
              <a:latin typeface="Raleway"/>
              <a:ea typeface="Raleway"/>
              <a:cs typeface="Raleway"/>
              <a:sym typeface="Raleway"/>
            </a:endParaRPr>
          </a:p>
          <a:p>
            <a:pPr algn="l">
              <a:lnSpc>
                <a:spcPts val="3587"/>
              </a:lnSpc>
            </a:pPr>
            <a:endParaRPr lang="en-US" sz="2599">
              <a:solidFill>
                <a:srgbClr val="000000"/>
              </a:solidFill>
              <a:latin typeface="Raleway"/>
              <a:ea typeface="Raleway"/>
              <a:cs typeface="Raleway"/>
              <a:sym typeface="Raleway"/>
            </a:endParaRPr>
          </a:p>
          <a:p>
            <a:pPr algn="l">
              <a:lnSpc>
                <a:spcPts val="4829"/>
              </a:lnSpc>
            </a:pPr>
            <a:endParaRPr lang="en-US" sz="2599">
              <a:solidFill>
                <a:srgbClr val="000000"/>
              </a:solidFill>
              <a:latin typeface="Raleway"/>
              <a:ea typeface="Raleway"/>
              <a:cs typeface="Raleway"/>
              <a:sym typeface="Raleway"/>
            </a:endParaRPr>
          </a:p>
        </p:txBody>
      </p:sp>
      <p:grpSp>
        <p:nvGrpSpPr>
          <p:cNvPr id="5" name="Group 5"/>
          <p:cNvGrpSpPr/>
          <p:nvPr/>
        </p:nvGrpSpPr>
        <p:grpSpPr>
          <a:xfrm>
            <a:off x="10312700" y="0"/>
            <a:ext cx="7975200" cy="10287000"/>
            <a:chOff x="0" y="0"/>
            <a:chExt cx="10633600" cy="13716000"/>
          </a:xfrm>
        </p:grpSpPr>
        <p:sp>
          <p:nvSpPr>
            <p:cNvPr id="6" name="Freeform 6"/>
            <p:cNvSpPr/>
            <p:nvPr/>
          </p:nvSpPr>
          <p:spPr>
            <a:xfrm>
              <a:off x="0" y="0"/>
              <a:ext cx="10633583" cy="13716000"/>
            </a:xfrm>
            <a:custGeom>
              <a:avLst/>
              <a:gdLst/>
              <a:ahLst/>
              <a:cxnLst/>
              <a:rect l="l" t="t" r="r" b="b"/>
              <a:pathLst>
                <a:path w="10633583" h="13716000">
                  <a:moveTo>
                    <a:pt x="0" y="0"/>
                  </a:moveTo>
                  <a:lnTo>
                    <a:pt x="10633583" y="0"/>
                  </a:lnTo>
                  <a:lnTo>
                    <a:pt x="10633583" y="13716000"/>
                  </a:lnTo>
                  <a:lnTo>
                    <a:pt x="0" y="13716000"/>
                  </a:lnTo>
                  <a:close/>
                </a:path>
              </a:pathLst>
            </a:custGeom>
            <a:solidFill>
              <a:srgbClr val="75E1E1"/>
            </a:solidFill>
          </p:spPr>
          <p:txBody>
            <a:bodyPr/>
            <a:lstStyle/>
            <a:p>
              <a:endParaRPr lang="en-US"/>
            </a:p>
          </p:txBody>
        </p:sp>
      </p:grpSp>
      <p:grpSp>
        <p:nvGrpSpPr>
          <p:cNvPr id="7" name="Group 7"/>
          <p:cNvGrpSpPr/>
          <p:nvPr/>
        </p:nvGrpSpPr>
        <p:grpSpPr>
          <a:xfrm>
            <a:off x="1028700" y="9478721"/>
            <a:ext cx="16230600" cy="33600"/>
            <a:chOff x="0" y="0"/>
            <a:chExt cx="21640800" cy="44800"/>
          </a:xfrm>
        </p:grpSpPr>
        <p:sp>
          <p:nvSpPr>
            <p:cNvPr id="8" name="Freeform 8"/>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sp>
        <p:nvSpPr>
          <p:cNvPr id="9" name="Freeform 9"/>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10" name="Freeform 10"/>
          <p:cNvSpPr/>
          <p:nvPr/>
        </p:nvSpPr>
        <p:spPr>
          <a:xfrm>
            <a:off x="11891412" y="638288"/>
            <a:ext cx="4817798" cy="4817798"/>
          </a:xfrm>
          <a:custGeom>
            <a:avLst/>
            <a:gdLst/>
            <a:ahLst/>
            <a:cxnLst/>
            <a:rect l="l" t="t" r="r" b="b"/>
            <a:pathLst>
              <a:path w="4817798" h="4817798">
                <a:moveTo>
                  <a:pt x="0" y="0"/>
                </a:moveTo>
                <a:lnTo>
                  <a:pt x="4817798" y="0"/>
                </a:lnTo>
                <a:lnTo>
                  <a:pt x="4817798" y="4817798"/>
                </a:lnTo>
                <a:lnTo>
                  <a:pt x="0" y="48177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1156300" y="5452925"/>
            <a:ext cx="6597200" cy="3703775"/>
          </a:xfrm>
          <a:prstGeom prst="rect">
            <a:avLst/>
          </a:prstGeom>
        </p:spPr>
        <p:txBody>
          <a:bodyPr lIns="0" tIns="0" rIns="0" bIns="0" rtlCol="0" anchor="t">
            <a:spAutoFit/>
          </a:bodyPr>
          <a:lstStyle/>
          <a:p>
            <a:pPr algn="ctr">
              <a:lnSpc>
                <a:spcPts val="5470"/>
              </a:lnSpc>
            </a:pPr>
            <a:r>
              <a:rPr lang="en-US" sz="3800" b="1">
                <a:solidFill>
                  <a:srgbClr val="FFFFFF"/>
                </a:solidFill>
                <a:latin typeface="Raleway Bold"/>
                <a:ea typeface="Raleway Bold"/>
                <a:cs typeface="Raleway Bold"/>
                <a:sym typeface="Raleway Bold"/>
              </a:rPr>
              <a:t>Link Objectives to Developmental Indicators in</a:t>
            </a:r>
          </a:p>
          <a:p>
            <a:pPr algn="ctr">
              <a:lnSpc>
                <a:spcPts val="5470"/>
              </a:lnSpc>
            </a:pPr>
            <a:r>
              <a:rPr lang="en-US" sz="3800" b="1" u="sng">
                <a:solidFill>
                  <a:srgbClr val="FFFFFF"/>
                </a:solidFill>
                <a:latin typeface="Raleway Bold"/>
                <a:ea typeface="Raleway Bold"/>
                <a:cs typeface="Raleway Bold"/>
                <a:sym typeface="Raleway Bold"/>
                <a:hlinkClick r:id="rId5" tooltip="https://www.cde.ca.gov/ci/se/tselcompetencies.asp"/>
              </a:rPr>
              <a:t>California Transformative SEL Competencies</a:t>
            </a:r>
            <a:r>
              <a:rPr lang="en-US" sz="3800" b="1">
                <a:solidFill>
                  <a:srgbClr val="FFFFFF"/>
                </a:solidFill>
                <a:latin typeface="Raleway Bold"/>
                <a:ea typeface="Raleway Bold"/>
                <a:cs typeface="Raleway Bold"/>
                <a:sym typeface="Raleway Bold"/>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190898"/>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46161"/>
            </a:solidFill>
          </p:spPr>
          <p:txBody>
            <a:bodyPr/>
            <a:lstStyle/>
            <a:p>
              <a:endParaRPr lang="en-US"/>
            </a:p>
          </p:txBody>
        </p:sp>
      </p:grpSp>
      <p:grpSp>
        <p:nvGrpSpPr>
          <p:cNvPr id="4" name="Group 4"/>
          <p:cNvGrpSpPr/>
          <p:nvPr/>
        </p:nvGrpSpPr>
        <p:grpSpPr>
          <a:xfrm>
            <a:off x="88802" y="-175698"/>
            <a:ext cx="3889200" cy="10462800"/>
            <a:chOff x="0" y="0"/>
            <a:chExt cx="5185600" cy="13950400"/>
          </a:xfrm>
        </p:grpSpPr>
        <p:sp>
          <p:nvSpPr>
            <p:cNvPr id="5" name="Freeform 5"/>
            <p:cNvSpPr/>
            <p:nvPr/>
          </p:nvSpPr>
          <p:spPr>
            <a:xfrm>
              <a:off x="0" y="0"/>
              <a:ext cx="5185537" cy="13950442"/>
            </a:xfrm>
            <a:custGeom>
              <a:avLst/>
              <a:gdLst/>
              <a:ahLst/>
              <a:cxnLst/>
              <a:rect l="l" t="t" r="r" b="b"/>
              <a:pathLst>
                <a:path w="5185537" h="13950442">
                  <a:moveTo>
                    <a:pt x="0" y="0"/>
                  </a:moveTo>
                  <a:lnTo>
                    <a:pt x="5185537" y="0"/>
                  </a:lnTo>
                  <a:lnTo>
                    <a:pt x="5185537" y="13950442"/>
                  </a:lnTo>
                  <a:lnTo>
                    <a:pt x="0" y="13950442"/>
                  </a:lnTo>
                  <a:close/>
                </a:path>
              </a:pathLst>
            </a:custGeom>
            <a:solidFill>
              <a:srgbClr val="75E1E1"/>
            </a:solidFill>
          </p:spPr>
          <p:txBody>
            <a:bodyPr/>
            <a:lstStyle/>
            <a:p>
              <a:endParaRPr lang="en-US"/>
            </a:p>
          </p:txBody>
        </p:sp>
      </p:grpSp>
      <p:sp>
        <p:nvSpPr>
          <p:cNvPr id="6" name="TextBox 6"/>
          <p:cNvSpPr txBox="1"/>
          <p:nvPr/>
        </p:nvSpPr>
        <p:spPr>
          <a:xfrm>
            <a:off x="5541160" y="962025"/>
            <a:ext cx="10948715" cy="9854621"/>
          </a:xfrm>
          <a:prstGeom prst="rect">
            <a:avLst/>
          </a:prstGeom>
        </p:spPr>
        <p:txBody>
          <a:bodyPr lIns="0" tIns="0" rIns="0" bIns="0" rtlCol="0" anchor="t">
            <a:spAutoFit/>
          </a:bodyPr>
          <a:lstStyle/>
          <a:p>
            <a:pPr algn="l">
              <a:lnSpc>
                <a:spcPts val="6596"/>
              </a:lnSpc>
            </a:pPr>
            <a:r>
              <a:rPr lang="en-US" sz="4997" dirty="0">
                <a:solidFill>
                  <a:srgbClr val="1779A6"/>
                </a:solidFill>
                <a:latin typeface="Raleway"/>
                <a:ea typeface="Raleway"/>
                <a:cs typeface="Raleway"/>
                <a:sym typeface="Raleway"/>
              </a:rPr>
              <a:t>“Give yourself a gift of five minutes of contemplation in awe of everything you see around you. Go outside and turn your attention to the many miracles around you. This five-minute-a-day regimen of appreciation and gratitude will help you to focus your life in awe.”</a:t>
            </a:r>
            <a:endParaRPr lang="en-US" sz="4997" dirty="0">
              <a:solidFill>
                <a:srgbClr val="1779A6"/>
              </a:solidFill>
              <a:latin typeface="Raleway"/>
              <a:ea typeface="Raleway"/>
              <a:cs typeface="Raleway"/>
              <a:sym typeface="Raleway"/>
              <a:hlinkClick r:id="rId3" tooltip="https://www.brainyquote.com/quotes/wayne_dyer_718043"/>
            </a:endParaRPr>
          </a:p>
          <a:p>
            <a:pPr algn="l">
              <a:lnSpc>
                <a:spcPts val="6596"/>
              </a:lnSpc>
            </a:pPr>
            <a:endParaRPr lang="en-US" sz="4997" dirty="0">
              <a:solidFill>
                <a:srgbClr val="1779A6"/>
              </a:solidFill>
              <a:latin typeface="Raleway"/>
              <a:ea typeface="Raleway"/>
              <a:cs typeface="Raleway"/>
              <a:sym typeface="Raleway"/>
              <a:hlinkClick r:id="rId3" tooltip="https://www.brainyquote.com/quotes/wayne_dyer_718043"/>
            </a:endParaRPr>
          </a:p>
          <a:p>
            <a:pPr algn="r">
              <a:lnSpc>
                <a:spcPts val="4748"/>
              </a:lnSpc>
            </a:pPr>
            <a:r>
              <a:rPr lang="en-US" sz="3597" dirty="0">
                <a:solidFill>
                  <a:srgbClr val="1779A6"/>
                </a:solidFill>
                <a:latin typeface="Raleway"/>
                <a:ea typeface="Raleway"/>
                <a:cs typeface="Raleway"/>
                <a:sym typeface="Raleway"/>
              </a:rPr>
              <a:t>-</a:t>
            </a:r>
            <a:r>
              <a:rPr lang="en-US" sz="3597" dirty="0">
                <a:solidFill>
                  <a:srgbClr val="1779A6"/>
                </a:solidFill>
                <a:latin typeface="Raleway"/>
                <a:ea typeface="Raleway"/>
                <a:cs typeface="Raleway"/>
                <a:sym typeface="Raleway"/>
                <a:hlinkClick r:id="rId4" tooltip="https://www.brainyquote.com/authors/wayne-dyer-quotes"/>
              </a:rPr>
              <a:t>Wayne Dyer</a:t>
            </a:r>
            <a:endParaRPr lang="en-US" sz="3597" dirty="0">
              <a:solidFill>
                <a:srgbClr val="1779A6"/>
              </a:solidFill>
              <a:latin typeface="Raleway"/>
              <a:ea typeface="Raleway"/>
              <a:cs typeface="Raleway"/>
              <a:sym typeface="Raleway"/>
              <a:hlinkClick r:id="rId4" tooltip="https://www.brainyquote.com/authors/wayne-dyer-quotes"/>
            </a:endParaRPr>
          </a:p>
          <a:p>
            <a:pPr algn="l">
              <a:lnSpc>
                <a:spcPts val="6596"/>
              </a:lnSpc>
            </a:pPr>
            <a:endParaRPr lang="en-US" sz="3597" dirty="0">
              <a:solidFill>
                <a:srgbClr val="1779A6"/>
              </a:solidFill>
              <a:latin typeface="Raleway"/>
              <a:ea typeface="Raleway"/>
              <a:cs typeface="Raleway"/>
              <a:sym typeface="Raleway"/>
              <a:hlinkClick r:id="rId4" tooltip="https://www.brainyquote.com/authors/wayne-dyer-quotes"/>
            </a:endParaRPr>
          </a:p>
          <a:p>
            <a:pPr algn="l">
              <a:lnSpc>
                <a:spcPts val="6596"/>
              </a:lnSpc>
            </a:pPr>
            <a:r>
              <a:rPr lang="en-US" sz="4997" dirty="0">
                <a:solidFill>
                  <a:srgbClr val="1779A6"/>
                </a:solidFill>
                <a:latin typeface="Raleway"/>
                <a:ea typeface="Raleway"/>
                <a:cs typeface="Raleway"/>
                <a:sym typeface="Raleway"/>
              </a:rPr>
              <a:t> </a:t>
            </a:r>
          </a:p>
        </p:txBody>
      </p:sp>
      <p:sp>
        <p:nvSpPr>
          <p:cNvPr id="7" name="Freeform 7"/>
          <p:cNvSpPr/>
          <p:nvPr/>
        </p:nvSpPr>
        <p:spPr>
          <a:xfrm>
            <a:off x="35131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75E1E1"/>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750142" y="2136666"/>
            <a:ext cx="7821675" cy="4397260"/>
          </a:xfrm>
          <a:custGeom>
            <a:avLst/>
            <a:gdLst/>
            <a:ahLst/>
            <a:cxnLst/>
            <a:rect l="l" t="t" r="r" b="b"/>
            <a:pathLst>
              <a:path w="7821675" h="4397260">
                <a:moveTo>
                  <a:pt x="0" y="0"/>
                </a:moveTo>
                <a:lnTo>
                  <a:pt x="7821676" y="0"/>
                </a:lnTo>
                <a:lnTo>
                  <a:pt x="7821676" y="4397260"/>
                </a:lnTo>
                <a:lnTo>
                  <a:pt x="0" y="4397260"/>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1689219" y="3786759"/>
            <a:ext cx="7495876" cy="1298112"/>
          </a:xfrm>
          <a:prstGeom prst="rect">
            <a:avLst/>
          </a:prstGeom>
        </p:spPr>
        <p:txBody>
          <a:bodyPr lIns="0" tIns="0" rIns="0" bIns="0" rtlCol="0" anchor="t">
            <a:spAutoFit/>
          </a:bodyPr>
          <a:lstStyle/>
          <a:p>
            <a:pPr algn="l">
              <a:lnSpc>
                <a:spcPts val="11232"/>
              </a:lnSpc>
            </a:pPr>
            <a:r>
              <a:rPr lang="en-US" sz="7200" b="1" u="sng" dirty="0">
                <a:solidFill>
                  <a:srgbClr val="1779A6"/>
                </a:solidFill>
                <a:latin typeface="Raleway Bold"/>
                <a:ea typeface="Raleway Bold"/>
                <a:cs typeface="Raleway Bold"/>
                <a:sym typeface="Raleway Bold"/>
                <a:hlinkClick r:id="rId6" tooltip="https://www.youtube.com/watch?v=qAaHDz4eZno"/>
              </a:rPr>
              <a:t>Videos</a:t>
            </a:r>
            <a:endParaRPr lang="en-US" sz="7200" b="1" u="sng" dirty="0">
              <a:solidFill>
                <a:srgbClr val="1779A6"/>
              </a:solidFill>
              <a:latin typeface="Raleway Bold"/>
              <a:ea typeface="Raleway Bold"/>
              <a:cs typeface="Raleway Bold"/>
              <a:sym typeface="Raleway Bold"/>
              <a:hlinkClick r:id="rId7" tooltip="https://www.youtube.com/watch?v=qAaHDz4eZn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65488" y="327515"/>
            <a:ext cx="14357025" cy="1712975"/>
          </a:xfrm>
          <a:prstGeom prst="rect">
            <a:avLst/>
          </a:prstGeom>
        </p:spPr>
        <p:txBody>
          <a:bodyPr lIns="0" tIns="0" rIns="0" bIns="0" rtlCol="0" anchor="t">
            <a:spAutoFit/>
          </a:bodyPr>
          <a:lstStyle/>
          <a:p>
            <a:pPr algn="l">
              <a:lnSpc>
                <a:spcPts val="10692"/>
              </a:lnSpc>
            </a:pPr>
            <a:r>
              <a:rPr lang="en-US" sz="8100">
                <a:solidFill>
                  <a:srgbClr val="1779A6"/>
                </a:solidFill>
                <a:latin typeface="Raleway"/>
                <a:ea typeface="Raleway"/>
                <a:cs typeface="Raleway"/>
                <a:sym typeface="Raleway"/>
              </a:rPr>
              <a:t>Individual Reflection</a:t>
            </a:r>
          </a:p>
          <a:p>
            <a:pPr algn="l">
              <a:lnSpc>
                <a:spcPts val="2772"/>
              </a:lnSpc>
            </a:pPr>
            <a:endParaRPr lang="en-US" sz="8100">
              <a:solidFill>
                <a:srgbClr val="1779A6"/>
              </a:solidFill>
              <a:latin typeface="Raleway"/>
              <a:ea typeface="Raleway"/>
              <a:cs typeface="Raleway"/>
              <a:sym typeface="Raleway"/>
            </a:endParaRPr>
          </a:p>
        </p:txBody>
      </p:sp>
      <p:sp>
        <p:nvSpPr>
          <p:cNvPr id="3" name="TextBox 3"/>
          <p:cNvSpPr txBox="1"/>
          <p:nvPr/>
        </p:nvSpPr>
        <p:spPr>
          <a:xfrm>
            <a:off x="1965499" y="2293441"/>
            <a:ext cx="15801843" cy="8533330"/>
          </a:xfrm>
          <a:prstGeom prst="rect">
            <a:avLst/>
          </a:prstGeom>
        </p:spPr>
        <p:txBody>
          <a:bodyPr lIns="0" tIns="0" rIns="0" bIns="0" rtlCol="0" anchor="t">
            <a:spAutoFit/>
          </a:bodyPr>
          <a:lstStyle/>
          <a:p>
            <a:pPr algn="l">
              <a:lnSpc>
                <a:spcPts val="5239"/>
              </a:lnSpc>
            </a:pPr>
            <a:r>
              <a:rPr lang="en-US" sz="3796" b="1">
                <a:solidFill>
                  <a:srgbClr val="050707"/>
                </a:solidFill>
                <a:latin typeface="Raleway Bold"/>
                <a:ea typeface="Raleway Bold"/>
                <a:cs typeface="Raleway Bold"/>
                <a:sym typeface="Raleway Bold"/>
              </a:rPr>
              <a:t>Individually:</a:t>
            </a:r>
          </a:p>
          <a:p>
            <a:pPr marL="819729" lvl="1" indent="-409865" algn="l">
              <a:lnSpc>
                <a:spcPts val="5239"/>
              </a:lnSpc>
              <a:buFont typeface="Arial"/>
              <a:buChar char="•"/>
            </a:pPr>
            <a:r>
              <a:rPr lang="en-US" sz="3796">
                <a:solidFill>
                  <a:srgbClr val="050707"/>
                </a:solidFill>
                <a:latin typeface="Raleway"/>
                <a:ea typeface="Raleway"/>
                <a:cs typeface="Raleway"/>
                <a:sym typeface="Raleway"/>
              </a:rPr>
              <a:t>Take a moment to discover how much you experience awe in your daily life.</a:t>
            </a:r>
          </a:p>
          <a:p>
            <a:pPr algn="l">
              <a:lnSpc>
                <a:spcPts val="5239"/>
              </a:lnSpc>
            </a:pPr>
            <a:endParaRPr lang="en-US" sz="3796">
              <a:solidFill>
                <a:srgbClr val="050707"/>
              </a:solidFill>
              <a:latin typeface="Raleway"/>
              <a:ea typeface="Raleway"/>
              <a:cs typeface="Raleway"/>
              <a:sym typeface="Raleway"/>
            </a:endParaRPr>
          </a:p>
          <a:p>
            <a:pPr algn="l">
              <a:lnSpc>
                <a:spcPts val="5239"/>
              </a:lnSpc>
            </a:pPr>
            <a:r>
              <a:rPr lang="en-US" sz="3796" b="1">
                <a:solidFill>
                  <a:srgbClr val="050707"/>
                </a:solidFill>
                <a:latin typeface="Raleway Bold"/>
                <a:ea typeface="Raleway Bold"/>
                <a:cs typeface="Raleway Bold"/>
                <a:sym typeface="Raleway Bold"/>
              </a:rPr>
              <a:t>Awe quiz: </a:t>
            </a:r>
            <a:r>
              <a:rPr lang="en-US" sz="3796" u="sng">
                <a:solidFill>
                  <a:srgbClr val="050707"/>
                </a:solidFill>
                <a:latin typeface="Raleway"/>
                <a:ea typeface="Raleway"/>
                <a:cs typeface="Raleway"/>
                <a:sym typeface="Raleway"/>
                <a:hlinkClick r:id="rId3" tooltip="https://greatergood.berkeley.edu/quizzes/take_quiz/awe"/>
              </a:rPr>
              <a:t>https://greatergood.berkeley.edu/quizzes/take_quiz/awe</a:t>
            </a:r>
          </a:p>
          <a:p>
            <a:pPr algn="l">
              <a:lnSpc>
                <a:spcPts val="5239"/>
              </a:lnSpc>
            </a:pPr>
            <a:endParaRPr lang="en-US" sz="3796" u="sng">
              <a:solidFill>
                <a:srgbClr val="050707"/>
              </a:solidFill>
              <a:latin typeface="Raleway"/>
              <a:ea typeface="Raleway"/>
              <a:cs typeface="Raleway"/>
              <a:sym typeface="Raleway"/>
              <a:hlinkClick r:id="rId3" tooltip="https://greatergood.berkeley.edu/quizzes/take_quiz/awe"/>
            </a:endParaRPr>
          </a:p>
          <a:p>
            <a:pPr algn="l">
              <a:lnSpc>
                <a:spcPts val="5239"/>
              </a:lnSpc>
            </a:pPr>
            <a:r>
              <a:rPr lang="en-US" sz="3796" b="1">
                <a:solidFill>
                  <a:srgbClr val="050707"/>
                </a:solidFill>
                <a:latin typeface="Raleway Bold"/>
                <a:ea typeface="Raleway Bold"/>
                <a:cs typeface="Raleway Bold"/>
                <a:sym typeface="Raleway Bold"/>
              </a:rPr>
              <a:t>Reflection: </a:t>
            </a:r>
          </a:p>
          <a:p>
            <a:pPr marL="819729" lvl="1" indent="-409865" algn="l">
              <a:lnSpc>
                <a:spcPts val="5239"/>
              </a:lnSpc>
              <a:buFont typeface="Arial"/>
              <a:buChar char="•"/>
            </a:pPr>
            <a:r>
              <a:rPr lang="en-US" sz="3796">
                <a:solidFill>
                  <a:srgbClr val="050707"/>
                </a:solidFill>
                <a:latin typeface="Raleway"/>
                <a:ea typeface="Raleway"/>
                <a:cs typeface="Raleway"/>
                <a:sym typeface="Raleway"/>
              </a:rPr>
              <a:t>Did your results surprise you?</a:t>
            </a:r>
          </a:p>
          <a:p>
            <a:pPr marL="819729" lvl="1" indent="-409865" algn="l">
              <a:lnSpc>
                <a:spcPts val="5239"/>
              </a:lnSpc>
              <a:buFont typeface="Arial"/>
              <a:buChar char="•"/>
            </a:pPr>
            <a:r>
              <a:rPr lang="en-US" sz="3796">
                <a:solidFill>
                  <a:srgbClr val="050707"/>
                </a:solidFill>
                <a:latin typeface="Raleway"/>
                <a:ea typeface="Raleway"/>
                <a:cs typeface="Raleway"/>
                <a:sym typeface="Raleway"/>
              </a:rPr>
              <a:t>Were some questions challenging to answer? Were some easier? What areas of life spark awe for you?</a:t>
            </a:r>
          </a:p>
          <a:p>
            <a:pPr algn="l">
              <a:lnSpc>
                <a:spcPts val="5239"/>
              </a:lnSpc>
            </a:pPr>
            <a:endParaRPr lang="en-US" sz="3796">
              <a:solidFill>
                <a:srgbClr val="050707"/>
              </a:solidFill>
              <a:latin typeface="Raleway"/>
              <a:ea typeface="Raleway"/>
              <a:cs typeface="Raleway"/>
              <a:sym typeface="Raleway"/>
            </a:endParaRPr>
          </a:p>
          <a:p>
            <a:pPr algn="l">
              <a:lnSpc>
                <a:spcPts val="5239"/>
              </a:lnSpc>
            </a:pPr>
            <a:endParaRPr lang="en-US" sz="3796">
              <a:solidFill>
                <a:srgbClr val="050707"/>
              </a:solidFill>
              <a:latin typeface="Raleway"/>
              <a:ea typeface="Raleway"/>
              <a:cs typeface="Raleway"/>
              <a:sym typeface="Raleway"/>
            </a:endParaRPr>
          </a:p>
          <a:p>
            <a:pPr algn="l">
              <a:lnSpc>
                <a:spcPts val="5239"/>
              </a:lnSpc>
            </a:pPr>
            <a:endParaRPr lang="en-US" sz="3796">
              <a:solidFill>
                <a:srgbClr val="050707"/>
              </a:solidFill>
              <a:latin typeface="Raleway"/>
              <a:ea typeface="Raleway"/>
              <a:cs typeface="Raleway"/>
              <a:sym typeface="Raleway"/>
            </a:endParaRPr>
          </a:p>
        </p:txBody>
      </p:sp>
      <p:grpSp>
        <p:nvGrpSpPr>
          <p:cNvPr id="4" name="Group 4"/>
          <p:cNvGrpSpPr/>
          <p:nvPr/>
        </p:nvGrpSpPr>
        <p:grpSpPr>
          <a:xfrm>
            <a:off x="-522792" y="-198216"/>
            <a:ext cx="2031000" cy="10691400"/>
            <a:chOff x="0" y="0"/>
            <a:chExt cx="2708000" cy="14255200"/>
          </a:xfrm>
        </p:grpSpPr>
        <p:sp>
          <p:nvSpPr>
            <p:cNvPr id="5" name="Freeform 5"/>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6" name="Freeform 6"/>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75E1E1"/>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467256" y="2432602"/>
            <a:ext cx="8304246" cy="4597363"/>
          </a:xfrm>
          <a:custGeom>
            <a:avLst/>
            <a:gdLst/>
            <a:ahLst/>
            <a:cxnLst/>
            <a:rect l="l" t="t" r="r" b="b"/>
            <a:pathLst>
              <a:path w="8304246" h="4597363">
                <a:moveTo>
                  <a:pt x="0" y="0"/>
                </a:moveTo>
                <a:lnTo>
                  <a:pt x="8304246" y="0"/>
                </a:lnTo>
                <a:lnTo>
                  <a:pt x="8304246" y="4597363"/>
                </a:lnTo>
                <a:lnTo>
                  <a:pt x="0" y="4597363"/>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9763500" y="3742196"/>
            <a:ext cx="7495876" cy="1356741"/>
          </a:xfrm>
          <a:prstGeom prst="rect">
            <a:avLst/>
          </a:prstGeom>
        </p:spPr>
        <p:txBody>
          <a:bodyPr lIns="0" tIns="0" rIns="0" bIns="0" rtlCol="0" anchor="t">
            <a:spAutoFit/>
          </a:bodyPr>
          <a:lstStyle/>
          <a:p>
            <a:pPr algn="l">
              <a:lnSpc>
                <a:spcPts val="11232"/>
              </a:lnSpc>
            </a:pPr>
            <a:r>
              <a:rPr lang="en-US" sz="7200" b="1" u="sng">
                <a:solidFill>
                  <a:srgbClr val="1779A6"/>
                </a:solidFill>
                <a:latin typeface="Raleway Bold"/>
                <a:ea typeface="Raleway Bold"/>
                <a:cs typeface="Raleway Bold"/>
                <a:sym typeface="Raleway Bold"/>
                <a:hlinkClick r:id="rId6" tooltip="https://youtu.be/wtB8Go_ADTk"/>
              </a:rPr>
              <a:t>Video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13891270" y="5143500"/>
            <a:ext cx="3876072" cy="2582433"/>
          </a:xfrm>
          <a:custGeom>
            <a:avLst/>
            <a:gdLst/>
            <a:ahLst/>
            <a:cxnLst/>
            <a:rect l="l" t="t" r="r" b="b"/>
            <a:pathLst>
              <a:path w="3876072" h="2582433">
                <a:moveTo>
                  <a:pt x="0" y="0"/>
                </a:moveTo>
                <a:lnTo>
                  <a:pt x="3876072" y="0"/>
                </a:lnTo>
                <a:lnTo>
                  <a:pt x="3876072" y="2582433"/>
                </a:lnTo>
                <a:lnTo>
                  <a:pt x="0" y="2582433"/>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2219045" y="4707147"/>
            <a:ext cx="11261992" cy="10785729"/>
          </a:xfrm>
          <a:prstGeom prst="rect">
            <a:avLst/>
          </a:prstGeom>
        </p:spPr>
        <p:txBody>
          <a:bodyPr lIns="0" tIns="0" rIns="0" bIns="0" rtlCol="0" anchor="t">
            <a:spAutoFit/>
          </a:bodyPr>
          <a:lstStyle/>
          <a:p>
            <a:pPr algn="l">
              <a:lnSpc>
                <a:spcPts val="5105"/>
              </a:lnSpc>
            </a:pPr>
            <a:endParaRPr/>
          </a:p>
          <a:p>
            <a:pPr marL="798828" lvl="1" indent="-399414" algn="l">
              <a:lnSpc>
                <a:spcPts val="5105"/>
              </a:lnSpc>
              <a:buFont typeface="Arial"/>
              <a:buChar char="•"/>
            </a:pPr>
            <a:r>
              <a:rPr lang="en-US" sz="3699">
                <a:solidFill>
                  <a:srgbClr val="050707"/>
                </a:solidFill>
                <a:latin typeface="Raleway"/>
                <a:ea typeface="Raleway"/>
                <a:cs typeface="Raleway"/>
                <a:sym typeface="Raleway"/>
              </a:rPr>
              <a:t> Share a </a:t>
            </a:r>
            <a:r>
              <a:rPr lang="en-US" sz="3699" b="1">
                <a:solidFill>
                  <a:srgbClr val="050707"/>
                </a:solidFill>
                <a:latin typeface="Raleway Bold"/>
                <a:ea typeface="Raleway Bold"/>
                <a:cs typeface="Raleway Bold"/>
                <a:sym typeface="Raleway Bold"/>
              </a:rPr>
              <a:t>moment of awe</a:t>
            </a:r>
            <a:r>
              <a:rPr lang="en-US" sz="3699">
                <a:solidFill>
                  <a:srgbClr val="050707"/>
                </a:solidFill>
                <a:latin typeface="Raleway"/>
                <a:ea typeface="Raleway"/>
                <a:cs typeface="Raleway"/>
                <a:sym typeface="Raleway"/>
              </a:rPr>
              <a:t> you have experienced.</a:t>
            </a:r>
          </a:p>
          <a:p>
            <a:pPr marL="1597656" lvl="2" indent="-532552" algn="l">
              <a:lnSpc>
                <a:spcPts val="5105"/>
              </a:lnSpc>
              <a:buFont typeface="Arial"/>
              <a:buChar char="⚬"/>
            </a:pPr>
            <a:r>
              <a:rPr lang="en-US" sz="3699">
                <a:solidFill>
                  <a:srgbClr val="050707"/>
                </a:solidFill>
                <a:latin typeface="Raleway"/>
                <a:ea typeface="Raleway"/>
                <a:cs typeface="Raleway"/>
                <a:sym typeface="Raleway"/>
              </a:rPr>
              <a:t>What triggered it? Where were you? </a:t>
            </a:r>
          </a:p>
          <a:p>
            <a:pPr marL="1597656" lvl="2" indent="-532552" algn="l">
              <a:lnSpc>
                <a:spcPts val="5105"/>
              </a:lnSpc>
              <a:buFont typeface="Arial"/>
              <a:buChar char="⚬"/>
            </a:pPr>
            <a:r>
              <a:rPr lang="en-US" sz="3699">
                <a:solidFill>
                  <a:srgbClr val="050707"/>
                </a:solidFill>
                <a:latin typeface="Raleway"/>
                <a:ea typeface="Raleway"/>
                <a:cs typeface="Raleway"/>
                <a:sym typeface="Raleway"/>
              </a:rPr>
              <a:t>How did it feel? Did it shift any thoughts or perspectives for you? </a:t>
            </a:r>
          </a:p>
          <a:p>
            <a:pPr algn="l">
              <a:lnSpc>
                <a:spcPts val="5105"/>
              </a:lnSpc>
            </a:pPr>
            <a:endParaRPr lang="en-US" sz="3699">
              <a:solidFill>
                <a:srgbClr val="050707"/>
              </a:solidFill>
              <a:latin typeface="Raleway"/>
              <a:ea typeface="Raleway"/>
              <a:cs typeface="Raleway"/>
              <a:sym typeface="Raleway"/>
            </a:endParaRPr>
          </a:p>
          <a:p>
            <a:pPr marL="798828" lvl="1" indent="-399414" algn="l">
              <a:lnSpc>
                <a:spcPts val="5105"/>
              </a:lnSpc>
              <a:buFont typeface="Arial"/>
              <a:buChar char="•"/>
            </a:pPr>
            <a:r>
              <a:rPr lang="en-US" sz="3699" b="1">
                <a:solidFill>
                  <a:srgbClr val="050707"/>
                </a:solidFill>
                <a:latin typeface="Raleway Bold"/>
                <a:ea typeface="Raleway Bold"/>
                <a:cs typeface="Raleway Bold"/>
                <a:sym typeface="Raleway Bold"/>
              </a:rPr>
              <a:t>As a group</a:t>
            </a:r>
            <a:r>
              <a:rPr lang="en-US" sz="3699">
                <a:solidFill>
                  <a:srgbClr val="050707"/>
                </a:solidFill>
                <a:latin typeface="Raleway"/>
                <a:ea typeface="Raleway"/>
                <a:cs typeface="Raleway"/>
                <a:sym typeface="Raleway"/>
              </a:rPr>
              <a:t> - did you notice any similarities in your stories? </a:t>
            </a:r>
          </a:p>
          <a:p>
            <a:pPr algn="l">
              <a:lnSpc>
                <a:spcPts val="5105"/>
              </a:lnSpc>
            </a:pPr>
            <a:endParaRPr lang="en-US" sz="3699">
              <a:solidFill>
                <a:srgbClr val="050707"/>
              </a:solidFill>
              <a:latin typeface="Raleway"/>
              <a:ea typeface="Raleway"/>
              <a:cs typeface="Raleway"/>
              <a:sym typeface="Raleway"/>
            </a:endParaRPr>
          </a:p>
          <a:p>
            <a:pPr algn="l">
              <a:lnSpc>
                <a:spcPts val="5105"/>
              </a:lnSpc>
            </a:pPr>
            <a:endParaRPr lang="en-US" sz="3699">
              <a:solidFill>
                <a:srgbClr val="050707"/>
              </a:solidFill>
              <a:latin typeface="Raleway"/>
              <a:ea typeface="Raleway"/>
              <a:cs typeface="Raleway"/>
              <a:sym typeface="Raleway"/>
            </a:endParaRPr>
          </a:p>
          <a:p>
            <a:pPr algn="l">
              <a:lnSpc>
                <a:spcPts val="5105"/>
              </a:lnSpc>
            </a:pPr>
            <a:endParaRPr lang="en-US" sz="3699">
              <a:solidFill>
                <a:srgbClr val="050707"/>
              </a:solidFill>
              <a:latin typeface="Raleway"/>
              <a:ea typeface="Raleway"/>
              <a:cs typeface="Raleway"/>
              <a:sym typeface="Raleway"/>
            </a:endParaRPr>
          </a:p>
          <a:p>
            <a:pPr algn="l">
              <a:lnSpc>
                <a:spcPts val="4829"/>
              </a:lnSpc>
            </a:pPr>
            <a:endParaRPr lang="en-US" sz="3699">
              <a:solidFill>
                <a:srgbClr val="050707"/>
              </a:solidFill>
              <a:latin typeface="Raleway"/>
              <a:ea typeface="Raleway"/>
              <a:cs typeface="Raleway"/>
              <a:sym typeface="Raleway"/>
            </a:endParaRPr>
          </a:p>
          <a:p>
            <a:pPr algn="l">
              <a:lnSpc>
                <a:spcPts val="4830"/>
              </a:lnSpc>
            </a:pPr>
            <a:endParaRPr lang="en-US" sz="3699">
              <a:solidFill>
                <a:srgbClr val="050707"/>
              </a:solidFill>
              <a:latin typeface="Raleway"/>
              <a:ea typeface="Raleway"/>
              <a:cs typeface="Raleway"/>
              <a:sym typeface="Raleway"/>
            </a:endParaRPr>
          </a:p>
          <a:p>
            <a:pPr algn="l">
              <a:lnSpc>
                <a:spcPts val="4830"/>
              </a:lnSpc>
            </a:pPr>
            <a:endParaRPr lang="en-US" sz="3699">
              <a:solidFill>
                <a:srgbClr val="050707"/>
              </a:solidFill>
              <a:latin typeface="Raleway"/>
              <a:ea typeface="Raleway"/>
              <a:cs typeface="Raleway"/>
              <a:sym typeface="Raleway"/>
            </a:endParaRPr>
          </a:p>
          <a:p>
            <a:pPr algn="l">
              <a:lnSpc>
                <a:spcPts val="4830"/>
              </a:lnSpc>
            </a:pPr>
            <a:endParaRPr lang="en-US" sz="3699">
              <a:solidFill>
                <a:srgbClr val="050707"/>
              </a:solidFill>
              <a:latin typeface="Raleway"/>
              <a:ea typeface="Raleway"/>
              <a:cs typeface="Raleway"/>
              <a:sym typeface="Raleway"/>
            </a:endParaRPr>
          </a:p>
          <a:p>
            <a:pPr algn="l">
              <a:lnSpc>
                <a:spcPts val="4830"/>
              </a:lnSpc>
            </a:pPr>
            <a:endParaRPr lang="en-US" sz="3699">
              <a:solidFill>
                <a:srgbClr val="050707"/>
              </a:solidFill>
              <a:latin typeface="Raleway"/>
              <a:ea typeface="Raleway"/>
              <a:cs typeface="Raleway"/>
              <a:sym typeface="Raleway"/>
            </a:endParaRPr>
          </a:p>
          <a:p>
            <a:pPr algn="l">
              <a:lnSpc>
                <a:spcPts val="4830"/>
              </a:lnSpc>
            </a:pPr>
            <a:endParaRPr lang="en-US" sz="3699">
              <a:solidFill>
                <a:srgbClr val="050707"/>
              </a:solidFill>
              <a:latin typeface="Raleway"/>
              <a:ea typeface="Raleway"/>
              <a:cs typeface="Raleway"/>
              <a:sym typeface="Raleway"/>
            </a:endParaRPr>
          </a:p>
        </p:txBody>
      </p:sp>
      <p:sp>
        <p:nvSpPr>
          <p:cNvPr id="7" name="TextBox 7"/>
          <p:cNvSpPr txBox="1"/>
          <p:nvPr/>
        </p:nvSpPr>
        <p:spPr>
          <a:xfrm>
            <a:off x="2902317" y="964406"/>
            <a:ext cx="14357025" cy="1447038"/>
          </a:xfrm>
          <a:prstGeom prst="rect">
            <a:avLst/>
          </a:prstGeom>
        </p:spPr>
        <p:txBody>
          <a:bodyPr lIns="0" tIns="0" rIns="0" bIns="0" rtlCol="0" anchor="t">
            <a:spAutoFit/>
          </a:bodyPr>
          <a:lstStyle/>
          <a:p>
            <a:pPr algn="l">
              <a:lnSpc>
                <a:spcPts val="11615"/>
              </a:lnSpc>
            </a:pPr>
            <a:r>
              <a:rPr lang="en-US" sz="8799">
                <a:solidFill>
                  <a:srgbClr val="1779A6"/>
                </a:solidFill>
                <a:latin typeface="Raleway"/>
                <a:ea typeface="Raleway"/>
                <a:cs typeface="Raleway"/>
                <a:sym typeface="Raleway"/>
              </a:rPr>
              <a:t>Small Group Discussion</a:t>
            </a:r>
          </a:p>
        </p:txBody>
      </p:sp>
      <p:sp>
        <p:nvSpPr>
          <p:cNvPr id="8" name="TextBox 8"/>
          <p:cNvSpPr txBox="1"/>
          <p:nvPr/>
        </p:nvSpPr>
        <p:spPr>
          <a:xfrm>
            <a:off x="2648308" y="3128630"/>
            <a:ext cx="14865044" cy="1360725"/>
          </a:xfrm>
          <a:prstGeom prst="rect">
            <a:avLst/>
          </a:prstGeom>
        </p:spPr>
        <p:txBody>
          <a:bodyPr lIns="0" tIns="0" rIns="0" bIns="0" rtlCol="0" anchor="t">
            <a:spAutoFit/>
          </a:bodyPr>
          <a:lstStyle/>
          <a:p>
            <a:pPr algn="l">
              <a:lnSpc>
                <a:spcPts val="5470"/>
              </a:lnSpc>
            </a:pPr>
            <a:r>
              <a:rPr lang="en-US" sz="3800" b="1">
                <a:solidFill>
                  <a:srgbClr val="050707"/>
                </a:solidFill>
                <a:latin typeface="Raleway Bold"/>
                <a:ea typeface="Raleway Bold"/>
                <a:cs typeface="Raleway Bold"/>
                <a:sym typeface="Raleway Bold"/>
              </a:rPr>
              <a:t>Reflect on the following questions and share with your small group: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2525</Words>
  <Application>Microsoft Macintosh PowerPoint</Application>
  <PresentationFormat>Custom</PresentationFormat>
  <Paragraphs>327</Paragraphs>
  <Slides>23</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Raleway</vt:lpstr>
      <vt:lpstr>Raleway Bold</vt:lpstr>
      <vt:lpstr>Arial</vt:lpstr>
      <vt:lpstr>Arial Bold Italics</vt:lpstr>
      <vt:lpstr>Raleway Italics</vt:lpstr>
      <vt:lpstr>Arial Bold</vt:lpstr>
      <vt:lpstr>Calibri</vt:lpstr>
      <vt:lpstr>Raleway Bold Italics</vt:lpstr>
      <vt:lpstr>Arial Italics</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Awe for Educators _Turnkey Group Slide Deck</dc:title>
  <cp:lastModifiedBy>Mariah Flynn</cp:lastModifiedBy>
  <cp:revision>2</cp:revision>
  <dcterms:created xsi:type="dcterms:W3CDTF">2006-08-16T00:00:00Z</dcterms:created>
  <dcterms:modified xsi:type="dcterms:W3CDTF">2024-09-25T19:00:57Z</dcterms:modified>
  <dc:identifier>DAGEkKEIaGc</dc:identifier>
</cp:coreProperties>
</file>