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rimo" panose="020B0604020202020204" pitchFamily="34" charset="0"/>
      <p:regular r:id="rId18"/>
    </p:embeddedFont>
    <p:embeddedFont>
      <p:font typeface="Raleway" pitchFamily="2" charset="77"/>
      <p:regular r:id="rId19"/>
      <p:bold r:id="rId20"/>
      <p:italic r:id="rId21"/>
      <p:boldItalic r:id="rId22"/>
    </p:embeddedFont>
    <p:embeddedFont>
      <p:font typeface="Raleway Bold" pitchFamily="2" charset="77"/>
      <p:regular r:id="rId23"/>
      <p:bold r:id="rId24"/>
    </p:embeddedFont>
    <p:embeddedFont>
      <p:font typeface="Raleway Italics" pitchFamily="2" charset="77"/>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80129" autoAdjust="0"/>
  </p:normalViewPr>
  <p:slideViewPr>
    <p:cSldViewPr>
      <p:cViewPr varScale="1">
        <p:scale>
          <a:sx n="63" d="100"/>
          <a:sy n="63" d="100"/>
        </p:scale>
        <p:origin x="134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this lesson, you will need:</a:t>
            </a:r>
          </a:p>
          <a:p>
            <a:endParaRPr lang="en-US"/>
          </a:p>
          <a:p>
            <a:r>
              <a:rPr lang="en-US"/>
              <a:t>- A way to show the videos to your participants (links are in the presenter notes and on the screen). They are YouTube links so you will need an internet connection. </a:t>
            </a:r>
          </a:p>
          <a:p>
            <a:endParaRPr lang="en-US"/>
          </a:p>
          <a:p>
            <a:r>
              <a:rPr lang="en-US"/>
              <a:t>- It would be helpful for participants to have writing materials (paper, notebook, and pen/pencil). </a:t>
            </a:r>
          </a:p>
          <a:p>
            <a:endParaRPr lang="en-US"/>
          </a:p>
          <a:p>
            <a:r>
              <a:rPr lang="en-US"/>
              <a:t>Optional: Poster board, post-it notes &amp; markers for group discussions/brainstorming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participants to reflect individually after the last video. </a:t>
            </a:r>
          </a:p>
          <a:p>
            <a:endParaRPr lang="en-US"/>
          </a:p>
          <a:p>
            <a:r>
              <a:rPr lang="en-US"/>
              <a:t>"Take a moment now to consider these two questions, individually. Feel free to write them down or contemplate in your mind." </a:t>
            </a:r>
          </a:p>
          <a:p>
            <a:endParaRPr lang="en-US"/>
          </a:p>
          <a:p>
            <a:r>
              <a:rPr lang="en-US"/>
              <a:t>If time permits, invite participants to share their reflections with a partner, in a small group, or with the whole group.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https://youtu.be/BJCbyGstDJA</a:t>
            </a:r>
          </a:p>
          <a:p>
            <a:r>
              <a:rPr lang="en-US"/>
              <a:t>Video Running Time: 18:36</a:t>
            </a:r>
          </a:p>
          <a:p>
            <a:endParaRPr lang="en-US"/>
          </a:p>
          <a:p>
            <a:r>
              <a:rPr lang="en-US"/>
              <a:t>"Now that we have connected with what kindness &amp; compassion are and their significance for educators and schools, we are going to shift to some practical strategies for creating space for our own kindness and compassion to emerge and flourish.</a:t>
            </a:r>
          </a:p>
          <a:p>
            <a:endParaRPr lang="en-US"/>
          </a:p>
          <a:p>
            <a:r>
              <a:rPr lang="en-US"/>
              <a:t>I invite you to make note of any practices that stand out to you and seem like something you could incorporate into your daily life."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facilitating with a group, watch videos and then put participants in groups of 3-5 to discuss these questions. Encourage people to form groups with educators who teach similar age groups. </a:t>
            </a:r>
          </a:p>
          <a:p>
            <a:endParaRPr lang="en-US"/>
          </a:p>
          <a:p>
            <a:r>
              <a:rPr lang="en-US"/>
              <a:t>If you can, provide a poster board, markers, &amp; post-its - for groups to brainstorm actively together. </a:t>
            </a:r>
          </a:p>
          <a:p>
            <a:endParaRPr lang="en-US"/>
          </a:p>
          <a:p>
            <a:r>
              <a:rPr lang="en-US"/>
              <a:t>Invite teachers:</a:t>
            </a:r>
          </a:p>
          <a:p>
            <a:endParaRPr lang="en-US"/>
          </a:p>
          <a:p>
            <a:r>
              <a:rPr lang="en-US"/>
              <a:t>"Now, we are going to get creative and visualize and draw our kind and compassionate classrooms or staff rooms. In your groups, choose one space to focus on. On your poster boards, I'd like to brainstorm and draw with your group. Consider some of the features we talked about in the videos - and these points on this slide.</a:t>
            </a:r>
          </a:p>
          <a:p>
            <a:endParaRPr lang="en-US"/>
          </a:p>
          <a:p>
            <a:r>
              <a:rPr lang="en-US"/>
              <a:t>There are no rules - you can get as creative as you want! Think outside the box!"</a:t>
            </a:r>
          </a:p>
          <a:p>
            <a:endParaRPr lang="en-US"/>
          </a:p>
          <a:p>
            <a:r>
              <a:rPr lang="en-US"/>
              <a:t>Remind learners that this is a great activity to do with students or with staff - as a kindness exercise - and to mine the wisdom in those rooms. This values everyone's voices - another contributor to well-being and prosocial 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groups to share their posters and pick 1-2 features to highlight for the larger group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 for joining me today in exploring kindness and compassion.</a:t>
            </a:r>
          </a:p>
          <a:p>
            <a:endParaRPr lang="en-US"/>
          </a:p>
          <a:p>
            <a:endParaRPr lang="en-US"/>
          </a:p>
          <a:p>
            <a:r>
              <a:rPr lang="en-US"/>
              <a:t>There is some recent rhetoric in social media, to save your energy and only show your kindness to those who deserve it. However, we hope this workshop has maybe inspired you to think differently. </a:t>
            </a:r>
          </a:p>
          <a:p>
            <a:endParaRPr lang="en-US"/>
          </a:p>
          <a:p>
            <a:r>
              <a:rPr lang="en-US"/>
              <a:t> As the Dalai Lama has said "Be kind whenever possible. It is always possible."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Compassion and prosocial behaviors, like kindness, are essential for well-functioning societies. We need to be kind to one another—for our health and happiness, and for real progress to occur. </a:t>
            </a:r>
          </a:p>
          <a:p>
            <a:endParaRPr lang="en-US" dirty="0"/>
          </a:p>
          <a:p>
            <a:r>
              <a:rPr lang="en-US" dirty="0"/>
              <a:t>Research has found that practicing compassion and kindness can improve our health, well-being, and relationships. </a:t>
            </a:r>
          </a:p>
          <a:p>
            <a:endParaRPr lang="en-US" dirty="0"/>
          </a:p>
          <a:p>
            <a:r>
              <a:rPr lang="en-US" dirty="0"/>
              <a:t>Of course, beyond our own lives, these qualities strengthen our communities and may even be vital to the survival of our species as a whole. </a:t>
            </a:r>
          </a:p>
          <a:p>
            <a:endParaRPr lang="en-US" dirty="0"/>
          </a:p>
          <a:p>
            <a:r>
              <a:rPr lang="en-US" dirty="0"/>
              <a:t>When we cooperate and listen to one another, creativity and problem-solving flourish; whereas excessive competition depletes resources, leads to wars and conflict, and stalls innovation.</a:t>
            </a:r>
          </a:p>
          <a:p>
            <a:endParaRPr lang="en-US" dirty="0"/>
          </a:p>
          <a:p>
            <a:r>
              <a:rPr lang="en-US" dirty="0"/>
              <a:t>Research has shown that compassion and kindness are deeply rooted in human nature–our first impulse is to cooperate rather than compete. </a:t>
            </a:r>
          </a:p>
          <a:p>
            <a:endParaRPr lang="en-US" dirty="0"/>
          </a:p>
          <a:p>
            <a:r>
              <a:rPr lang="en-US" dirty="0"/>
              <a:t> This innate kindness, however, often gets lost in a society built on competition. Hence, schools have a golden opportunity to cultivate the compassionate side of students by creating a school culture in which kindness is valued and practiced.</a:t>
            </a:r>
          </a:p>
          <a:p>
            <a:endParaRPr lang="en-US" dirty="0"/>
          </a:p>
          <a:p>
            <a:r>
              <a:rPr lang="en-US" dirty="0"/>
              <a:t>And this opportunity isn’t just a good thing to do—it’s a dire need. In a world where hateful rhetoric and turning a blind eye to suffering seems increasingly to take up space and airtime, we need compassion to be louder. We also need to be more than just nice. We need compassion that fights for the rights and freedom of all peoples. </a:t>
            </a:r>
          </a:p>
          <a:p>
            <a:endParaRPr lang="en-US" dirty="0"/>
          </a:p>
          <a:p>
            <a:r>
              <a:rPr lang="en-US" dirty="0"/>
              <a:t>And to teach our students to be kind, and to create kinder schools &amp; classrooms, we need to start with ourselves.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Some topics we will explore today are:</a:t>
            </a:r>
          </a:p>
          <a:p>
            <a:r>
              <a:rPr lang="en-US" dirty="0"/>
              <a:t>-Define kindness, compassion, &amp; related terms</a:t>
            </a:r>
          </a:p>
          <a:p>
            <a:r>
              <a:rPr lang="en-US" dirty="0"/>
              <a:t>-Explore the benefits of kindness &amp; compassion for educator well-being &amp; relationships</a:t>
            </a:r>
          </a:p>
          <a:p>
            <a:r>
              <a:rPr lang="en-US" dirty="0"/>
              <a:t>-Explore the benefits of cultivating your own kindness &amp; compassion for your students &amp; classrooms</a:t>
            </a:r>
          </a:p>
          <a:p>
            <a:endParaRPr lang="en-US" dirty="0"/>
          </a:p>
          <a:p>
            <a:r>
              <a:rPr lang="en-US" dirty="0"/>
              <a:t>Expand objectives to California Developmental Indicators through making connections to SEL competencies in California on developmental age span.</a:t>
            </a:r>
          </a:p>
          <a:p>
            <a:endParaRPr lang="en-US" dirty="0"/>
          </a:p>
          <a:p>
            <a:r>
              <a:rPr lang="en-US" dirty="0"/>
              <a:t>Sourced from CDE (July 2023):</a:t>
            </a:r>
          </a:p>
          <a:p>
            <a:r>
              <a:rPr lang="en-US" dirty="0"/>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dirty="0"/>
          </a:p>
          <a:p>
            <a:r>
              <a:rPr lang="en-US" dirty="0"/>
              <a:t>Self-Awareness (Intrapersonal Focus)</a:t>
            </a:r>
          </a:p>
          <a:p>
            <a:r>
              <a:rPr lang="en-US" dirty="0"/>
              <a:t>Self-Management (Intrapersonal Focus)</a:t>
            </a:r>
          </a:p>
          <a:p>
            <a:r>
              <a:rPr lang="en-US" dirty="0"/>
              <a:t>Social Awareness (Interpersonal Focus)</a:t>
            </a:r>
          </a:p>
          <a:p>
            <a:r>
              <a:rPr lang="en-US" dirty="0"/>
              <a:t>Relationship Skills (Interpersonal Focus)</a:t>
            </a:r>
          </a:p>
          <a:p>
            <a:r>
              <a:rPr lang="en-US" dirty="0"/>
              <a:t>Responsible Decision-Making (Inter and Intrapersonal)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"Today, we are going to explore the value of creating space and time for focusing on our own kindness and compassion. Research supports that it's not only a nice thing to do, but essential for well-functioning schools and societies. We will dive into the latest research as well as some practical strategies today. And hopefully you will feel excited or re-inspired to focus more time and attention on kindness &amp; compassion in coming weeks.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https://youtu.be/Nhktf60Aizg</a:t>
            </a:r>
          </a:p>
          <a:p>
            <a:r>
              <a:rPr lang="en-US"/>
              <a:t>Video Running Time: 15:30</a:t>
            </a:r>
          </a:p>
          <a:p>
            <a:endParaRPr lang="en-US"/>
          </a:p>
          <a:p>
            <a:r>
              <a:rPr lang="en-US"/>
              <a:t>First, we are going to watch a video that answers the question "what are kindness and compassion"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Encourage learners to consider the first question individually, and then come together to discussion the second and third questions in their small groups.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Tell the group:</a:t>
            </a:r>
          </a:p>
          <a:p>
            <a:endParaRPr lang="en-US"/>
          </a:p>
          <a:p>
            <a:r>
              <a:rPr lang="en-US"/>
              <a:t>Once we are in a [learning] circle, this practice called “I See You; Everyone Matters” may be used to deepen our sense of connection.</a:t>
            </a:r>
          </a:p>
          <a:p>
            <a:endParaRPr lang="en-US"/>
          </a:p>
          <a:p>
            <a:r>
              <a:rPr lang="en-US"/>
              <a:t>This is a simple practice of looking into the faces, and when possible, the eyes of everyone in the room, around the circle.</a:t>
            </a:r>
          </a:p>
          <a:p>
            <a:endParaRPr lang="en-US"/>
          </a:p>
          <a:p>
            <a:r>
              <a:rPr lang="en-US"/>
              <a:t>If we are willing, we offer one another a smile, but at a minimum, we respectfully offer our gentle attending gaze.</a:t>
            </a:r>
          </a:p>
          <a:p>
            <a:endParaRPr lang="en-US"/>
          </a:p>
          <a:p>
            <a:r>
              <a:rPr lang="en-US"/>
              <a:t>In this way we bring to life our intention of being with others respectfully, of giving everyone our attention, of actually taking each person’s humanity in, as we embark on a learning journey together.</a:t>
            </a:r>
          </a:p>
          <a:p>
            <a:r>
              <a:rPr lang="en-US"/>
              <a:t>Begin by taking one minute in silent awareness of each other.</a:t>
            </a:r>
          </a:p>
          <a:p>
            <a:endParaRPr lang="en-US"/>
          </a:p>
          <a:p>
            <a:r>
              <a:rPr lang="en-US"/>
              <a:t>Then repeat this phrase together “I see you. Everyone matters,” or “We see you. Everyone matters.”</a:t>
            </a:r>
          </a:p>
          <a:p>
            <a:endParaRPr lang="en-US"/>
          </a:p>
          <a:p>
            <a:endParaRPr lang="en-US"/>
          </a:p>
          <a:p>
            <a:r>
              <a:rPr lang="en-US"/>
              <a:t>After the practice, you can invite reflections from the group about how it felt for them. Invite learners to keep these feelings in mind, as we watch the next video on the benefits of kindness &amp; compassion.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https://youtu.be/NhKJAt4PRvQ</a:t>
            </a:r>
          </a:p>
          <a:p>
            <a:r>
              <a:rPr lang="en-US"/>
              <a:t>Video Running Time: 3:48</a:t>
            </a:r>
          </a:p>
          <a:p>
            <a:endParaRPr lang="en-US"/>
          </a:p>
          <a:p>
            <a:r>
              <a:rPr lang="en-US"/>
              <a:t>It may be helpful to encourage participants to take out a piece of paper or journal for this video. </a:t>
            </a:r>
          </a:p>
          <a:p>
            <a:endParaRPr lang="en-US"/>
          </a:p>
          <a:p>
            <a:r>
              <a:rPr lang="en-US"/>
              <a:t>Next we are going to watch this video on why kindness &amp; compassion are important qualities for educators to cultivate. Feel free to jot down notes as you watch. We will have time for individual reflection after the video.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youtu.be/BJCbyGstDJA"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youtu.be/Nhktf60Aizg"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youtu.be/NhKJAt4PRvQ"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F47B8D"/>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7.3 Kindness &amp; Compassion for Educators</a:t>
            </a:r>
          </a:p>
        </p:txBody>
      </p:sp>
      <p:sp>
        <p:nvSpPr>
          <p:cNvPr id="8" name="TextBox 8"/>
          <p:cNvSpPr txBox="1"/>
          <p:nvPr/>
        </p:nvSpPr>
        <p:spPr>
          <a:xfrm>
            <a:off x="905746" y="3195688"/>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Educators</a:t>
            </a:r>
          </a:p>
        </p:txBody>
      </p:sp>
      <p:sp>
        <p:nvSpPr>
          <p:cNvPr id="9" name="TextBox 9"/>
          <p:cNvSpPr txBox="1"/>
          <p:nvPr/>
        </p:nvSpPr>
        <p:spPr>
          <a:xfrm>
            <a:off x="1028700" y="876300"/>
            <a:ext cx="8685000" cy="1225263"/>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r>
              <a:rPr lang="en-US" sz="3200">
                <a:solidFill>
                  <a:srgbClr val="050707"/>
                </a:solidFill>
                <a:latin typeface="Raleway"/>
                <a:ea typeface="Raleway"/>
                <a:cs typeface="Raleway"/>
                <a:sym typeface="Raleway"/>
              </a:rPr>
              <a:t>Topic 7</a:t>
            </a:r>
          </a:p>
        </p:txBody>
      </p:sp>
      <p:pic>
        <p:nvPicPr>
          <p:cNvPr id="11" name="Picture 10" descr="A person with curly hair smiling&#10;&#10;Description automatically generated">
            <a:extLst>
              <a:ext uri="{FF2B5EF4-FFF2-40B4-BE49-F238E27FC236}">
                <a16:creationId xmlns:a16="http://schemas.microsoft.com/office/drawing/2014/main" id="{3AA37103-40DB-D982-6102-0A02F493C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2" y="1588357"/>
            <a:ext cx="6750148" cy="39893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02317" y="964406"/>
            <a:ext cx="14357025" cy="1959483"/>
          </a:xfrm>
          <a:prstGeom prst="rect">
            <a:avLst/>
          </a:prstGeom>
        </p:spPr>
        <p:txBody>
          <a:bodyPr lIns="0" tIns="0" rIns="0" bIns="0" rtlCol="0" anchor="t">
            <a:spAutoFit/>
          </a:bodyPr>
          <a:lstStyle/>
          <a:p>
            <a:pPr algn="l">
              <a:lnSpc>
                <a:spcPts val="11615"/>
              </a:lnSpc>
            </a:pPr>
            <a:r>
              <a:rPr lang="en-US" sz="8799">
                <a:solidFill>
                  <a:srgbClr val="9C182C"/>
                </a:solidFill>
                <a:latin typeface="Raleway"/>
                <a:ea typeface="Raleway"/>
                <a:cs typeface="Raleway"/>
                <a:sym typeface="Raleway"/>
              </a:rPr>
              <a:t>Video Reflection</a:t>
            </a:r>
          </a:p>
          <a:p>
            <a:pPr algn="l">
              <a:lnSpc>
                <a:spcPts val="3695"/>
              </a:lnSpc>
            </a:pPr>
            <a:endParaRPr lang="en-US" sz="8799">
              <a:solidFill>
                <a:srgbClr val="9C182C"/>
              </a:solidFill>
              <a:latin typeface="Raleway"/>
              <a:ea typeface="Raleway"/>
              <a:cs typeface="Raleway"/>
              <a:sym typeface="Raleway"/>
            </a:endParaRPr>
          </a:p>
        </p:txBody>
      </p:sp>
      <p:sp>
        <p:nvSpPr>
          <p:cNvPr id="3" name="TextBox 3"/>
          <p:cNvSpPr txBox="1"/>
          <p:nvPr/>
        </p:nvSpPr>
        <p:spPr>
          <a:xfrm>
            <a:off x="2902298" y="2541975"/>
            <a:ext cx="14865044" cy="674925"/>
          </a:xfrm>
          <a:prstGeom prst="rect">
            <a:avLst/>
          </a:prstGeom>
        </p:spPr>
        <p:txBody>
          <a:bodyPr lIns="0" tIns="0" rIns="0" bIns="0" rtlCol="0" anchor="t">
            <a:spAutoFit/>
          </a:bodyPr>
          <a:lstStyle/>
          <a:p>
            <a:pPr algn="l">
              <a:lnSpc>
                <a:spcPts val="5470"/>
              </a:lnSpc>
            </a:pPr>
            <a:r>
              <a:rPr lang="en-US" sz="3800" b="1">
                <a:solidFill>
                  <a:srgbClr val="050707"/>
                </a:solidFill>
                <a:latin typeface="Raleway Bold"/>
                <a:ea typeface="Raleway Bold"/>
                <a:cs typeface="Raleway Bold"/>
                <a:sym typeface="Raleway Bold"/>
              </a:rPr>
              <a:t>Individually, reflect on the following questions:</a:t>
            </a:r>
          </a:p>
        </p:txBody>
      </p:sp>
      <p:sp>
        <p:nvSpPr>
          <p:cNvPr id="4" name="TextBox 4"/>
          <p:cNvSpPr txBox="1"/>
          <p:nvPr/>
        </p:nvSpPr>
        <p:spPr>
          <a:xfrm>
            <a:off x="2219045" y="3131174"/>
            <a:ext cx="15548297" cy="10785729"/>
          </a:xfrm>
          <a:prstGeom prst="rect">
            <a:avLst/>
          </a:prstGeom>
        </p:spPr>
        <p:txBody>
          <a:bodyPr lIns="0" tIns="0" rIns="0" bIns="0" rtlCol="0" anchor="t">
            <a:spAutoFit/>
          </a:bodyPr>
          <a:lstStyle/>
          <a:p>
            <a:pPr algn="l">
              <a:lnSpc>
                <a:spcPts val="5105"/>
              </a:lnSpc>
            </a:pPr>
            <a:endParaRPr/>
          </a:p>
          <a:p>
            <a:pPr marL="798828" lvl="1" indent="-399414" algn="l">
              <a:lnSpc>
                <a:spcPts val="5105"/>
              </a:lnSpc>
              <a:buFont typeface="Arial"/>
              <a:buChar char="•"/>
            </a:pPr>
            <a:r>
              <a:rPr lang="en-US" sz="3699">
                <a:solidFill>
                  <a:srgbClr val="050707"/>
                </a:solidFill>
                <a:latin typeface="Raleway"/>
                <a:ea typeface="Raleway"/>
                <a:cs typeface="Raleway"/>
                <a:sym typeface="Raleway"/>
              </a:rPr>
              <a:t>Take a moment to think of a time when you offered intentional kindness or compassion to a student or a colleague. How did it make you feel? Was it challenging? Did it shift your relationship with this person in any way? </a:t>
            </a:r>
          </a:p>
          <a:p>
            <a:pPr algn="l">
              <a:lnSpc>
                <a:spcPts val="5105"/>
              </a:lnSpc>
            </a:pPr>
            <a:endParaRPr lang="en-US" sz="3699">
              <a:solidFill>
                <a:srgbClr val="050707"/>
              </a:solidFill>
              <a:latin typeface="Raleway"/>
              <a:ea typeface="Raleway"/>
              <a:cs typeface="Raleway"/>
              <a:sym typeface="Raleway"/>
            </a:endParaRPr>
          </a:p>
          <a:p>
            <a:pPr marL="798828" lvl="1" indent="-399414" algn="l">
              <a:lnSpc>
                <a:spcPts val="5105"/>
              </a:lnSpc>
              <a:buFont typeface="Arial"/>
              <a:buChar char="•"/>
            </a:pPr>
            <a:r>
              <a:rPr lang="en-US" sz="3699">
                <a:solidFill>
                  <a:srgbClr val="050707"/>
                </a:solidFill>
                <a:latin typeface="Raleway"/>
                <a:ea typeface="Raleway"/>
                <a:cs typeface="Raleway"/>
                <a:sym typeface="Raleway"/>
              </a:rPr>
              <a:t>Next, think of a time someone at your school, a student or colleague, showed you compassion or kindness. How did it make you feel? Did you notice the dynamic change between you and that person afterwards?</a:t>
            </a:r>
          </a:p>
          <a:p>
            <a:pPr algn="l">
              <a:lnSpc>
                <a:spcPts val="5105"/>
              </a:lnSpc>
            </a:pPr>
            <a:endParaRPr lang="en-US" sz="3699">
              <a:solidFill>
                <a:srgbClr val="050707"/>
              </a:solidFill>
              <a:latin typeface="Raleway"/>
              <a:ea typeface="Raleway"/>
              <a:cs typeface="Raleway"/>
              <a:sym typeface="Raleway"/>
            </a:endParaRPr>
          </a:p>
          <a:p>
            <a:pPr algn="l">
              <a:lnSpc>
                <a:spcPts val="4829"/>
              </a:lnSpc>
            </a:pPr>
            <a:endParaRPr lang="en-US" sz="3699">
              <a:solidFill>
                <a:srgbClr val="050707"/>
              </a:solidFill>
              <a:latin typeface="Raleway"/>
              <a:ea typeface="Raleway"/>
              <a:cs typeface="Raleway"/>
              <a:sym typeface="Raleway"/>
            </a:endParaRPr>
          </a:p>
          <a:p>
            <a:pPr algn="l">
              <a:lnSpc>
                <a:spcPts val="4830"/>
              </a:lnSpc>
            </a:pPr>
            <a:endParaRPr lang="en-US" sz="3699">
              <a:solidFill>
                <a:srgbClr val="050707"/>
              </a:solidFill>
              <a:latin typeface="Raleway"/>
              <a:ea typeface="Raleway"/>
              <a:cs typeface="Raleway"/>
              <a:sym typeface="Raleway"/>
            </a:endParaRPr>
          </a:p>
          <a:p>
            <a:pPr algn="l">
              <a:lnSpc>
                <a:spcPts val="4830"/>
              </a:lnSpc>
            </a:pPr>
            <a:endParaRPr lang="en-US" sz="3699">
              <a:solidFill>
                <a:srgbClr val="050707"/>
              </a:solidFill>
              <a:latin typeface="Raleway"/>
              <a:ea typeface="Raleway"/>
              <a:cs typeface="Raleway"/>
              <a:sym typeface="Raleway"/>
            </a:endParaRPr>
          </a:p>
          <a:p>
            <a:pPr algn="l">
              <a:lnSpc>
                <a:spcPts val="4830"/>
              </a:lnSpc>
            </a:pPr>
            <a:endParaRPr lang="en-US" sz="3699">
              <a:solidFill>
                <a:srgbClr val="050707"/>
              </a:solidFill>
              <a:latin typeface="Raleway"/>
              <a:ea typeface="Raleway"/>
              <a:cs typeface="Raleway"/>
              <a:sym typeface="Raleway"/>
            </a:endParaRPr>
          </a:p>
          <a:p>
            <a:pPr algn="l">
              <a:lnSpc>
                <a:spcPts val="4830"/>
              </a:lnSpc>
            </a:pPr>
            <a:endParaRPr lang="en-US" sz="3699">
              <a:solidFill>
                <a:srgbClr val="050707"/>
              </a:solidFill>
              <a:latin typeface="Raleway"/>
              <a:ea typeface="Raleway"/>
              <a:cs typeface="Raleway"/>
              <a:sym typeface="Raleway"/>
            </a:endParaRPr>
          </a:p>
          <a:p>
            <a:pPr algn="l">
              <a:lnSpc>
                <a:spcPts val="4830"/>
              </a:lnSpc>
            </a:pPr>
            <a:endParaRPr lang="en-US" sz="3699">
              <a:solidFill>
                <a:srgbClr val="050707"/>
              </a:solidFill>
              <a:latin typeface="Raleway"/>
              <a:ea typeface="Raleway"/>
              <a:cs typeface="Raleway"/>
              <a:sym typeface="Raleway"/>
            </a:endParaRPr>
          </a:p>
        </p:txBody>
      </p:sp>
      <p:grpSp>
        <p:nvGrpSpPr>
          <p:cNvPr id="5" name="Group 5"/>
          <p:cNvGrpSpPr/>
          <p:nvPr/>
        </p:nvGrpSpPr>
        <p:grpSpPr>
          <a:xfrm>
            <a:off x="-522792" y="-198216"/>
            <a:ext cx="2031000" cy="10691400"/>
            <a:chOff x="0" y="0"/>
            <a:chExt cx="2708000" cy="14255200"/>
          </a:xfrm>
        </p:grpSpPr>
        <p:sp>
          <p:nvSpPr>
            <p:cNvPr id="6" name="Freeform 6"/>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7" name="Freeform 7"/>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F47B8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BJCbyGstDJA"/>
          </p:cNvPr>
          <p:cNvSpPr/>
          <p:nvPr/>
        </p:nvSpPr>
        <p:spPr>
          <a:xfrm>
            <a:off x="292827" y="2310281"/>
            <a:ext cx="8851173" cy="5033020"/>
          </a:xfrm>
          <a:custGeom>
            <a:avLst/>
            <a:gdLst/>
            <a:ahLst/>
            <a:cxnLst/>
            <a:rect l="l" t="t" r="r" b="b"/>
            <a:pathLst>
              <a:path w="8851173" h="5033020">
                <a:moveTo>
                  <a:pt x="0" y="0"/>
                </a:moveTo>
                <a:lnTo>
                  <a:pt x="8851173" y="0"/>
                </a:lnTo>
                <a:lnTo>
                  <a:pt x="8851173" y="5033020"/>
                </a:lnTo>
                <a:lnTo>
                  <a:pt x="0" y="5033020"/>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9763500" y="3742196"/>
            <a:ext cx="7495876" cy="1356741"/>
          </a:xfrm>
          <a:prstGeom prst="rect">
            <a:avLst/>
          </a:prstGeom>
        </p:spPr>
        <p:txBody>
          <a:bodyPr lIns="0" tIns="0" rIns="0" bIns="0" rtlCol="0" anchor="t">
            <a:spAutoFit/>
          </a:bodyPr>
          <a:lstStyle/>
          <a:p>
            <a:pPr algn="l">
              <a:lnSpc>
                <a:spcPts val="11232"/>
              </a:lnSpc>
            </a:pPr>
            <a:r>
              <a:rPr lang="en-US" sz="7200" b="1" u="sng">
                <a:solidFill>
                  <a:srgbClr val="9C182C"/>
                </a:solidFill>
                <a:latin typeface="Raleway Bold"/>
                <a:ea typeface="Raleway Bold"/>
                <a:cs typeface="Raleway Bold"/>
                <a:sym typeface="Raleway Bold"/>
                <a:hlinkClick r:id="rId5" tooltip="https://youtu.be/BJCbyGstDJA"/>
              </a:rPr>
              <a:t>Video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184922" y="416369"/>
            <a:ext cx="15308079" cy="808054"/>
          </a:xfrm>
          <a:prstGeom prst="rect">
            <a:avLst/>
          </a:prstGeom>
        </p:spPr>
        <p:txBody>
          <a:bodyPr lIns="0" tIns="0" rIns="0" bIns="0" rtlCol="0" anchor="t">
            <a:spAutoFit/>
          </a:bodyPr>
          <a:lstStyle/>
          <a:p>
            <a:pPr algn="l">
              <a:lnSpc>
                <a:spcPts val="6072"/>
              </a:lnSpc>
            </a:pPr>
            <a:r>
              <a:rPr lang="en-US" sz="4600" dirty="0">
                <a:solidFill>
                  <a:srgbClr val="9C182C"/>
                </a:solidFill>
                <a:latin typeface="Raleway"/>
                <a:ea typeface="Raleway"/>
                <a:cs typeface="Raleway"/>
                <a:sym typeface="Raleway"/>
              </a:rPr>
              <a:t>Group Activity: Draw your Kind Classroom or Staff Room </a:t>
            </a:r>
          </a:p>
          <a:p>
            <a:pPr algn="l">
              <a:lnSpc>
                <a:spcPts val="132"/>
              </a:lnSpc>
            </a:pPr>
            <a:endParaRPr lang="en-US" sz="4600" dirty="0">
              <a:solidFill>
                <a:srgbClr val="9C182C"/>
              </a:solidFill>
              <a:latin typeface="Raleway"/>
              <a:ea typeface="Raleway"/>
              <a:cs typeface="Raleway"/>
              <a:sym typeface="Raleway"/>
            </a:endParaRPr>
          </a:p>
        </p:txBody>
      </p:sp>
      <p:sp>
        <p:nvSpPr>
          <p:cNvPr id="6" name="TextBox 6"/>
          <p:cNvSpPr txBox="1"/>
          <p:nvPr/>
        </p:nvSpPr>
        <p:spPr>
          <a:xfrm>
            <a:off x="1951221" y="820396"/>
            <a:ext cx="15562100" cy="12922705"/>
          </a:xfrm>
          <a:prstGeom prst="rect">
            <a:avLst/>
          </a:prstGeom>
        </p:spPr>
        <p:txBody>
          <a:bodyPr lIns="0" tIns="0" rIns="0" bIns="0" rtlCol="0" anchor="t">
            <a:spAutoFit/>
          </a:bodyPr>
          <a:lstStyle/>
          <a:p>
            <a:pPr algn="l">
              <a:lnSpc>
                <a:spcPts val="4416"/>
              </a:lnSpc>
            </a:pPr>
            <a:endParaRPr sz="2800" dirty="0"/>
          </a:p>
          <a:p>
            <a:pPr algn="l">
              <a:lnSpc>
                <a:spcPts val="4416"/>
              </a:lnSpc>
            </a:pPr>
            <a:r>
              <a:rPr lang="en-US" sz="2800" b="1" dirty="0">
                <a:solidFill>
                  <a:srgbClr val="050707"/>
                </a:solidFill>
                <a:latin typeface="Raleway Bold"/>
                <a:ea typeface="Raleway Bold"/>
                <a:cs typeface="Raleway Bold"/>
                <a:sym typeface="Raleway Bold"/>
              </a:rPr>
              <a:t>In your small groups:</a:t>
            </a:r>
          </a:p>
          <a:p>
            <a:pPr marL="690881" lvl="1" indent="-345440" algn="l">
              <a:lnSpc>
                <a:spcPts val="4416"/>
              </a:lnSpc>
              <a:buFont typeface="Arial"/>
              <a:buChar char="•"/>
            </a:pPr>
            <a:r>
              <a:rPr lang="en-US" sz="2800" dirty="0">
                <a:solidFill>
                  <a:srgbClr val="050707"/>
                </a:solidFill>
                <a:latin typeface="Raleway"/>
                <a:ea typeface="Raleway"/>
                <a:cs typeface="Raleway"/>
                <a:sym typeface="Raleway"/>
              </a:rPr>
              <a:t>Let’s design our “ideal kind and compassion classroom or staff room!</a:t>
            </a:r>
          </a:p>
          <a:p>
            <a:pPr marL="690881" lvl="1" indent="-345440" algn="l">
              <a:lnSpc>
                <a:spcPts val="4416"/>
              </a:lnSpc>
              <a:buFont typeface="Arial"/>
              <a:buChar char="•"/>
            </a:pPr>
            <a:r>
              <a:rPr lang="en-US" sz="2800" dirty="0">
                <a:solidFill>
                  <a:srgbClr val="050707"/>
                </a:solidFill>
                <a:latin typeface="Raleway"/>
                <a:ea typeface="Raleway"/>
                <a:cs typeface="Raleway"/>
                <a:sym typeface="Raleway"/>
              </a:rPr>
              <a:t>On your poster board, draw one of the two above (don’t worry, no points for artistic talents).</a:t>
            </a:r>
          </a:p>
          <a:p>
            <a:pPr marL="690881" lvl="1" indent="-345440" algn="l">
              <a:lnSpc>
                <a:spcPts val="4416"/>
              </a:lnSpc>
              <a:buFont typeface="Arial"/>
              <a:buChar char="•"/>
            </a:pPr>
            <a:r>
              <a:rPr lang="en-US" sz="2800" dirty="0">
                <a:solidFill>
                  <a:srgbClr val="050707"/>
                </a:solidFill>
                <a:latin typeface="Raleway"/>
                <a:ea typeface="Raleway"/>
                <a:cs typeface="Raleway"/>
                <a:sym typeface="Raleway"/>
              </a:rPr>
              <a:t>Draw the components that you think would foster kindness and compassion. Some things to consider:</a:t>
            </a:r>
          </a:p>
          <a:p>
            <a:pPr marL="1381761" lvl="2" indent="-460587" algn="l">
              <a:lnSpc>
                <a:spcPts val="4416"/>
              </a:lnSpc>
              <a:buFont typeface="Arial"/>
              <a:buChar char="⚬"/>
            </a:pPr>
            <a:r>
              <a:rPr lang="en-US" sz="2800" dirty="0">
                <a:solidFill>
                  <a:srgbClr val="050707"/>
                </a:solidFill>
                <a:latin typeface="Raleway"/>
                <a:ea typeface="Raleway"/>
                <a:cs typeface="Raleway"/>
                <a:sym typeface="Raleway"/>
              </a:rPr>
              <a:t>Do you have a classroom charter/agreement hanging somewhere?</a:t>
            </a:r>
          </a:p>
          <a:p>
            <a:pPr marL="1381761" lvl="2" indent="-460587" algn="l">
              <a:lnSpc>
                <a:spcPts val="4416"/>
              </a:lnSpc>
              <a:buFont typeface="Arial"/>
              <a:buChar char="⚬"/>
            </a:pPr>
            <a:r>
              <a:rPr lang="en-US" sz="2800" dirty="0">
                <a:solidFill>
                  <a:srgbClr val="050707"/>
                </a:solidFill>
                <a:latin typeface="Raleway"/>
                <a:ea typeface="Raleway"/>
                <a:cs typeface="Raleway"/>
                <a:sym typeface="Raleway"/>
              </a:rPr>
              <a:t>What is the set-up of the classroom or staff room?</a:t>
            </a:r>
          </a:p>
          <a:p>
            <a:pPr marL="1381761" lvl="2" indent="-460587" algn="l">
              <a:lnSpc>
                <a:spcPts val="4416"/>
              </a:lnSpc>
              <a:buFont typeface="Arial"/>
              <a:buChar char="⚬"/>
            </a:pPr>
            <a:r>
              <a:rPr lang="en-US" sz="2800" dirty="0">
                <a:solidFill>
                  <a:srgbClr val="050707"/>
                </a:solidFill>
                <a:latin typeface="Raleway"/>
                <a:ea typeface="Raleway"/>
                <a:cs typeface="Raleway"/>
                <a:sym typeface="Raleway"/>
              </a:rPr>
              <a:t>What are on the walls? Does it have walls? Is it inside at all?</a:t>
            </a:r>
          </a:p>
          <a:p>
            <a:pPr marL="1381761" lvl="2" indent="-460587" algn="l">
              <a:lnSpc>
                <a:spcPts val="4416"/>
              </a:lnSpc>
              <a:buFont typeface="Arial"/>
              <a:buChar char="⚬"/>
            </a:pPr>
            <a:r>
              <a:rPr lang="en-US" sz="2800" dirty="0">
                <a:solidFill>
                  <a:srgbClr val="050707"/>
                </a:solidFill>
                <a:latin typeface="Raleway"/>
                <a:ea typeface="Raleway"/>
                <a:cs typeface="Raleway"/>
                <a:sym typeface="Raleway"/>
              </a:rPr>
              <a:t>What are the students/staff doing? What are you doing?</a:t>
            </a:r>
          </a:p>
          <a:p>
            <a:pPr marL="1381761" lvl="2" indent="-460587" algn="l">
              <a:lnSpc>
                <a:spcPts val="4416"/>
              </a:lnSpc>
              <a:buFont typeface="Arial"/>
              <a:buChar char="⚬"/>
            </a:pPr>
            <a:r>
              <a:rPr lang="en-US" sz="2800" dirty="0">
                <a:solidFill>
                  <a:srgbClr val="050707"/>
                </a:solidFill>
                <a:latin typeface="Raleway"/>
                <a:ea typeface="Raleway"/>
                <a:cs typeface="Raleway"/>
                <a:sym typeface="Raleway"/>
              </a:rPr>
              <a:t>Are there other people in the room? Outside, in the school? How are they contributing? </a:t>
            </a:r>
          </a:p>
          <a:p>
            <a:pPr algn="l">
              <a:lnSpc>
                <a:spcPts val="4416"/>
              </a:lnSpc>
            </a:pPr>
            <a:endParaRPr lang="en-US" sz="2800" dirty="0">
              <a:solidFill>
                <a:srgbClr val="050707"/>
              </a:solidFill>
              <a:latin typeface="Raleway"/>
              <a:ea typeface="Raleway"/>
              <a:cs typeface="Raleway"/>
              <a:sym typeface="Raleway"/>
            </a:endParaRPr>
          </a:p>
          <a:p>
            <a:pPr algn="ctr">
              <a:lnSpc>
                <a:spcPts val="4416"/>
              </a:lnSpc>
            </a:pPr>
            <a:r>
              <a:rPr lang="en-US" sz="2800" b="1" dirty="0">
                <a:solidFill>
                  <a:srgbClr val="050707"/>
                </a:solidFill>
                <a:latin typeface="Raleway Bold"/>
                <a:ea typeface="Raleway Bold"/>
                <a:cs typeface="Raleway Bold"/>
                <a:sym typeface="Raleway Bold"/>
              </a:rPr>
              <a:t>Remember FUN &amp; pleasant emotions positively influence compassionate behaviors! Share what has worked well in your schools!</a:t>
            </a:r>
          </a:p>
          <a:p>
            <a:pPr algn="l">
              <a:lnSpc>
                <a:spcPts val="4416"/>
              </a:lnSpc>
            </a:pPr>
            <a:endParaRPr lang="en-US" sz="2800" b="1" dirty="0">
              <a:solidFill>
                <a:srgbClr val="050707"/>
              </a:solidFill>
              <a:latin typeface="Raleway Bold"/>
              <a:ea typeface="Raleway Bold"/>
              <a:cs typeface="Raleway Bold"/>
              <a:sym typeface="Raleway Bold"/>
            </a:endParaRPr>
          </a:p>
          <a:p>
            <a:pPr algn="l">
              <a:lnSpc>
                <a:spcPts val="4416"/>
              </a:lnSpc>
            </a:pPr>
            <a:endParaRPr lang="en-US" sz="2800" b="1" dirty="0">
              <a:solidFill>
                <a:srgbClr val="050707"/>
              </a:solidFill>
              <a:latin typeface="Raleway Bold"/>
              <a:ea typeface="Raleway Bold"/>
              <a:cs typeface="Raleway Bold"/>
              <a:sym typeface="Raleway Bold"/>
            </a:endParaRPr>
          </a:p>
          <a:p>
            <a:pPr algn="l">
              <a:lnSpc>
                <a:spcPts val="4416"/>
              </a:lnSpc>
            </a:pPr>
            <a:endParaRPr lang="en-US" sz="2800" b="1" dirty="0">
              <a:solidFill>
                <a:srgbClr val="050707"/>
              </a:solidFill>
              <a:latin typeface="Raleway Bold"/>
              <a:ea typeface="Raleway Bold"/>
              <a:cs typeface="Raleway Bold"/>
              <a:sym typeface="Raleway Bold"/>
            </a:endParaRPr>
          </a:p>
          <a:p>
            <a:pPr algn="l">
              <a:lnSpc>
                <a:spcPts val="4416"/>
              </a:lnSpc>
            </a:pPr>
            <a:endParaRPr lang="en-US" sz="2800" b="1" dirty="0">
              <a:solidFill>
                <a:srgbClr val="050707"/>
              </a:solidFill>
              <a:latin typeface="Raleway Bold"/>
              <a:ea typeface="Raleway Bold"/>
              <a:cs typeface="Raleway Bold"/>
              <a:sym typeface="Raleway Bold"/>
            </a:endParaRPr>
          </a:p>
          <a:p>
            <a:pPr algn="l">
              <a:lnSpc>
                <a:spcPts val="4416"/>
              </a:lnSpc>
            </a:pPr>
            <a:endParaRPr lang="en-US" sz="2800" b="1" dirty="0">
              <a:solidFill>
                <a:srgbClr val="050707"/>
              </a:solidFill>
              <a:latin typeface="Raleway Bold"/>
              <a:ea typeface="Raleway Bold"/>
              <a:cs typeface="Raleway Bold"/>
              <a:sym typeface="Raleway Bold"/>
            </a:endParaRPr>
          </a:p>
          <a:p>
            <a:pPr algn="l">
              <a:lnSpc>
                <a:spcPts val="4416"/>
              </a:lnSpc>
            </a:pPr>
            <a:endParaRPr lang="en-US" sz="2800" b="1" dirty="0">
              <a:solidFill>
                <a:srgbClr val="050707"/>
              </a:solidFill>
              <a:latin typeface="Raleway Bold"/>
              <a:ea typeface="Raleway Bold"/>
              <a:cs typeface="Raleway Bold"/>
              <a:sym typeface="Raleway Bold"/>
            </a:endParaRPr>
          </a:p>
          <a:p>
            <a:pPr algn="l">
              <a:lnSpc>
                <a:spcPts val="4416"/>
              </a:lnSpc>
            </a:pPr>
            <a:endParaRPr lang="en-US" sz="2800" b="1" dirty="0">
              <a:solidFill>
                <a:srgbClr val="050707"/>
              </a:solidFill>
              <a:latin typeface="Raleway Bold"/>
              <a:ea typeface="Raleway Bold"/>
              <a:cs typeface="Raleway Bold"/>
              <a:sym typeface="Raleway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7B8D"/>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9920847" y="2746663"/>
            <a:ext cx="7195007" cy="4793674"/>
          </a:xfrm>
          <a:custGeom>
            <a:avLst/>
            <a:gdLst/>
            <a:ahLst/>
            <a:cxnLst/>
            <a:rect l="l" t="t" r="r" b="b"/>
            <a:pathLst>
              <a:path w="7195007" h="4793674">
                <a:moveTo>
                  <a:pt x="0" y="0"/>
                </a:moveTo>
                <a:lnTo>
                  <a:pt x="7195007" y="0"/>
                </a:lnTo>
                <a:lnTo>
                  <a:pt x="7195007" y="4793674"/>
                </a:lnTo>
                <a:lnTo>
                  <a:pt x="0" y="4793674"/>
                </a:lnTo>
                <a:lnTo>
                  <a:pt x="0" y="0"/>
                </a:lnTo>
                <a:close/>
              </a:path>
            </a:pathLst>
          </a:custGeom>
          <a:blipFill>
            <a:blip r:embed="rId4"/>
            <a:stretch>
              <a:fillRect l="-93" r="-93"/>
            </a:stretch>
          </a:blipFill>
        </p:spPr>
        <p:txBody>
          <a:bodyPr/>
          <a:lstStyle/>
          <a:p>
            <a:endParaRPr lang="en-US"/>
          </a:p>
        </p:txBody>
      </p:sp>
      <p:sp>
        <p:nvSpPr>
          <p:cNvPr id="4" name="TextBox 4"/>
          <p:cNvSpPr txBox="1"/>
          <p:nvPr/>
        </p:nvSpPr>
        <p:spPr>
          <a:xfrm>
            <a:off x="1028700" y="904875"/>
            <a:ext cx="7339800" cy="674925"/>
          </a:xfrm>
          <a:prstGeom prst="rect">
            <a:avLst/>
          </a:prstGeom>
        </p:spPr>
        <p:txBody>
          <a:bodyPr lIns="0" tIns="0" rIns="0" bIns="0" rtlCol="0" anchor="t">
            <a:spAutoFit/>
          </a:bodyPr>
          <a:lstStyle/>
          <a:p>
            <a:pPr algn="l">
              <a:lnSpc>
                <a:spcPts val="5470"/>
              </a:lnSpc>
            </a:pPr>
            <a:r>
              <a:rPr lang="en-US" sz="3800">
                <a:solidFill>
                  <a:srgbClr val="FFFFFF"/>
                </a:solidFill>
                <a:latin typeface="Raleway"/>
                <a:ea typeface="Raleway"/>
                <a:cs typeface="Raleway"/>
                <a:sym typeface="Raleway"/>
              </a:rPr>
              <a:t>LARGE GROUP SHARE OUT</a:t>
            </a:r>
          </a:p>
        </p:txBody>
      </p:sp>
      <p:sp>
        <p:nvSpPr>
          <p:cNvPr id="5" name="TextBox 5"/>
          <p:cNvSpPr txBox="1"/>
          <p:nvPr/>
        </p:nvSpPr>
        <p:spPr>
          <a:xfrm>
            <a:off x="11304281" y="8869939"/>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ea typeface="Raleway"/>
                <a:cs typeface="Raleway"/>
                <a:sym typeface="Raleway"/>
              </a:rPr>
              <a:t>7.3 Kindness &amp; Compassion</a:t>
            </a:r>
          </a:p>
        </p:txBody>
      </p:sp>
      <p:sp>
        <p:nvSpPr>
          <p:cNvPr id="6" name="TextBox 6"/>
          <p:cNvSpPr txBox="1"/>
          <p:nvPr/>
        </p:nvSpPr>
        <p:spPr>
          <a:xfrm>
            <a:off x="1028700" y="3772471"/>
            <a:ext cx="7339800" cy="2833499"/>
          </a:xfrm>
          <a:prstGeom prst="rect">
            <a:avLst/>
          </a:prstGeom>
        </p:spPr>
        <p:txBody>
          <a:bodyPr lIns="0" tIns="0" rIns="0" bIns="0" rtlCol="0" anchor="t">
            <a:spAutoFit/>
          </a:bodyPr>
          <a:lstStyle/>
          <a:p>
            <a:pPr algn="ctr">
              <a:lnSpc>
                <a:spcPts val="7643"/>
              </a:lnSpc>
            </a:pPr>
            <a:r>
              <a:rPr lang="en-US" sz="4899">
                <a:solidFill>
                  <a:srgbClr val="FFFFFF"/>
                </a:solidFill>
                <a:latin typeface="Raleway"/>
                <a:ea typeface="Raleway"/>
                <a:cs typeface="Raleway"/>
                <a:sym typeface="Raleway"/>
              </a:rPr>
              <a:t>Pick 1 - 2 features of your drawing to highlight for the larger group.I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7B8D"/>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9317992" y="1892941"/>
            <a:ext cx="8051883" cy="5716837"/>
          </a:xfrm>
          <a:custGeom>
            <a:avLst/>
            <a:gdLst/>
            <a:ahLst/>
            <a:cxnLst/>
            <a:rect l="l" t="t" r="r" b="b"/>
            <a:pathLst>
              <a:path w="8051883" h="5716837">
                <a:moveTo>
                  <a:pt x="0" y="0"/>
                </a:moveTo>
                <a:lnTo>
                  <a:pt x="8051883" y="0"/>
                </a:lnTo>
                <a:lnTo>
                  <a:pt x="8051883" y="5716837"/>
                </a:lnTo>
                <a:lnTo>
                  <a:pt x="0" y="5716837"/>
                </a:lnTo>
                <a:lnTo>
                  <a:pt x="0" y="0"/>
                </a:lnTo>
                <a:close/>
              </a:path>
            </a:pathLst>
          </a:custGeom>
          <a:blipFill>
            <a:blip r:embed="rId4"/>
            <a:stretch>
              <a:fillRect l="-3183" r="-3183"/>
            </a:stretch>
          </a:blipFill>
        </p:spPr>
        <p:txBody>
          <a:bodyPr/>
          <a:lstStyle/>
          <a:p>
            <a:endParaRPr lang="en-US"/>
          </a:p>
        </p:txBody>
      </p:sp>
      <p:sp>
        <p:nvSpPr>
          <p:cNvPr id="4" name="TextBox 4"/>
          <p:cNvSpPr txBox="1"/>
          <p:nvPr/>
        </p:nvSpPr>
        <p:spPr>
          <a:xfrm>
            <a:off x="11012400" y="8869939"/>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ea typeface="Raleway"/>
                <a:cs typeface="Raleway"/>
                <a:sym typeface="Raleway"/>
              </a:rPr>
              <a:t>7.3 Kindness &amp; Compassion</a:t>
            </a:r>
          </a:p>
        </p:txBody>
      </p:sp>
      <p:sp>
        <p:nvSpPr>
          <p:cNvPr id="5" name="TextBox 5"/>
          <p:cNvSpPr txBox="1"/>
          <p:nvPr/>
        </p:nvSpPr>
        <p:spPr>
          <a:xfrm>
            <a:off x="1028700" y="2197988"/>
            <a:ext cx="7339800" cy="5719574"/>
          </a:xfrm>
          <a:prstGeom prst="rect">
            <a:avLst/>
          </a:prstGeom>
        </p:spPr>
        <p:txBody>
          <a:bodyPr lIns="0" tIns="0" rIns="0" bIns="0" rtlCol="0" anchor="t">
            <a:spAutoFit/>
          </a:bodyPr>
          <a:lstStyle/>
          <a:p>
            <a:pPr algn="ctr">
              <a:lnSpc>
                <a:spcPts val="7643"/>
              </a:lnSpc>
            </a:pPr>
            <a:endParaRPr/>
          </a:p>
          <a:p>
            <a:pPr algn="ctr">
              <a:lnSpc>
                <a:spcPts val="7643"/>
              </a:lnSpc>
            </a:pPr>
            <a:r>
              <a:rPr lang="en-US" sz="4899" b="1">
                <a:solidFill>
                  <a:srgbClr val="FFFFFF"/>
                </a:solidFill>
                <a:latin typeface="Raleway Bold"/>
                <a:ea typeface="Raleway Bold"/>
                <a:cs typeface="Raleway Bold"/>
                <a:sym typeface="Raleway Bold"/>
              </a:rPr>
              <a:t>“Be kind whenever possible. It is always possible” - </a:t>
            </a:r>
            <a:r>
              <a:rPr lang="en-US" sz="4899">
                <a:solidFill>
                  <a:srgbClr val="FFFFFF"/>
                </a:solidFill>
                <a:latin typeface="Raleway"/>
                <a:ea typeface="Raleway"/>
                <a:cs typeface="Raleway"/>
                <a:sym typeface="Raleway"/>
              </a:rPr>
              <a:t>Dalai Lama</a:t>
            </a:r>
          </a:p>
          <a:p>
            <a:pPr algn="ctr">
              <a:lnSpc>
                <a:spcPts val="7643"/>
              </a:lnSpc>
            </a:pPr>
            <a:endParaRPr lang="en-US" sz="4899">
              <a:solidFill>
                <a:srgbClr val="FFFFFF"/>
              </a:solidFill>
              <a:latin typeface="Raleway"/>
              <a:ea typeface="Raleway"/>
              <a:cs typeface="Raleway"/>
              <a:sym typeface="Raleway"/>
            </a:endParaRPr>
          </a:p>
          <a:p>
            <a:pPr algn="ctr">
              <a:lnSpc>
                <a:spcPts val="7643"/>
              </a:lnSpc>
            </a:pPr>
            <a:endParaRPr lang="en-US" sz="4899">
              <a:solidFill>
                <a:srgbClr val="FFFFFF"/>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F47B8D"/>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TOPIC 7: Mindfulness and Well-Being for Educators</a:t>
            </a:r>
          </a:p>
        </p:txBody>
      </p:sp>
      <p:sp>
        <p:nvSpPr>
          <p:cNvPr id="8" name="TextBox 8"/>
          <p:cNvSpPr txBox="1"/>
          <p:nvPr/>
        </p:nvSpPr>
        <p:spPr>
          <a:xfrm>
            <a:off x="452774" y="3146408"/>
            <a:ext cx="11085076" cy="2084459"/>
          </a:xfrm>
          <a:prstGeom prst="rect">
            <a:avLst/>
          </a:prstGeom>
        </p:spPr>
        <p:txBody>
          <a:bodyPr lIns="0" tIns="0" rIns="0" bIns="0" rtlCol="0" anchor="t">
            <a:spAutoFit/>
          </a:bodyPr>
          <a:lstStyle/>
          <a:p>
            <a:pPr algn="l">
              <a:lnSpc>
                <a:spcPts val="7992"/>
              </a:lnSpc>
            </a:pPr>
            <a:r>
              <a:rPr lang="en-US" sz="7400">
                <a:solidFill>
                  <a:srgbClr val="050707"/>
                </a:solidFill>
                <a:latin typeface="Arimo"/>
                <a:ea typeface="Arimo"/>
                <a:cs typeface="Arimo"/>
                <a:sym typeface="Arimo"/>
              </a:rPr>
              <a:t>7.3 Kindness &amp; Compassion for Educators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pic>
        <p:nvPicPr>
          <p:cNvPr id="11" name="Picture 10" descr="A person and child sitting on the floor&#10;&#10;Description automatically generated">
            <a:extLst>
              <a:ext uri="{FF2B5EF4-FFF2-40B4-BE49-F238E27FC236}">
                <a16:creationId xmlns:a16="http://schemas.microsoft.com/office/drawing/2014/main" id="{7B6CA43B-80DA-43EC-0AA6-E10E182F7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0" y="1851573"/>
            <a:ext cx="6749987" cy="36168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a:ea typeface="Raleway"/>
                <a:cs typeface="Raleway"/>
                <a:sym typeface="Raleway"/>
              </a:rPr>
              <a:t>Learning Objectives</a:t>
            </a:r>
          </a:p>
        </p:txBody>
      </p:sp>
      <p:sp>
        <p:nvSpPr>
          <p:cNvPr id="3" name="TextBox 3"/>
          <p:cNvSpPr txBox="1"/>
          <p:nvPr/>
        </p:nvSpPr>
        <p:spPr>
          <a:xfrm>
            <a:off x="1028700" y="4477674"/>
            <a:ext cx="8990739" cy="668443"/>
          </a:xfrm>
          <a:prstGeom prst="rect">
            <a:avLst/>
          </a:prstGeom>
        </p:spPr>
        <p:txBody>
          <a:bodyPr lIns="0" tIns="0" rIns="0" bIns="0" rtlCol="0" anchor="t">
            <a:spAutoFit/>
          </a:bodyPr>
          <a:lstStyle/>
          <a:p>
            <a:pPr algn="l">
              <a:lnSpc>
                <a:spcPts val="5326"/>
              </a:lnSpc>
            </a:pPr>
            <a:r>
              <a:rPr lang="en-US" sz="3699">
                <a:solidFill>
                  <a:srgbClr val="9C182C"/>
                </a:solidFill>
                <a:latin typeface="Raleway"/>
                <a:ea typeface="Raleway"/>
                <a:cs typeface="Raleway"/>
                <a:sym typeface="Raleway"/>
              </a:rPr>
              <a:t>7.3 Kindness &amp; Compassion for Educators</a:t>
            </a:r>
          </a:p>
        </p:txBody>
      </p:sp>
      <p:sp>
        <p:nvSpPr>
          <p:cNvPr id="4" name="TextBox 4"/>
          <p:cNvSpPr txBox="1"/>
          <p:nvPr/>
        </p:nvSpPr>
        <p:spPr>
          <a:xfrm>
            <a:off x="1028700" y="5762199"/>
            <a:ext cx="8990739" cy="5064252"/>
          </a:xfrm>
          <a:prstGeom prst="rect">
            <a:avLst/>
          </a:prstGeom>
        </p:spPr>
        <p:txBody>
          <a:bodyPr lIns="0" tIns="0" rIns="0" bIns="0" rtlCol="0" anchor="t">
            <a:spAutoFit/>
          </a:bodyPr>
          <a:lstStyle/>
          <a:p>
            <a:pPr algn="l">
              <a:lnSpc>
                <a:spcPts val="3587"/>
              </a:lnSpc>
            </a:pPr>
            <a:endParaRPr/>
          </a:p>
          <a:p>
            <a:pPr marL="561337" lvl="1" indent="-280669" algn="l">
              <a:lnSpc>
                <a:spcPts val="3587"/>
              </a:lnSpc>
              <a:buFont typeface="Arial"/>
              <a:buChar char="•"/>
            </a:pPr>
            <a:r>
              <a:rPr lang="en-US" sz="2599">
                <a:solidFill>
                  <a:srgbClr val="000000"/>
                </a:solidFill>
                <a:latin typeface="Raleway"/>
                <a:ea typeface="Raleway"/>
                <a:cs typeface="Raleway"/>
                <a:sym typeface="Raleway"/>
              </a:rPr>
              <a:t>Define kindness, compassion, and related terms</a:t>
            </a:r>
          </a:p>
          <a:p>
            <a:pPr marL="561337" lvl="1" indent="-280669" algn="l">
              <a:lnSpc>
                <a:spcPts val="3587"/>
              </a:lnSpc>
              <a:buFont typeface="Arial"/>
              <a:buChar char="•"/>
            </a:pPr>
            <a:r>
              <a:rPr lang="en-US" sz="2599">
                <a:solidFill>
                  <a:srgbClr val="000000"/>
                </a:solidFill>
                <a:latin typeface="Raleway"/>
                <a:ea typeface="Raleway"/>
                <a:cs typeface="Raleway"/>
                <a:sym typeface="Raleway"/>
              </a:rPr>
              <a:t>Explore the benefits of kindness &amp; compassion for educator well-being &amp; relationships</a:t>
            </a:r>
          </a:p>
          <a:p>
            <a:pPr marL="561337" lvl="1" indent="-280669" algn="l">
              <a:lnSpc>
                <a:spcPts val="3587"/>
              </a:lnSpc>
              <a:buFont typeface="Arial"/>
              <a:buChar char="•"/>
            </a:pPr>
            <a:r>
              <a:rPr lang="en-US" sz="2599">
                <a:solidFill>
                  <a:srgbClr val="000000"/>
                </a:solidFill>
                <a:latin typeface="Raleway"/>
                <a:ea typeface="Raleway"/>
                <a:cs typeface="Raleway"/>
                <a:sym typeface="Raleway"/>
              </a:rPr>
              <a:t>Explore the benefits of cultivating your own kindness &amp; compassion for your students &amp; classrooms</a:t>
            </a: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4829"/>
              </a:lnSpc>
            </a:pPr>
            <a:endParaRPr lang="en-US" sz="2599">
              <a:solidFill>
                <a:srgbClr val="000000"/>
              </a:solidFill>
              <a:latin typeface="Raleway"/>
              <a:ea typeface="Raleway"/>
              <a:cs typeface="Raleway"/>
              <a:sym typeface="Raleway"/>
            </a:endParaRPr>
          </a:p>
        </p:txBody>
      </p:sp>
      <p:grpSp>
        <p:nvGrpSpPr>
          <p:cNvPr id="5" name="Group 5"/>
          <p:cNvGrpSpPr/>
          <p:nvPr/>
        </p:nvGrpSpPr>
        <p:grpSpPr>
          <a:xfrm>
            <a:off x="10312700" y="0"/>
            <a:ext cx="7975200" cy="10287000"/>
            <a:chOff x="0" y="0"/>
            <a:chExt cx="10633600" cy="13716000"/>
          </a:xfrm>
        </p:grpSpPr>
        <p:sp>
          <p:nvSpPr>
            <p:cNvPr id="6" name="Freeform 6"/>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F47B8D"/>
            </a:solidFill>
          </p:spPr>
          <p:txBody>
            <a:bodyPr/>
            <a:lstStyle/>
            <a:p>
              <a:endParaRPr lang="en-US"/>
            </a:p>
          </p:txBody>
        </p:sp>
      </p:grpSp>
      <p:grpSp>
        <p:nvGrpSpPr>
          <p:cNvPr id="7" name="Group 7"/>
          <p:cNvGrpSpPr/>
          <p:nvPr/>
        </p:nvGrpSpPr>
        <p:grpSpPr>
          <a:xfrm>
            <a:off x="1028700" y="9478721"/>
            <a:ext cx="16230600" cy="33600"/>
            <a:chOff x="0" y="0"/>
            <a:chExt cx="21640800" cy="44800"/>
          </a:xfrm>
        </p:grpSpPr>
        <p:sp>
          <p:nvSpPr>
            <p:cNvPr id="8" name="Freeform 8"/>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sp>
        <p:nvSpPr>
          <p:cNvPr id="9" name="Freeform 9"/>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10" name="Freeform 10"/>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Bold"/>
                <a:ea typeface="Raleway Bold"/>
                <a:cs typeface="Raleway Bold"/>
                <a:sym typeface="Raleway Bold"/>
              </a:rPr>
              <a:t>Link Objectives to Developmental Indicators in</a:t>
            </a:r>
          </a:p>
          <a:p>
            <a:pPr algn="ctr">
              <a:lnSpc>
                <a:spcPts val="5470"/>
              </a:lnSpc>
            </a:pPr>
            <a:r>
              <a:rPr lang="en-US" sz="3800" b="1" u="sng">
                <a:solidFill>
                  <a:srgbClr val="FFFFFF"/>
                </a:solidFill>
                <a:latin typeface="Raleway Bold"/>
                <a:ea typeface="Raleway Bold"/>
                <a:cs typeface="Raleway Bold"/>
                <a:sym typeface="Raleway Bold"/>
                <a:hlinkClick r:id="rId5" tooltip="https://www.cde.ca.gov/ci/se/tselcompetencies.asp"/>
              </a:rPr>
              <a:t>California Transformative SEL Competencies</a:t>
            </a:r>
            <a:r>
              <a:rPr lang="en-US" sz="3800" b="1">
                <a:solidFill>
                  <a:srgbClr val="FFFFFF"/>
                </a:solidFill>
                <a:latin typeface="Raleway Bold"/>
                <a:ea typeface="Raleway Bold"/>
                <a:cs typeface="Raleway Bold"/>
                <a:sym typeface="Raleway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90898"/>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88802" y="-175698"/>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F47B8D"/>
            </a:solidFill>
          </p:spPr>
          <p:txBody>
            <a:bodyPr/>
            <a:lstStyle/>
            <a:p>
              <a:endParaRPr lang="en-US"/>
            </a:p>
          </p:txBody>
        </p:sp>
      </p:grpSp>
      <p:sp>
        <p:nvSpPr>
          <p:cNvPr id="6" name="TextBox 6"/>
          <p:cNvSpPr txBox="1"/>
          <p:nvPr/>
        </p:nvSpPr>
        <p:spPr>
          <a:xfrm>
            <a:off x="5669751" y="1337590"/>
            <a:ext cx="10948715" cy="8284509"/>
          </a:xfrm>
          <a:prstGeom prst="rect">
            <a:avLst/>
          </a:prstGeom>
        </p:spPr>
        <p:txBody>
          <a:bodyPr lIns="0" tIns="0" rIns="0" bIns="0" rtlCol="0" anchor="t">
            <a:spAutoFit/>
          </a:bodyPr>
          <a:lstStyle/>
          <a:p>
            <a:pPr algn="l">
              <a:lnSpc>
                <a:spcPts val="8444"/>
              </a:lnSpc>
            </a:pPr>
            <a:r>
              <a:rPr lang="en-US" sz="6397">
                <a:solidFill>
                  <a:srgbClr val="9C182C"/>
                </a:solidFill>
                <a:latin typeface="Raleway"/>
                <a:ea typeface="Raleway"/>
                <a:cs typeface="Raleway"/>
                <a:sym typeface="Raleway"/>
              </a:rPr>
              <a:t>“I've learned that people will forget what you said, people will forget what you did, but people will never forget how you made them feel.” </a:t>
            </a:r>
          </a:p>
          <a:p>
            <a:pPr algn="r">
              <a:lnSpc>
                <a:spcPts val="6596"/>
              </a:lnSpc>
            </a:pPr>
            <a:r>
              <a:rPr lang="en-US" sz="4997">
                <a:solidFill>
                  <a:srgbClr val="9C182C"/>
                </a:solidFill>
                <a:latin typeface="Raleway"/>
                <a:ea typeface="Raleway"/>
                <a:cs typeface="Raleway"/>
                <a:sym typeface="Raleway"/>
              </a:rPr>
              <a:t>-Maya Angelou</a:t>
            </a:r>
          </a:p>
          <a:p>
            <a:pPr algn="l">
              <a:lnSpc>
                <a:spcPts val="8444"/>
              </a:lnSpc>
            </a:pPr>
            <a:endParaRPr lang="en-US" sz="4997">
              <a:solidFill>
                <a:srgbClr val="9C182C"/>
              </a:solidFill>
              <a:latin typeface="Raleway"/>
              <a:ea typeface="Raleway"/>
              <a:cs typeface="Raleway"/>
              <a:sym typeface="Raleway"/>
            </a:endParaRPr>
          </a:p>
          <a:p>
            <a:pPr algn="l">
              <a:lnSpc>
                <a:spcPts val="8444"/>
              </a:lnSpc>
            </a:pPr>
            <a:r>
              <a:rPr lang="en-US" sz="6397">
                <a:solidFill>
                  <a:srgbClr val="9C182C"/>
                </a:solidFill>
                <a:latin typeface="Raleway"/>
                <a:ea typeface="Raleway"/>
                <a:cs typeface="Raleway"/>
                <a:sym typeface="Raleway"/>
              </a:rPr>
              <a:t> </a:t>
            </a:r>
          </a:p>
        </p:txBody>
      </p:sp>
      <p:sp>
        <p:nvSpPr>
          <p:cNvPr id="7" name="Freeform 7"/>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F47B8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Nhktf60Aizg"/>
          </p:cNvPr>
          <p:cNvSpPr/>
          <p:nvPr/>
        </p:nvSpPr>
        <p:spPr>
          <a:xfrm>
            <a:off x="563368" y="2788032"/>
            <a:ext cx="8580632" cy="4710935"/>
          </a:xfrm>
          <a:custGeom>
            <a:avLst/>
            <a:gdLst/>
            <a:ahLst/>
            <a:cxnLst/>
            <a:rect l="l" t="t" r="r" b="b"/>
            <a:pathLst>
              <a:path w="8580632" h="4710935">
                <a:moveTo>
                  <a:pt x="0" y="0"/>
                </a:moveTo>
                <a:lnTo>
                  <a:pt x="8580632" y="0"/>
                </a:lnTo>
                <a:lnTo>
                  <a:pt x="8580632" y="4710936"/>
                </a:lnTo>
                <a:lnTo>
                  <a:pt x="0" y="4710936"/>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1689219" y="3786759"/>
            <a:ext cx="7495876" cy="1356741"/>
          </a:xfrm>
          <a:prstGeom prst="rect">
            <a:avLst/>
          </a:prstGeom>
        </p:spPr>
        <p:txBody>
          <a:bodyPr lIns="0" tIns="0" rIns="0" bIns="0" rtlCol="0" anchor="t">
            <a:spAutoFit/>
          </a:bodyPr>
          <a:lstStyle/>
          <a:p>
            <a:pPr algn="l">
              <a:lnSpc>
                <a:spcPts val="11232"/>
              </a:lnSpc>
            </a:pPr>
            <a:r>
              <a:rPr lang="en-US" sz="7200" b="1" u="sng">
                <a:solidFill>
                  <a:srgbClr val="9C182C"/>
                </a:solidFill>
                <a:latin typeface="Raleway Bold"/>
                <a:ea typeface="Raleway Bold"/>
                <a:cs typeface="Raleway Bold"/>
                <a:sym typeface="Raleway Bold"/>
                <a:hlinkClick r:id="rId5" tooltip="https://youtu.be/Nhktf60Aizg"/>
              </a:rPr>
              <a:t>Videos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65488" y="327515"/>
            <a:ext cx="14357025" cy="2055875"/>
          </a:xfrm>
          <a:prstGeom prst="rect">
            <a:avLst/>
          </a:prstGeom>
        </p:spPr>
        <p:txBody>
          <a:bodyPr lIns="0" tIns="0" rIns="0" bIns="0" rtlCol="0" anchor="t">
            <a:spAutoFit/>
          </a:bodyPr>
          <a:lstStyle/>
          <a:p>
            <a:pPr algn="l">
              <a:lnSpc>
                <a:spcPts val="10692"/>
              </a:lnSpc>
            </a:pPr>
            <a:r>
              <a:rPr lang="en-US" sz="8100">
                <a:solidFill>
                  <a:srgbClr val="9C182C"/>
                </a:solidFill>
                <a:latin typeface="Raleway"/>
                <a:ea typeface="Raleway"/>
                <a:cs typeface="Raleway"/>
                <a:sym typeface="Raleway"/>
              </a:rPr>
              <a:t>Reflection &amp; Group Discussion</a:t>
            </a:r>
          </a:p>
          <a:p>
            <a:pPr algn="l">
              <a:lnSpc>
                <a:spcPts val="2772"/>
              </a:lnSpc>
            </a:pPr>
            <a:endParaRPr lang="en-US" sz="8100">
              <a:solidFill>
                <a:srgbClr val="9C182C"/>
              </a:solidFill>
              <a:latin typeface="Raleway"/>
              <a:ea typeface="Raleway"/>
              <a:cs typeface="Raleway"/>
              <a:sym typeface="Raleway"/>
            </a:endParaRPr>
          </a:p>
          <a:p>
            <a:pPr algn="l">
              <a:lnSpc>
                <a:spcPts val="2772"/>
              </a:lnSpc>
            </a:pPr>
            <a:endParaRPr lang="en-US" sz="8100">
              <a:solidFill>
                <a:srgbClr val="9C182C"/>
              </a:solidFill>
              <a:latin typeface="Raleway"/>
              <a:ea typeface="Raleway"/>
              <a:cs typeface="Raleway"/>
              <a:sym typeface="Raleway"/>
            </a:endParaRPr>
          </a:p>
        </p:txBody>
      </p:sp>
      <p:sp>
        <p:nvSpPr>
          <p:cNvPr id="3" name="TextBox 3"/>
          <p:cNvSpPr txBox="1"/>
          <p:nvPr/>
        </p:nvSpPr>
        <p:spPr>
          <a:xfrm>
            <a:off x="1965499" y="2293441"/>
            <a:ext cx="15801843" cy="9190555"/>
          </a:xfrm>
          <a:prstGeom prst="rect">
            <a:avLst/>
          </a:prstGeom>
        </p:spPr>
        <p:txBody>
          <a:bodyPr lIns="0" tIns="0" rIns="0" bIns="0" rtlCol="0" anchor="t">
            <a:spAutoFit/>
          </a:bodyPr>
          <a:lstStyle/>
          <a:p>
            <a:pPr algn="l">
              <a:lnSpc>
                <a:spcPts val="5239"/>
              </a:lnSpc>
            </a:pPr>
            <a:r>
              <a:rPr lang="en-US" sz="3796" b="1">
                <a:solidFill>
                  <a:srgbClr val="050707"/>
                </a:solidFill>
                <a:latin typeface="Raleway Bold"/>
                <a:ea typeface="Raleway Bold"/>
                <a:cs typeface="Raleway Bold"/>
                <a:sym typeface="Raleway Bold"/>
              </a:rPr>
              <a:t>Individually:</a:t>
            </a:r>
          </a:p>
          <a:p>
            <a:pPr algn="l">
              <a:lnSpc>
                <a:spcPts val="5239"/>
              </a:lnSpc>
            </a:pPr>
            <a:endParaRPr lang="en-US" sz="3796" b="1">
              <a:solidFill>
                <a:srgbClr val="050707"/>
              </a:solidFill>
              <a:latin typeface="Raleway Bold"/>
              <a:ea typeface="Raleway Bold"/>
              <a:cs typeface="Raleway Bold"/>
              <a:sym typeface="Raleway Bold"/>
            </a:endParaRPr>
          </a:p>
          <a:p>
            <a:pPr marL="819729" lvl="1" indent="-409865" algn="l">
              <a:lnSpc>
                <a:spcPts val="5239"/>
              </a:lnSpc>
              <a:buFont typeface="Arial"/>
              <a:buChar char="•"/>
            </a:pPr>
            <a:r>
              <a:rPr lang="en-US" sz="3796">
                <a:solidFill>
                  <a:srgbClr val="050707"/>
                </a:solidFill>
                <a:latin typeface="Raleway"/>
                <a:ea typeface="Raleway"/>
                <a:cs typeface="Raleway"/>
                <a:sym typeface="Raleway"/>
              </a:rPr>
              <a:t>Think of a time when you think you should have felt compassion, but didn't. What do you think might have been the reason?</a:t>
            </a:r>
          </a:p>
          <a:p>
            <a:pPr algn="l">
              <a:lnSpc>
                <a:spcPts val="5239"/>
              </a:lnSpc>
            </a:pPr>
            <a:endParaRPr lang="en-US" sz="3796">
              <a:solidFill>
                <a:srgbClr val="050707"/>
              </a:solidFill>
              <a:latin typeface="Raleway"/>
              <a:ea typeface="Raleway"/>
              <a:cs typeface="Raleway"/>
              <a:sym typeface="Raleway"/>
            </a:endParaRPr>
          </a:p>
          <a:p>
            <a:pPr algn="l">
              <a:lnSpc>
                <a:spcPts val="5239"/>
              </a:lnSpc>
            </a:pPr>
            <a:r>
              <a:rPr lang="en-US" sz="3796" b="1">
                <a:solidFill>
                  <a:srgbClr val="050707"/>
                </a:solidFill>
                <a:latin typeface="Raleway Bold"/>
                <a:ea typeface="Raleway Bold"/>
                <a:cs typeface="Raleway Bold"/>
                <a:sym typeface="Raleway Bold"/>
              </a:rPr>
              <a:t>In small groups:</a:t>
            </a:r>
          </a:p>
          <a:p>
            <a:pPr algn="l">
              <a:lnSpc>
                <a:spcPts val="5239"/>
              </a:lnSpc>
            </a:pPr>
            <a:endParaRPr lang="en-US" sz="3796" b="1">
              <a:solidFill>
                <a:srgbClr val="050707"/>
              </a:solidFill>
              <a:latin typeface="Raleway Bold"/>
              <a:ea typeface="Raleway Bold"/>
              <a:cs typeface="Raleway Bold"/>
              <a:sym typeface="Raleway Bold"/>
            </a:endParaRPr>
          </a:p>
          <a:p>
            <a:pPr marL="819729" lvl="1" indent="-409865" algn="l">
              <a:lnSpc>
                <a:spcPts val="5239"/>
              </a:lnSpc>
              <a:buFont typeface="Arial"/>
              <a:buChar char="•"/>
            </a:pPr>
            <a:r>
              <a:rPr lang="en-US" sz="3796">
                <a:solidFill>
                  <a:srgbClr val="050707"/>
                </a:solidFill>
                <a:latin typeface="Raleway"/>
                <a:ea typeface="Raleway"/>
                <a:cs typeface="Raleway"/>
                <a:sym typeface="Raleway"/>
              </a:rPr>
              <a:t>What are some situations or mental states in which you find it most difficult to muster kindness and compassion at school? </a:t>
            </a:r>
          </a:p>
          <a:p>
            <a:pPr marL="819729" lvl="1" indent="-409865" algn="l">
              <a:lnSpc>
                <a:spcPts val="5239"/>
              </a:lnSpc>
              <a:buFont typeface="Arial"/>
              <a:buChar char="•"/>
            </a:pPr>
            <a:r>
              <a:rPr lang="en-US" sz="3796">
                <a:solidFill>
                  <a:srgbClr val="050707"/>
                </a:solidFill>
                <a:latin typeface="Raleway"/>
                <a:ea typeface="Raleway"/>
                <a:cs typeface="Raleway"/>
                <a:sym typeface="Raleway"/>
              </a:rPr>
              <a:t>What would help you cultivate kindness or compassion during these times?</a:t>
            </a:r>
          </a:p>
          <a:p>
            <a:pPr algn="l">
              <a:lnSpc>
                <a:spcPts val="5239"/>
              </a:lnSpc>
            </a:pPr>
            <a:endParaRPr lang="en-US" sz="3796">
              <a:solidFill>
                <a:srgbClr val="050707"/>
              </a:solidFill>
              <a:latin typeface="Raleway"/>
              <a:ea typeface="Raleway"/>
              <a:cs typeface="Raleway"/>
              <a:sym typeface="Raleway"/>
            </a:endParaRPr>
          </a:p>
          <a:p>
            <a:pPr algn="l">
              <a:lnSpc>
                <a:spcPts val="5239"/>
              </a:lnSpc>
            </a:pPr>
            <a:endParaRPr lang="en-US" sz="3796">
              <a:solidFill>
                <a:srgbClr val="050707"/>
              </a:solidFill>
              <a:latin typeface="Raleway"/>
              <a:ea typeface="Raleway"/>
              <a:cs typeface="Raleway"/>
              <a:sym typeface="Raleway"/>
            </a:endParaRPr>
          </a:p>
          <a:p>
            <a:pPr algn="l">
              <a:lnSpc>
                <a:spcPts val="5239"/>
              </a:lnSpc>
            </a:pPr>
            <a:endParaRPr lang="en-US" sz="3796">
              <a:solidFill>
                <a:srgbClr val="050707"/>
              </a:solidFill>
              <a:latin typeface="Raleway"/>
              <a:ea typeface="Raleway"/>
              <a:cs typeface="Raleway"/>
              <a:sym typeface="Raleway"/>
            </a:endParaRPr>
          </a:p>
        </p:txBody>
      </p:sp>
      <p:grpSp>
        <p:nvGrpSpPr>
          <p:cNvPr id="4" name="Group 4"/>
          <p:cNvGrpSpPr/>
          <p:nvPr/>
        </p:nvGrpSpPr>
        <p:grpSpPr>
          <a:xfrm>
            <a:off x="-522792" y="-198216"/>
            <a:ext cx="2031000" cy="10691400"/>
            <a:chOff x="0" y="0"/>
            <a:chExt cx="2708000" cy="14255200"/>
          </a:xfrm>
        </p:grpSpPr>
        <p:sp>
          <p:nvSpPr>
            <p:cNvPr id="5" name="Freeform 5"/>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6" name="Freeform 6"/>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41628" y="57980"/>
            <a:ext cx="15017672" cy="2331715"/>
          </a:xfrm>
          <a:prstGeom prst="rect">
            <a:avLst/>
          </a:prstGeom>
        </p:spPr>
        <p:txBody>
          <a:bodyPr lIns="0" tIns="0" rIns="0" bIns="0" rtlCol="0" anchor="t">
            <a:spAutoFit/>
          </a:bodyPr>
          <a:lstStyle/>
          <a:p>
            <a:pPr algn="l">
              <a:lnSpc>
                <a:spcPts val="9240"/>
              </a:lnSpc>
            </a:pPr>
            <a:r>
              <a:rPr lang="en-US" sz="7000">
                <a:solidFill>
                  <a:srgbClr val="9C182C"/>
                </a:solidFill>
                <a:latin typeface="Raleway"/>
                <a:ea typeface="Raleway"/>
                <a:cs typeface="Raleway"/>
                <a:sym typeface="Raleway"/>
              </a:rPr>
              <a:t>Practice: </a:t>
            </a:r>
            <a:r>
              <a:rPr lang="en-US" sz="7000" i="1">
                <a:solidFill>
                  <a:srgbClr val="9C182C"/>
                </a:solidFill>
                <a:latin typeface="Raleway Italics"/>
                <a:ea typeface="Raleway Italics"/>
                <a:cs typeface="Raleway Italics"/>
                <a:sym typeface="Raleway Italics"/>
              </a:rPr>
              <a:t>I See You. Everyone Matters.</a:t>
            </a:r>
          </a:p>
          <a:p>
            <a:pPr algn="l">
              <a:lnSpc>
                <a:spcPts val="9240"/>
              </a:lnSpc>
            </a:pPr>
            <a:endParaRPr lang="en-US" sz="7000" i="1">
              <a:solidFill>
                <a:srgbClr val="9C182C"/>
              </a:solidFill>
              <a:latin typeface="Raleway Italics"/>
              <a:ea typeface="Raleway Italics"/>
              <a:cs typeface="Raleway Italics"/>
              <a:sym typeface="Raleway Italics"/>
            </a:endParaRPr>
          </a:p>
        </p:txBody>
      </p:sp>
      <p:grpSp>
        <p:nvGrpSpPr>
          <p:cNvPr id="3" name="Group 3"/>
          <p:cNvGrpSpPr/>
          <p:nvPr/>
        </p:nvGrpSpPr>
        <p:grpSpPr>
          <a:xfrm>
            <a:off x="-522792" y="-198216"/>
            <a:ext cx="2031000" cy="10691400"/>
            <a:chOff x="0" y="0"/>
            <a:chExt cx="2708000" cy="14255200"/>
          </a:xfrm>
        </p:grpSpPr>
        <p:sp>
          <p:nvSpPr>
            <p:cNvPr id="4" name="Freeform 4"/>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5" name="Freeform 5"/>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2348962" y="1519978"/>
            <a:ext cx="15164359" cy="8246364"/>
          </a:xfrm>
          <a:prstGeom prst="rect">
            <a:avLst/>
          </a:prstGeom>
        </p:spPr>
        <p:txBody>
          <a:bodyPr lIns="0" tIns="0" rIns="0" bIns="0" rtlCol="0" anchor="t">
            <a:spAutoFit/>
          </a:bodyPr>
          <a:lstStyle/>
          <a:p>
            <a:pPr marL="820419" lvl="1" indent="-410209" algn="l">
              <a:lnSpc>
                <a:spcPts val="5927"/>
              </a:lnSpc>
              <a:buFont typeface="Arial"/>
              <a:buChar char="•"/>
            </a:pPr>
            <a:r>
              <a:rPr lang="en-US" sz="3799">
                <a:solidFill>
                  <a:srgbClr val="9C182C"/>
                </a:solidFill>
                <a:latin typeface="Raleway"/>
                <a:ea typeface="Raleway"/>
                <a:cs typeface="Raleway"/>
                <a:sym typeface="Raleway"/>
              </a:rPr>
              <a:t>Invitation is to all stand or sit in a circle</a:t>
            </a:r>
          </a:p>
          <a:p>
            <a:pPr algn="l">
              <a:lnSpc>
                <a:spcPts val="5927"/>
              </a:lnSpc>
            </a:pPr>
            <a:endParaRPr lang="en-US" sz="3799">
              <a:solidFill>
                <a:srgbClr val="9C182C"/>
              </a:solidFill>
              <a:latin typeface="Raleway"/>
              <a:ea typeface="Raleway"/>
              <a:cs typeface="Raleway"/>
              <a:sym typeface="Raleway"/>
            </a:endParaRPr>
          </a:p>
          <a:p>
            <a:pPr marL="820419" lvl="1" indent="-410209" algn="l">
              <a:lnSpc>
                <a:spcPts val="5927"/>
              </a:lnSpc>
              <a:buFont typeface="Arial"/>
              <a:buChar char="•"/>
            </a:pPr>
            <a:r>
              <a:rPr lang="en-US" sz="3799">
                <a:solidFill>
                  <a:srgbClr val="9C182C"/>
                </a:solidFill>
                <a:latin typeface="Raleway"/>
                <a:ea typeface="Raleway"/>
                <a:cs typeface="Raleway"/>
                <a:sym typeface="Raleway"/>
              </a:rPr>
              <a:t>Take a moment to look around the circle, looking into the faces, and when possible, the eyes of everyone in the room, around the circle.</a:t>
            </a:r>
          </a:p>
          <a:p>
            <a:pPr algn="l">
              <a:lnSpc>
                <a:spcPts val="5927"/>
              </a:lnSpc>
            </a:pPr>
            <a:endParaRPr lang="en-US" sz="3799">
              <a:solidFill>
                <a:srgbClr val="9C182C"/>
              </a:solidFill>
              <a:latin typeface="Raleway"/>
              <a:ea typeface="Raleway"/>
              <a:cs typeface="Raleway"/>
              <a:sym typeface="Raleway"/>
            </a:endParaRPr>
          </a:p>
          <a:p>
            <a:pPr marL="820419" lvl="1" indent="-410209" algn="l">
              <a:lnSpc>
                <a:spcPts val="5927"/>
              </a:lnSpc>
              <a:buFont typeface="Arial"/>
              <a:buChar char="•"/>
            </a:pPr>
            <a:r>
              <a:rPr lang="en-US" sz="3799">
                <a:solidFill>
                  <a:srgbClr val="9C182C"/>
                </a:solidFill>
                <a:latin typeface="Raleway"/>
                <a:ea typeface="Raleway"/>
                <a:cs typeface="Raleway"/>
                <a:sym typeface="Raleway"/>
              </a:rPr>
              <a:t>If we are willing, we offer one another a smile, but at a minimum, we respectfully offer our gentle attending gaze.</a:t>
            </a:r>
          </a:p>
          <a:p>
            <a:pPr algn="l">
              <a:lnSpc>
                <a:spcPts val="5927"/>
              </a:lnSpc>
            </a:pPr>
            <a:endParaRPr lang="en-US" sz="3799">
              <a:solidFill>
                <a:srgbClr val="9C182C"/>
              </a:solidFill>
              <a:latin typeface="Raleway"/>
              <a:ea typeface="Raleway"/>
              <a:cs typeface="Raleway"/>
              <a:sym typeface="Raleway"/>
            </a:endParaRPr>
          </a:p>
          <a:p>
            <a:pPr marL="820419" lvl="1" indent="-410209" algn="l">
              <a:lnSpc>
                <a:spcPts val="5927"/>
              </a:lnSpc>
              <a:buFont typeface="Arial"/>
              <a:buChar char="•"/>
            </a:pPr>
            <a:r>
              <a:rPr lang="en-US" sz="3799">
                <a:solidFill>
                  <a:srgbClr val="9C182C"/>
                </a:solidFill>
                <a:latin typeface="Raleway"/>
                <a:ea typeface="Raleway"/>
                <a:cs typeface="Raleway"/>
                <a:sym typeface="Raleway"/>
              </a:rPr>
              <a:t>“We will all repeat this phrase together “I see you. Everyone matters,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F47B8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NhKJAt4PRvQ"/>
          </p:cNvPr>
          <p:cNvSpPr/>
          <p:nvPr/>
        </p:nvSpPr>
        <p:spPr>
          <a:xfrm>
            <a:off x="289184" y="2677517"/>
            <a:ext cx="8743591" cy="4879140"/>
          </a:xfrm>
          <a:custGeom>
            <a:avLst/>
            <a:gdLst/>
            <a:ahLst/>
            <a:cxnLst/>
            <a:rect l="l" t="t" r="r" b="b"/>
            <a:pathLst>
              <a:path w="8743591" h="4879140">
                <a:moveTo>
                  <a:pt x="0" y="0"/>
                </a:moveTo>
                <a:lnTo>
                  <a:pt x="8743592" y="0"/>
                </a:lnTo>
                <a:lnTo>
                  <a:pt x="8743592" y="4879140"/>
                </a:lnTo>
                <a:lnTo>
                  <a:pt x="0" y="4879140"/>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9763500" y="3742196"/>
            <a:ext cx="7495876" cy="1356741"/>
          </a:xfrm>
          <a:prstGeom prst="rect">
            <a:avLst/>
          </a:prstGeom>
        </p:spPr>
        <p:txBody>
          <a:bodyPr lIns="0" tIns="0" rIns="0" bIns="0" rtlCol="0" anchor="t">
            <a:spAutoFit/>
          </a:bodyPr>
          <a:lstStyle/>
          <a:p>
            <a:pPr algn="l">
              <a:lnSpc>
                <a:spcPts val="11232"/>
              </a:lnSpc>
            </a:pPr>
            <a:r>
              <a:rPr lang="en-US" sz="7200" b="1" u="sng">
                <a:solidFill>
                  <a:srgbClr val="9C182C"/>
                </a:solidFill>
                <a:latin typeface="Raleway Bold"/>
                <a:ea typeface="Raleway Bold"/>
                <a:cs typeface="Raleway Bold"/>
                <a:sym typeface="Raleway Bold"/>
                <a:hlinkClick r:id="rId5" tooltip="https://youtu.be/NhKJAt4PRvQ"/>
              </a:rPr>
              <a:t>Video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2164</Words>
  <Application>Microsoft Macintosh PowerPoint</Application>
  <PresentationFormat>Custom</PresentationFormat>
  <Paragraphs>218</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Raleway</vt:lpstr>
      <vt:lpstr>Raleway Bold</vt:lpstr>
      <vt:lpstr>Arial</vt:lpstr>
      <vt:lpstr>Raleway Italics</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Kindness &amp; Compassion for Educators _Turnkey Group Slide Deck</dc:title>
  <cp:lastModifiedBy>Mariah Flynn</cp:lastModifiedBy>
  <cp:revision>3</cp:revision>
  <dcterms:created xsi:type="dcterms:W3CDTF">2006-08-16T00:00:00Z</dcterms:created>
  <dcterms:modified xsi:type="dcterms:W3CDTF">2024-09-25T19:48:57Z</dcterms:modified>
  <dc:identifier>DAF_mIMUK2Q</dc:identifier>
</cp:coreProperties>
</file>