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8288000" cy="10287000"/>
  <p:notesSz cx="6858000" cy="9144000"/>
  <p:embeddedFontLst>
    <p:embeddedFont>
      <p:font typeface="Arimo" panose="020B0604020202020204" pitchFamily="34" charset="0"/>
      <p:regular r:id="rId19"/>
    </p:embeddedFont>
    <p:embeddedFont>
      <p:font typeface="Raleway" pitchFamily="2" charset="77"/>
      <p:regular r:id="rId20"/>
      <p:bold r:id="rId21"/>
      <p:italic r:id="rId22"/>
      <p:boldItalic r:id="rId23"/>
    </p:embeddedFont>
    <p:embeddedFont>
      <p:font typeface="Raleway Bold" pitchFamily="2" charset="77"/>
      <p:regular r:id="rId24"/>
      <p:bold r:id="rId25"/>
    </p:embeddedFont>
    <p:embeddedFont>
      <p:font typeface="Raleway Bold Italics" pitchFamily="2" charset="77"/>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1" autoAdjust="0"/>
    <p:restoredTop sz="94634" autoAdjust="0"/>
  </p:normalViewPr>
  <p:slideViewPr>
    <p:cSldViewPr>
      <p:cViewPr varScale="1">
        <p:scale>
          <a:sx n="83" d="100"/>
          <a:sy n="83" d="100"/>
        </p:scale>
        <p:origin x="224" y="2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03.09.2024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For this lesson, you will need:</a:t>
            </a:r>
          </a:p>
          <a:p>
            <a:endParaRPr lang="en-US"/>
          </a:p>
          <a:p>
            <a:r>
              <a:rPr lang="en-US"/>
              <a:t>- A way to show the videos to your participants (links are in the presenter notes and on the screen). They are YouTube links so you will need an internet connection. </a:t>
            </a:r>
          </a:p>
          <a:p>
            <a:endParaRPr lang="en-US"/>
          </a:p>
          <a:p>
            <a:r>
              <a:rPr lang="en-US"/>
              <a:t>- It would be helpful for participants to have writing materials (paper, notebook, and pen/pencil). </a:t>
            </a:r>
          </a:p>
          <a:p>
            <a:endParaRPr lang="en-US"/>
          </a:p>
          <a:p>
            <a:r>
              <a:rPr lang="en-US"/>
              <a:t>Optional: Poster board, post-it notes &amp; markers for group discussions/brainstorming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Invite participants to reflect individually after the last video. </a:t>
            </a:r>
          </a:p>
          <a:p>
            <a:endParaRPr lang="en-US"/>
          </a:p>
          <a:p>
            <a:r>
              <a:rPr lang="en-US"/>
              <a:t>"Take a moment now to consider these two questions, individually. Feel free to write them down or contemplate in your mind. </a:t>
            </a:r>
          </a:p>
          <a:p>
            <a:endParaRPr lang="en-US"/>
          </a:p>
          <a:p>
            <a:r>
              <a:rPr lang="en-US"/>
              <a:t>1) What emotions or thoughts arise when you think about being kinder and gentler to yourself?</a:t>
            </a:r>
          </a:p>
          <a:p>
            <a:endParaRPr lang="en-US"/>
          </a:p>
          <a:p>
            <a:r>
              <a:rPr lang="en-US"/>
              <a:t>2) Can you identify some situations in your work or personal life where fierce self-compassion might serve you?</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https://youtu.be/tdGSn4T2v5I</a:t>
            </a:r>
          </a:p>
          <a:p>
            <a:r>
              <a:rPr lang="en-US"/>
              <a:t>Video Running Time: 9:59</a:t>
            </a:r>
          </a:p>
          <a:p>
            <a:endParaRPr lang="en-US"/>
          </a:p>
          <a:p>
            <a:r>
              <a:rPr lang="en-US"/>
              <a:t>"Now that we have connected with self-compassion more deeply; what it is how the significance it has for educators, we are going to shift to some practical strategies for practicing self-compassion. </a:t>
            </a:r>
          </a:p>
          <a:p>
            <a:endParaRPr lang="en-US"/>
          </a:p>
          <a:p>
            <a:r>
              <a:rPr lang="en-US"/>
              <a:t>As the videos talk about, self-compassion is a practice. Like any muscle, it requires us to exercise it. </a:t>
            </a:r>
          </a:p>
          <a:p>
            <a:endParaRPr lang="en-US"/>
          </a:p>
          <a:p>
            <a:r>
              <a:rPr lang="en-US"/>
              <a:t>I invite you to make note of any practices that stand out to you and seem like something you could incorporate into your daily life.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a:p>
          <a:p>
            <a:r>
              <a:rPr lang="en-US"/>
              <a:t>"I invite you to gather in your groups again. We will reflect on the first question individually. Followed by sharing in your small groups, if you feel comfortable. This is optional as this could be a personal reflection. </a:t>
            </a:r>
          </a:p>
          <a:p>
            <a:endParaRPr lang="en-US"/>
          </a:p>
          <a:p>
            <a:r>
              <a:rPr lang="en-US"/>
              <a:t>(Give 5-7 minutes for these reflections &amp; sharing). </a:t>
            </a:r>
          </a:p>
          <a:p>
            <a:endParaRPr lang="en-US"/>
          </a:p>
          <a:p>
            <a:r>
              <a:rPr lang="en-US"/>
              <a:t>"Now, as a group, can you discuss and brainstorm what kinds of supports would be helpful - for you as educators - to deepen or allow you to practice more self-compassion?  How might you advocate for these supports (hint - this is its own act of fierce self-compassion!)"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Provide link for downloading.</a:t>
            </a:r>
          </a:p>
          <a:p>
            <a:endParaRPr lang="en-US"/>
          </a:p>
          <a:p>
            <a:r>
              <a:rPr lang="en-US"/>
              <a:t>https://ggie.berkeley.edu/practice/mindful-self-compassion-for-adults/#tab__2</a:t>
            </a:r>
          </a:p>
          <a:p>
            <a:endParaRPr lang="en-US"/>
          </a:p>
          <a:p>
            <a:r>
              <a:rPr lang="en-US"/>
              <a:t>Finally, we are going to end on a brief self-compassion meditation [6:44]. I welcome all of you to participate, if you feel comfortable. You can close your eyes or gently look down. You can even write as you listen to the audio.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Go around the circle/room and ask folks to:</a:t>
            </a:r>
          </a:p>
          <a:p>
            <a:endParaRPr lang="en-US"/>
          </a:p>
          <a:p>
            <a:r>
              <a:rPr lang="en-US"/>
              <a:t>Can you share one word to describe how that self-compassion meditation felt?  Feel free to pass.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Add SEL Signature Practices (e.g., welcoming Rituals, optimistic closures, etc. to your presentation).</a:t>
            </a:r>
          </a:p>
          <a:p>
            <a:endParaRPr lang="en-US"/>
          </a:p>
          <a:p>
            <a:r>
              <a:rPr lang="en-US"/>
              <a:t>The SEL 3 Signature Practices are one tool for fostering a supportive environment and promoting SEL. They intentionally and explicitly help build a habit of practices through which students and adults enhance their SEL skills. </a:t>
            </a:r>
          </a:p>
          <a:p>
            <a:endParaRPr lang="en-US"/>
          </a:p>
          <a:p>
            <a:r>
              <a:rPr lang="en-US"/>
              <a:t>For a short presentation of what SEL 3 Signature Practices are, along with a list of practices, see the following:</a:t>
            </a:r>
          </a:p>
          <a:p>
            <a:r>
              <a:rPr lang="en-US"/>
              <a:t>https://ggie.berkeley.edu/wp-content/uploads/2023/05/Welcoming_Closing-Activities.pptx</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"Thank you for joining me today in exploring self-compassion. I hope you feel inspired to stretch and strengthen your self-compassion muscles, with daily exercise!"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Add SEL Signature Practices (e.g., welcoming rituals, optimistic closures, etc.) to your presentation.</a:t>
            </a:r>
          </a:p>
          <a:p>
            <a:endParaRPr lang="en-US"/>
          </a:p>
          <a:p>
            <a:r>
              <a:rPr lang="en-US"/>
              <a:t>The SEL 3 Signature Practices are one tool for fostering a supportive environment and promoting SEL. They intentionally and explicitly help build a habit of practices through which students and adults enhance their SEL skills. </a:t>
            </a:r>
          </a:p>
          <a:p>
            <a:endParaRPr lang="en-US"/>
          </a:p>
          <a:p>
            <a:r>
              <a:rPr lang="en-US"/>
              <a:t>For a short presentation of what SEL 3 Signature Practices are, along with a list of practices, see the following:</a:t>
            </a:r>
          </a:p>
          <a:p>
            <a:r>
              <a:rPr lang="en-US"/>
              <a:t>https://ggie.berkeley.edu/wp-content/uploads/2023/05/Welcoming_Closing-Activities.pptx</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a:p>
          <a:p>
            <a:r>
              <a:rPr lang="en-US"/>
              <a:t> We are often easier on and even kinder to others than we are ourselves. How do you treat yourself after a challenging moment in the classroom? Are you kind and forgiving or overly critical of yourself? Do you lie awake at night ruminating on mistakes from the day, or ones that happened long, long ago? Are you afraid to try something new because you might fail or face harsh criticism—perhaps from others, but mainly from yourself? </a:t>
            </a:r>
          </a:p>
          <a:p>
            <a:endParaRPr lang="en-US"/>
          </a:p>
          <a:p>
            <a:r>
              <a:rPr lang="en-US"/>
              <a:t>What would happen if, in all these scenarios, you chose to, as Brene Brown suggests, “talk to yourself as you would someone you love?” </a:t>
            </a:r>
          </a:p>
          <a:p>
            <a:endParaRPr lang="en-US"/>
          </a:p>
          <a:p>
            <a:r>
              <a:rPr lang="en-US"/>
              <a:t>Self-compassion, or extending kindness and compassion to ourselves, has been shown to protect educators from burnout. Indeed, self-compassion can help lessen the mental pain that we inflict on ourselves when we bully rather than love ourselves. Self-compassion can also help to improve our teaching, by reducing stress, improving emotion regulation, and even promoting teaching practices that lead to more autonomy and motivation for students.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Some topics we will explore today are:</a:t>
            </a:r>
          </a:p>
          <a:p>
            <a:r>
              <a:rPr lang="en-US"/>
              <a:t>-Identifying the elements of self-compassion and the research behind it</a:t>
            </a:r>
          </a:p>
          <a:p>
            <a:r>
              <a:rPr lang="en-US"/>
              <a:t>-Distinguishing between self-compassion and self-esteem</a:t>
            </a:r>
          </a:p>
          <a:p>
            <a:r>
              <a:rPr lang="en-US"/>
              <a:t>-Discovering the fierceness of self-compassion - how it is not weak</a:t>
            </a:r>
          </a:p>
          <a:p>
            <a:r>
              <a:rPr lang="en-US"/>
              <a:t>-Considering how self-compassion can support our teaching</a:t>
            </a:r>
          </a:p>
          <a:p>
            <a:r>
              <a:rPr lang="en-US"/>
              <a:t>and</a:t>
            </a:r>
          </a:p>
          <a:p>
            <a:r>
              <a:rPr lang="en-US"/>
              <a:t>-Exploring how to build our self-compassion muscles</a:t>
            </a:r>
          </a:p>
          <a:p>
            <a:endParaRPr lang="en-US"/>
          </a:p>
          <a:p>
            <a:endParaRPr lang="en-US"/>
          </a:p>
          <a:p>
            <a:r>
              <a:rPr lang="en-US"/>
              <a:t>Expand objectives to California Developmental Indicators through making connections to SEL competencies in California on developmental age span.</a:t>
            </a:r>
          </a:p>
          <a:p>
            <a:endParaRPr lang="en-US"/>
          </a:p>
          <a:p>
            <a:r>
              <a:rPr lang="en-US"/>
              <a:t>Sourced from CDE (July 2023):</a:t>
            </a:r>
          </a:p>
          <a:p>
            <a:r>
              <a:rPr lang="en-US"/>
              <a:t>The California Department of Education (CDE) aims to support and advance the efforts of educators across California who are working to fully integrate systemic SEL and equity by building on the promise of T-SEL as a concept. To provide these supports, the CDE has articulated developmental indicators for CASEL’s five core competencies:</a:t>
            </a:r>
          </a:p>
          <a:p>
            <a:endParaRPr lang="en-US"/>
          </a:p>
          <a:p>
            <a:r>
              <a:rPr lang="en-US"/>
              <a:t>Self-Awareness (Intrapersonal Focus)</a:t>
            </a:r>
          </a:p>
          <a:p>
            <a:r>
              <a:rPr lang="en-US"/>
              <a:t>Self-Management (Intrapersonal Focus)</a:t>
            </a:r>
          </a:p>
          <a:p>
            <a:r>
              <a:rPr lang="en-US"/>
              <a:t>Social Awareness (Interpersonal Focus)</a:t>
            </a:r>
          </a:p>
          <a:p>
            <a:r>
              <a:rPr lang="en-US"/>
              <a:t>Relationship Skills (Interpersonal Focus)</a:t>
            </a:r>
          </a:p>
          <a:p>
            <a:r>
              <a:rPr lang="en-US"/>
              <a:t>Responsible Decision-Making (Inter and Intrapersonal)</a:t>
            </a:r>
          </a:p>
          <a:p>
            <a:endParaRPr lang="en-US"/>
          </a:p>
          <a:p>
            <a:r>
              <a:rPr lang="en-US"/>
              <a:t>Some suggested connections for this module are:</a:t>
            </a:r>
          </a:p>
          <a:p>
            <a:endParaRPr lang="en-US"/>
          </a:p>
          <a:p>
            <a:endParaRPr lang="en-US"/>
          </a:p>
          <a:p>
            <a:r>
              <a:rPr lang="en-US"/>
              <a:t>Self-awareness:</a:t>
            </a:r>
          </a:p>
          <a:p>
            <a:r>
              <a:rPr lang="en-US"/>
              <a:t>- Identifying one’s emotions</a:t>
            </a:r>
          </a:p>
          <a:p>
            <a:r>
              <a:rPr lang="en-US"/>
              <a:t>-Linking feelings, values, and thoughts</a:t>
            </a:r>
          </a:p>
          <a:p>
            <a:r>
              <a:rPr lang="en-US"/>
              <a:t>-Having a growth mindset</a:t>
            </a:r>
          </a:p>
          <a:p>
            <a:endParaRPr lang="en-US"/>
          </a:p>
          <a:p>
            <a:r>
              <a:rPr lang="en-US"/>
              <a:t>Self-management:</a:t>
            </a:r>
          </a:p>
          <a:p>
            <a:r>
              <a:rPr lang="en-US"/>
              <a:t>- Identifying and using stress management and self care strategies</a:t>
            </a:r>
          </a:p>
          <a:p>
            <a:r>
              <a:rPr lang="en-US"/>
              <a:t>-Cultivating resilience and overcoming adversity</a:t>
            </a:r>
          </a:p>
          <a:p>
            <a:endParaRPr lang="en-US"/>
          </a:p>
          <a:p>
            <a:r>
              <a:rPr lang="en-US"/>
              <a:t>Social awareness</a:t>
            </a:r>
          </a:p>
          <a:p>
            <a:r>
              <a:rPr lang="en-US"/>
              <a:t>-Demonstrating empathy and compassion</a:t>
            </a:r>
          </a:p>
          <a:p>
            <a:endParaRPr lang="en-US"/>
          </a:p>
          <a:p>
            <a:r>
              <a:rPr lang="en-US"/>
              <a:t>Relationship skills</a:t>
            </a:r>
          </a:p>
          <a:p>
            <a:r>
              <a:rPr lang="en-US"/>
              <a:t>-Listening actively, communicating effectively, and self-advocating</a:t>
            </a:r>
          </a:p>
          <a:p>
            <a:endParaRPr lang="en-US"/>
          </a:p>
          <a:p>
            <a:r>
              <a:rPr lang="en-US"/>
              <a:t>Responsible decision-making:</a:t>
            </a:r>
          </a:p>
          <a:p>
            <a:r>
              <a:rPr lang="en-US"/>
              <a:t>- Demonstrating curiosity and open-mindedness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"It is remarkable to think that so many of us consider self-kindness and self-compassion....akin to a revolution....a not-so-easy thing to do. We find we can show kindness, gentleness, and compassion to others much more easily. "</a:t>
            </a:r>
          </a:p>
          <a:p>
            <a:endParaRPr lang="en-US"/>
          </a:p>
          <a:p>
            <a:r>
              <a:rPr lang="en-US"/>
              <a:t>We are going to explore some videos and practices together today to try to stretch our brains into a different perspective."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https://www.youtube.com/watch?v=ExdO0iBVuD8</a:t>
            </a:r>
          </a:p>
          <a:p>
            <a:r>
              <a:rPr lang="en-US"/>
              <a:t>Video Running Time: 6:54</a:t>
            </a:r>
          </a:p>
          <a:p>
            <a:endParaRPr lang="en-US"/>
          </a:p>
          <a:p>
            <a:r>
              <a:rPr lang="en-US"/>
              <a:t>https://www.youtube.com/watch?v=SNTEPhQNQNc</a:t>
            </a:r>
          </a:p>
          <a:p>
            <a:r>
              <a:rPr lang="en-US"/>
              <a:t>Video Running Time: 4:31</a:t>
            </a:r>
          </a:p>
          <a:p>
            <a:endParaRPr lang="en-US"/>
          </a:p>
          <a:p>
            <a:r>
              <a:rPr lang="en-US"/>
              <a:t>"First, we are going to watch two short videos that help help to answer the questions "What is self-compassion" and why is it important?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If facilitating with a group, put participants in groups of 3-5 to discuss these questions after the video.</a:t>
            </a:r>
          </a:p>
          <a:p>
            <a:endParaRPr lang="en-US"/>
          </a:p>
          <a:p>
            <a:r>
              <a:rPr lang="en-US"/>
              <a:t>Consider giving each group a poster board &amp; markers (or post-it notes). </a:t>
            </a:r>
          </a:p>
          <a:p>
            <a:endParaRPr lang="en-US"/>
          </a:p>
          <a:p>
            <a:r>
              <a:rPr lang="en-US"/>
              <a:t>If you don't have post-it notes or poster boards, first invite discussion in the small groups, and then invite a group share-out with speakers appointed from each group. </a:t>
            </a:r>
          </a:p>
          <a:p>
            <a:endParaRPr lang="en-US"/>
          </a:p>
          <a:p>
            <a:r>
              <a:rPr lang="en-US"/>
              <a:t>Invite groups to brainstorm together, some real-life examples and phrases for each of the 3 components of self-compassion. </a:t>
            </a:r>
          </a:p>
          <a:p>
            <a:endParaRPr lang="en-US"/>
          </a:p>
          <a:p>
            <a:r>
              <a:rPr lang="en-US"/>
              <a:t>Prompts are provided on this slide and examples on the following slide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https://www.youtube.com/watch?v=9iP1OjDrDIU</a:t>
            </a:r>
          </a:p>
          <a:p>
            <a:r>
              <a:rPr lang="en-US"/>
              <a:t>Video Running Time: 4:44</a:t>
            </a:r>
          </a:p>
          <a:p>
            <a:endParaRPr lang="en-US"/>
          </a:p>
          <a:p>
            <a:r>
              <a:rPr lang="en-US"/>
              <a:t>It may be helpful to encourage participants to take out a piece of paper or journal for this video. </a:t>
            </a:r>
          </a:p>
          <a:p>
            <a:endParaRPr lang="en-US"/>
          </a:p>
          <a:p>
            <a:r>
              <a:rPr lang="en-US"/>
              <a:t>Next we are going to watch this video on why self-compassion is important for educators. Feel free to jot down notes as you watch. We will have time for individual reflection after the video.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9/3/24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9/3/24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9/3/24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9/3/24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hyperlink" Target="https://youtu.be/tdGSn4T2v5I" TargetMode="Externa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hyperlink" Target="https://www.canva.com/design/DAF676K01q8/5qwFMty7uhLqqA-MI4-5eg/edit?utm_content=DAF676K01q8&amp;utm_campaign=designshare&amp;utm_medium=link2&amp;utm_source=sharebutton"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hyperlink" Target="https://soundcloud.com/user-877205336-555180076/meditation-for-self-compassion"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hyperlink" Target="https://www.cde.ca.gov/ci/se/tselcompetencies.asp" TargetMode="Externa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jpeg"/><Relationship Id="rId7" Type="http://schemas.openxmlformats.org/officeDocument/2006/relationships/hyperlink" Target="https://youtu.be/SNTEPhQNQNc"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hyperlink" Target="https://youtu.be/ExdO0iBVuD8" TargetMode="External"/><Relationship Id="rId4" Type="http://schemas.openxmlformats.org/officeDocument/2006/relationships/image" Target="../media/image8.png"/><Relationship Id="rId9" Type="http://schemas.openxmlformats.org/officeDocument/2006/relationships/hyperlink" Target="https://www.youtube.com/watch?v=SNTEPhQNQNc"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hyperlink" Target="https://youtu.be/9iP1OjDrDIU"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hyperlink" Target="https://youtu.be/-dqxS_QmhT0" TargetMode="Externa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258300"/>
            <a:ext cx="11538000" cy="46800"/>
            <a:chOff x="0" y="0"/>
            <a:chExt cx="15384000" cy="62400"/>
          </a:xfrm>
        </p:grpSpPr>
        <p:sp>
          <p:nvSpPr>
            <p:cNvPr id="3" name="Freeform 3"/>
            <p:cNvSpPr/>
            <p:nvPr/>
          </p:nvSpPr>
          <p:spPr>
            <a:xfrm>
              <a:off x="0" y="0"/>
              <a:ext cx="15384018" cy="62357"/>
            </a:xfrm>
            <a:custGeom>
              <a:avLst/>
              <a:gdLst/>
              <a:ahLst/>
              <a:cxnLst/>
              <a:rect l="l" t="t" r="r" b="b"/>
              <a:pathLst>
                <a:path w="15384018" h="62357">
                  <a:moveTo>
                    <a:pt x="0" y="0"/>
                  </a:moveTo>
                  <a:lnTo>
                    <a:pt x="15384018" y="0"/>
                  </a:lnTo>
                  <a:lnTo>
                    <a:pt x="15384018" y="62357"/>
                  </a:lnTo>
                  <a:lnTo>
                    <a:pt x="0" y="62357"/>
                  </a:lnTo>
                  <a:close/>
                </a:path>
              </a:pathLst>
            </a:custGeom>
            <a:solidFill>
              <a:srgbClr val="9C182C"/>
            </a:solidFill>
          </p:spPr>
          <p:txBody>
            <a:bodyPr/>
            <a:lstStyle/>
            <a:p>
              <a:endParaRPr lang="en-US"/>
            </a:p>
          </p:txBody>
        </p:sp>
      </p:grpSp>
      <p:grpSp>
        <p:nvGrpSpPr>
          <p:cNvPr id="4" name="Group 4"/>
          <p:cNvGrpSpPr/>
          <p:nvPr/>
        </p:nvGrpSpPr>
        <p:grpSpPr>
          <a:xfrm>
            <a:off x="11537852" y="0"/>
            <a:ext cx="7556400" cy="7320000"/>
            <a:chOff x="0" y="0"/>
            <a:chExt cx="10075200" cy="9760000"/>
          </a:xfrm>
        </p:grpSpPr>
        <p:sp>
          <p:nvSpPr>
            <p:cNvPr id="5" name="Freeform 5"/>
            <p:cNvSpPr/>
            <p:nvPr/>
          </p:nvSpPr>
          <p:spPr>
            <a:xfrm>
              <a:off x="0" y="0"/>
              <a:ext cx="10075164" cy="9759950"/>
            </a:xfrm>
            <a:custGeom>
              <a:avLst/>
              <a:gdLst/>
              <a:ahLst/>
              <a:cxnLst/>
              <a:rect l="l" t="t" r="r" b="b"/>
              <a:pathLst>
                <a:path w="10075164" h="9759950">
                  <a:moveTo>
                    <a:pt x="0" y="0"/>
                  </a:moveTo>
                  <a:lnTo>
                    <a:pt x="10075164" y="0"/>
                  </a:lnTo>
                  <a:lnTo>
                    <a:pt x="10075164" y="9759950"/>
                  </a:lnTo>
                  <a:lnTo>
                    <a:pt x="0" y="9759950"/>
                  </a:lnTo>
                  <a:close/>
                </a:path>
              </a:pathLst>
            </a:custGeom>
            <a:solidFill>
              <a:srgbClr val="F79646"/>
            </a:solidFill>
          </p:spPr>
          <p:txBody>
            <a:bodyPr/>
            <a:lstStyle/>
            <a:p>
              <a:endParaRPr lang="en-US"/>
            </a:p>
          </p:txBody>
        </p:sp>
      </p:grpSp>
      <p:sp>
        <p:nvSpPr>
          <p:cNvPr id="6" name="Freeform 6"/>
          <p:cNvSpPr/>
          <p:nvPr/>
        </p:nvSpPr>
        <p:spPr>
          <a:xfrm>
            <a:off x="12135554" y="7908054"/>
            <a:ext cx="4198978" cy="1264942"/>
          </a:xfrm>
          <a:custGeom>
            <a:avLst/>
            <a:gdLst/>
            <a:ahLst/>
            <a:cxnLst/>
            <a:rect l="l" t="t" r="r" b="b"/>
            <a:pathLst>
              <a:path w="4198978" h="1264942">
                <a:moveTo>
                  <a:pt x="0" y="0"/>
                </a:moveTo>
                <a:lnTo>
                  <a:pt x="4198978" y="0"/>
                </a:lnTo>
                <a:lnTo>
                  <a:pt x="4198978" y="1264942"/>
                </a:lnTo>
                <a:lnTo>
                  <a:pt x="0" y="1264942"/>
                </a:lnTo>
                <a:lnTo>
                  <a:pt x="0" y="0"/>
                </a:lnTo>
                <a:close/>
              </a:path>
            </a:pathLst>
          </a:custGeom>
          <a:blipFill>
            <a:blip r:embed="rId3"/>
            <a:stretch>
              <a:fillRect r="-211"/>
            </a:stretch>
          </a:blipFill>
        </p:spPr>
        <p:txBody>
          <a:bodyPr/>
          <a:lstStyle/>
          <a:p>
            <a:endParaRPr lang="en-US"/>
          </a:p>
        </p:txBody>
      </p:sp>
      <p:sp>
        <p:nvSpPr>
          <p:cNvPr id="7" name="TextBox 7"/>
          <p:cNvSpPr txBox="1"/>
          <p:nvPr/>
        </p:nvSpPr>
        <p:spPr>
          <a:xfrm>
            <a:off x="905746" y="7255145"/>
            <a:ext cx="9155250" cy="596646"/>
          </a:xfrm>
          <a:prstGeom prst="rect">
            <a:avLst/>
          </a:prstGeom>
        </p:spPr>
        <p:txBody>
          <a:bodyPr lIns="0" tIns="0" rIns="0" bIns="0" rtlCol="0" anchor="t">
            <a:spAutoFit/>
          </a:bodyPr>
          <a:lstStyle/>
          <a:p>
            <a:pPr algn="l">
              <a:lnSpc>
                <a:spcPts val="4992"/>
              </a:lnSpc>
            </a:pPr>
            <a:r>
              <a:rPr lang="en-US" sz="3200">
                <a:solidFill>
                  <a:srgbClr val="050707"/>
                </a:solidFill>
                <a:latin typeface="Raleway"/>
                <a:ea typeface="Raleway"/>
                <a:cs typeface="Raleway"/>
                <a:sym typeface="Raleway"/>
              </a:rPr>
              <a:t>7.2 Self-Compassion for Educators</a:t>
            </a:r>
          </a:p>
        </p:txBody>
      </p:sp>
      <p:sp>
        <p:nvSpPr>
          <p:cNvPr id="8" name="TextBox 8"/>
          <p:cNvSpPr txBox="1"/>
          <p:nvPr/>
        </p:nvSpPr>
        <p:spPr>
          <a:xfrm>
            <a:off x="905746" y="3195688"/>
            <a:ext cx="10074600" cy="3756669"/>
          </a:xfrm>
          <a:prstGeom prst="rect">
            <a:avLst/>
          </a:prstGeom>
        </p:spPr>
        <p:txBody>
          <a:bodyPr lIns="0" tIns="0" rIns="0" bIns="0" rtlCol="0" anchor="t">
            <a:spAutoFit/>
          </a:bodyPr>
          <a:lstStyle/>
          <a:p>
            <a:pPr algn="ctr">
              <a:lnSpc>
                <a:spcPts val="9720"/>
              </a:lnSpc>
            </a:pPr>
            <a:r>
              <a:rPr lang="en-US" sz="9000">
                <a:solidFill>
                  <a:srgbClr val="050707"/>
                </a:solidFill>
                <a:latin typeface="Arimo"/>
                <a:ea typeface="Arimo"/>
                <a:cs typeface="Arimo"/>
                <a:sym typeface="Arimo"/>
              </a:rPr>
              <a:t>Mindfulness and Well-Being for Educators</a:t>
            </a:r>
          </a:p>
        </p:txBody>
      </p:sp>
      <p:sp>
        <p:nvSpPr>
          <p:cNvPr id="9" name="TextBox 9"/>
          <p:cNvSpPr txBox="1"/>
          <p:nvPr/>
        </p:nvSpPr>
        <p:spPr>
          <a:xfrm>
            <a:off x="1028700" y="876300"/>
            <a:ext cx="8685000" cy="1225263"/>
          </a:xfrm>
          <a:prstGeom prst="rect">
            <a:avLst/>
          </a:prstGeom>
        </p:spPr>
        <p:txBody>
          <a:bodyPr lIns="0" tIns="0" rIns="0" bIns="0" rtlCol="0" anchor="t">
            <a:spAutoFit/>
          </a:bodyPr>
          <a:lstStyle/>
          <a:p>
            <a:pPr algn="l">
              <a:lnSpc>
                <a:spcPts val="4992"/>
              </a:lnSpc>
            </a:pPr>
            <a:r>
              <a:rPr lang="en-US" sz="3200">
                <a:solidFill>
                  <a:srgbClr val="050707"/>
                </a:solidFill>
                <a:latin typeface="Raleway"/>
                <a:ea typeface="Raleway"/>
                <a:cs typeface="Raleway"/>
                <a:sym typeface="Raleway"/>
              </a:rPr>
              <a:t>California Social and Emotional Learning </a:t>
            </a:r>
          </a:p>
          <a:p>
            <a:pPr algn="l">
              <a:lnSpc>
                <a:spcPts val="4992"/>
              </a:lnSpc>
            </a:pPr>
            <a:r>
              <a:rPr lang="en-US" sz="3200">
                <a:solidFill>
                  <a:srgbClr val="050707"/>
                </a:solidFill>
                <a:latin typeface="Raleway"/>
                <a:ea typeface="Raleway"/>
                <a:cs typeface="Raleway"/>
                <a:sym typeface="Raleway"/>
              </a:rPr>
              <a:t>Topic 7</a:t>
            </a:r>
          </a:p>
        </p:txBody>
      </p:sp>
      <p:pic>
        <p:nvPicPr>
          <p:cNvPr id="11" name="Picture 10" descr="A person with curly hair smiling&#10;&#10;Description automatically generated">
            <a:extLst>
              <a:ext uri="{FF2B5EF4-FFF2-40B4-BE49-F238E27FC236}">
                <a16:creationId xmlns:a16="http://schemas.microsoft.com/office/drawing/2014/main" id="{23EAD2E2-97B4-E01E-6BA6-6CACDEA297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31394" y="2101563"/>
            <a:ext cx="6489700" cy="38354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902317" y="964406"/>
            <a:ext cx="14357025" cy="1959483"/>
          </a:xfrm>
          <a:prstGeom prst="rect">
            <a:avLst/>
          </a:prstGeom>
        </p:spPr>
        <p:txBody>
          <a:bodyPr lIns="0" tIns="0" rIns="0" bIns="0" rtlCol="0" anchor="t">
            <a:spAutoFit/>
          </a:bodyPr>
          <a:lstStyle/>
          <a:p>
            <a:pPr algn="l">
              <a:lnSpc>
                <a:spcPts val="11615"/>
              </a:lnSpc>
            </a:pPr>
            <a:r>
              <a:rPr lang="en-US" sz="8799">
                <a:solidFill>
                  <a:srgbClr val="9C182C"/>
                </a:solidFill>
                <a:latin typeface="Raleway"/>
                <a:ea typeface="Raleway"/>
                <a:cs typeface="Raleway"/>
                <a:sym typeface="Raleway"/>
              </a:rPr>
              <a:t>Video Reflection</a:t>
            </a:r>
          </a:p>
          <a:p>
            <a:pPr algn="l">
              <a:lnSpc>
                <a:spcPts val="3695"/>
              </a:lnSpc>
            </a:pPr>
            <a:endParaRPr lang="en-US" sz="8799">
              <a:solidFill>
                <a:srgbClr val="9C182C"/>
              </a:solidFill>
              <a:latin typeface="Raleway"/>
              <a:ea typeface="Raleway"/>
              <a:cs typeface="Raleway"/>
              <a:sym typeface="Raleway"/>
            </a:endParaRPr>
          </a:p>
        </p:txBody>
      </p:sp>
      <p:sp>
        <p:nvSpPr>
          <p:cNvPr id="3" name="TextBox 3"/>
          <p:cNvSpPr txBox="1"/>
          <p:nvPr/>
        </p:nvSpPr>
        <p:spPr>
          <a:xfrm>
            <a:off x="2902298" y="2541975"/>
            <a:ext cx="14865044" cy="674925"/>
          </a:xfrm>
          <a:prstGeom prst="rect">
            <a:avLst/>
          </a:prstGeom>
        </p:spPr>
        <p:txBody>
          <a:bodyPr lIns="0" tIns="0" rIns="0" bIns="0" rtlCol="0" anchor="t">
            <a:spAutoFit/>
          </a:bodyPr>
          <a:lstStyle/>
          <a:p>
            <a:pPr algn="l">
              <a:lnSpc>
                <a:spcPts val="5470"/>
              </a:lnSpc>
            </a:pPr>
            <a:r>
              <a:rPr lang="en-US" sz="3800">
                <a:solidFill>
                  <a:srgbClr val="050707"/>
                </a:solidFill>
                <a:latin typeface="Raleway"/>
                <a:ea typeface="Raleway"/>
                <a:cs typeface="Raleway"/>
                <a:sym typeface="Raleway"/>
              </a:rPr>
              <a:t>Individually, reflect on the following questions:</a:t>
            </a:r>
          </a:p>
        </p:txBody>
      </p:sp>
      <p:sp>
        <p:nvSpPr>
          <p:cNvPr id="4" name="TextBox 4"/>
          <p:cNvSpPr txBox="1"/>
          <p:nvPr/>
        </p:nvSpPr>
        <p:spPr>
          <a:xfrm>
            <a:off x="2902298" y="3908499"/>
            <a:ext cx="13849911" cy="7895082"/>
          </a:xfrm>
          <a:prstGeom prst="rect">
            <a:avLst/>
          </a:prstGeom>
        </p:spPr>
        <p:txBody>
          <a:bodyPr lIns="0" tIns="0" rIns="0" bIns="0" rtlCol="0" anchor="t">
            <a:spAutoFit/>
          </a:bodyPr>
          <a:lstStyle/>
          <a:p>
            <a:pPr marL="842007" lvl="1" indent="-421003" algn="l">
              <a:lnSpc>
                <a:spcPts val="5381"/>
              </a:lnSpc>
              <a:buFont typeface="Arial"/>
              <a:buChar char="•"/>
            </a:pPr>
            <a:r>
              <a:rPr lang="en-US" sz="3899">
                <a:solidFill>
                  <a:srgbClr val="050707"/>
                </a:solidFill>
                <a:latin typeface="Raleway"/>
                <a:ea typeface="Raleway"/>
                <a:cs typeface="Raleway"/>
                <a:sym typeface="Raleway"/>
              </a:rPr>
              <a:t>What </a:t>
            </a:r>
            <a:r>
              <a:rPr lang="en-US" sz="3899" b="1">
                <a:solidFill>
                  <a:srgbClr val="050707"/>
                </a:solidFill>
                <a:latin typeface="Raleway Bold"/>
                <a:ea typeface="Raleway Bold"/>
                <a:cs typeface="Raleway Bold"/>
                <a:sym typeface="Raleway Bold"/>
              </a:rPr>
              <a:t>emotions or thoughts</a:t>
            </a:r>
            <a:r>
              <a:rPr lang="en-US" sz="3899">
                <a:solidFill>
                  <a:srgbClr val="050707"/>
                </a:solidFill>
                <a:latin typeface="Raleway"/>
                <a:ea typeface="Raleway"/>
                <a:cs typeface="Raleway"/>
                <a:sym typeface="Raleway"/>
              </a:rPr>
              <a:t> arise when you think about being kinder and gentler to yourself?</a:t>
            </a:r>
          </a:p>
          <a:p>
            <a:pPr algn="l">
              <a:lnSpc>
                <a:spcPts val="5105"/>
              </a:lnSpc>
            </a:pPr>
            <a:endParaRPr lang="en-US" sz="3899">
              <a:solidFill>
                <a:srgbClr val="050707"/>
              </a:solidFill>
              <a:latin typeface="Raleway"/>
              <a:ea typeface="Raleway"/>
              <a:cs typeface="Raleway"/>
              <a:sym typeface="Raleway"/>
            </a:endParaRPr>
          </a:p>
          <a:p>
            <a:pPr marL="842007" lvl="1" indent="-421003" algn="l">
              <a:lnSpc>
                <a:spcPts val="5381"/>
              </a:lnSpc>
              <a:buFont typeface="Arial"/>
              <a:buChar char="•"/>
            </a:pPr>
            <a:r>
              <a:rPr lang="en-US" sz="3899">
                <a:solidFill>
                  <a:srgbClr val="050707"/>
                </a:solidFill>
                <a:latin typeface="Raleway"/>
                <a:ea typeface="Raleway"/>
                <a:cs typeface="Raleway"/>
                <a:sym typeface="Raleway"/>
              </a:rPr>
              <a:t>Can you identify some situations in your work or personal life where </a:t>
            </a:r>
            <a:r>
              <a:rPr lang="en-US" sz="3899" b="1">
                <a:solidFill>
                  <a:srgbClr val="050707"/>
                </a:solidFill>
                <a:latin typeface="Raleway Bold"/>
                <a:ea typeface="Raleway Bold"/>
                <a:cs typeface="Raleway Bold"/>
                <a:sym typeface="Raleway Bold"/>
              </a:rPr>
              <a:t>fierce </a:t>
            </a:r>
            <a:r>
              <a:rPr lang="en-US" sz="3899">
                <a:solidFill>
                  <a:srgbClr val="050707"/>
                </a:solidFill>
                <a:latin typeface="Raleway"/>
                <a:ea typeface="Raleway"/>
                <a:cs typeface="Raleway"/>
                <a:sym typeface="Raleway"/>
              </a:rPr>
              <a:t>self-compassion might serve you?</a:t>
            </a:r>
          </a:p>
          <a:p>
            <a:pPr algn="l">
              <a:lnSpc>
                <a:spcPts val="5105"/>
              </a:lnSpc>
            </a:pPr>
            <a:endParaRPr lang="en-US" sz="3899">
              <a:solidFill>
                <a:srgbClr val="050707"/>
              </a:solidFill>
              <a:latin typeface="Raleway"/>
              <a:ea typeface="Raleway"/>
              <a:cs typeface="Raleway"/>
              <a:sym typeface="Raleway"/>
            </a:endParaRPr>
          </a:p>
          <a:p>
            <a:pPr algn="l">
              <a:lnSpc>
                <a:spcPts val="5105"/>
              </a:lnSpc>
            </a:pPr>
            <a:endParaRPr lang="en-US" sz="3899">
              <a:solidFill>
                <a:srgbClr val="050707"/>
              </a:solidFill>
              <a:latin typeface="Raleway"/>
              <a:ea typeface="Raleway"/>
              <a:cs typeface="Raleway"/>
              <a:sym typeface="Raleway"/>
            </a:endParaRPr>
          </a:p>
          <a:p>
            <a:pPr algn="l">
              <a:lnSpc>
                <a:spcPts val="5105"/>
              </a:lnSpc>
            </a:pPr>
            <a:endParaRPr lang="en-US" sz="3899">
              <a:solidFill>
                <a:srgbClr val="050707"/>
              </a:solidFill>
              <a:latin typeface="Raleway"/>
              <a:ea typeface="Raleway"/>
              <a:cs typeface="Raleway"/>
              <a:sym typeface="Raleway"/>
            </a:endParaRPr>
          </a:p>
          <a:p>
            <a:pPr algn="l">
              <a:lnSpc>
                <a:spcPts val="5105"/>
              </a:lnSpc>
            </a:pPr>
            <a:endParaRPr lang="en-US" sz="3899">
              <a:solidFill>
                <a:srgbClr val="050707"/>
              </a:solidFill>
              <a:latin typeface="Raleway"/>
              <a:ea typeface="Raleway"/>
              <a:cs typeface="Raleway"/>
              <a:sym typeface="Raleway"/>
            </a:endParaRPr>
          </a:p>
          <a:p>
            <a:pPr algn="l">
              <a:lnSpc>
                <a:spcPts val="5105"/>
              </a:lnSpc>
            </a:pPr>
            <a:endParaRPr lang="en-US" sz="3899">
              <a:solidFill>
                <a:srgbClr val="050707"/>
              </a:solidFill>
              <a:latin typeface="Raleway"/>
              <a:ea typeface="Raleway"/>
              <a:cs typeface="Raleway"/>
              <a:sym typeface="Raleway"/>
            </a:endParaRPr>
          </a:p>
          <a:p>
            <a:pPr algn="l">
              <a:lnSpc>
                <a:spcPts val="5105"/>
              </a:lnSpc>
            </a:pPr>
            <a:endParaRPr lang="en-US" sz="3899">
              <a:solidFill>
                <a:srgbClr val="050707"/>
              </a:solidFill>
              <a:latin typeface="Raleway"/>
              <a:ea typeface="Raleway"/>
              <a:cs typeface="Raleway"/>
              <a:sym typeface="Raleway"/>
            </a:endParaRPr>
          </a:p>
        </p:txBody>
      </p:sp>
      <p:grpSp>
        <p:nvGrpSpPr>
          <p:cNvPr id="5" name="Group 5"/>
          <p:cNvGrpSpPr/>
          <p:nvPr/>
        </p:nvGrpSpPr>
        <p:grpSpPr>
          <a:xfrm>
            <a:off x="-522792" y="-198216"/>
            <a:ext cx="2031000" cy="10691400"/>
            <a:chOff x="0" y="0"/>
            <a:chExt cx="2708000" cy="14255200"/>
          </a:xfrm>
        </p:grpSpPr>
        <p:sp>
          <p:nvSpPr>
            <p:cNvPr id="6" name="Freeform 6"/>
            <p:cNvSpPr/>
            <p:nvPr/>
          </p:nvSpPr>
          <p:spPr>
            <a:xfrm>
              <a:off x="0" y="0"/>
              <a:ext cx="2708021" cy="14255242"/>
            </a:xfrm>
            <a:custGeom>
              <a:avLst/>
              <a:gdLst/>
              <a:ahLst/>
              <a:cxnLst/>
              <a:rect l="l" t="t" r="r" b="b"/>
              <a:pathLst>
                <a:path w="2708021" h="14255242">
                  <a:moveTo>
                    <a:pt x="0" y="0"/>
                  </a:moveTo>
                  <a:lnTo>
                    <a:pt x="2708021" y="0"/>
                  </a:lnTo>
                  <a:lnTo>
                    <a:pt x="2708021" y="14255242"/>
                  </a:lnTo>
                  <a:lnTo>
                    <a:pt x="0" y="14255242"/>
                  </a:lnTo>
                  <a:close/>
                </a:path>
              </a:pathLst>
            </a:custGeom>
            <a:solidFill>
              <a:srgbClr val="9C182C"/>
            </a:solidFill>
          </p:spPr>
          <p:txBody>
            <a:bodyPr/>
            <a:lstStyle/>
            <a:p>
              <a:endParaRPr lang="en-US"/>
            </a:p>
          </p:txBody>
        </p:sp>
      </p:grpSp>
      <p:sp>
        <p:nvSpPr>
          <p:cNvPr id="7" name="Freeform 7"/>
          <p:cNvSpPr/>
          <p:nvPr/>
        </p:nvSpPr>
        <p:spPr>
          <a:xfrm>
            <a:off x="17259300" y="925830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8888896"/>
            <a:ext cx="16230600" cy="33600"/>
            <a:chOff x="0" y="0"/>
            <a:chExt cx="21640800" cy="44800"/>
          </a:xfrm>
        </p:grpSpPr>
        <p:sp>
          <p:nvSpPr>
            <p:cNvPr id="3" name="Freeform 3"/>
            <p:cNvSpPr/>
            <p:nvPr/>
          </p:nvSpPr>
          <p:spPr>
            <a:xfrm>
              <a:off x="0" y="0"/>
              <a:ext cx="21640800" cy="44831"/>
            </a:xfrm>
            <a:custGeom>
              <a:avLst/>
              <a:gdLst/>
              <a:ahLst/>
              <a:cxnLst/>
              <a:rect l="l" t="t" r="r" b="b"/>
              <a:pathLst>
                <a:path w="21640800" h="44831">
                  <a:moveTo>
                    <a:pt x="0" y="0"/>
                  </a:moveTo>
                  <a:lnTo>
                    <a:pt x="21640800" y="0"/>
                  </a:lnTo>
                  <a:lnTo>
                    <a:pt x="21640800" y="44831"/>
                  </a:lnTo>
                  <a:lnTo>
                    <a:pt x="0" y="44831"/>
                  </a:lnTo>
                  <a:close/>
                </a:path>
              </a:pathLst>
            </a:custGeom>
            <a:solidFill>
              <a:srgbClr val="9C182C"/>
            </a:solidFill>
          </p:spPr>
          <p:txBody>
            <a:bodyPr/>
            <a:lstStyle/>
            <a:p>
              <a:endParaRPr lang="en-US"/>
            </a:p>
          </p:txBody>
        </p:sp>
      </p:grpSp>
      <p:grpSp>
        <p:nvGrpSpPr>
          <p:cNvPr id="4" name="Group 4"/>
          <p:cNvGrpSpPr/>
          <p:nvPr/>
        </p:nvGrpSpPr>
        <p:grpSpPr>
          <a:xfrm>
            <a:off x="1054380" y="-359380"/>
            <a:ext cx="7213200" cy="11844000"/>
            <a:chOff x="0" y="0"/>
            <a:chExt cx="9617600" cy="15792000"/>
          </a:xfrm>
        </p:grpSpPr>
        <p:sp>
          <p:nvSpPr>
            <p:cNvPr id="5" name="Freeform 5"/>
            <p:cNvSpPr/>
            <p:nvPr/>
          </p:nvSpPr>
          <p:spPr>
            <a:xfrm>
              <a:off x="0" y="0"/>
              <a:ext cx="9617583" cy="15791942"/>
            </a:xfrm>
            <a:custGeom>
              <a:avLst/>
              <a:gdLst/>
              <a:ahLst/>
              <a:cxnLst/>
              <a:rect l="l" t="t" r="r" b="b"/>
              <a:pathLst>
                <a:path w="9617583" h="15791942">
                  <a:moveTo>
                    <a:pt x="0" y="0"/>
                  </a:moveTo>
                  <a:lnTo>
                    <a:pt x="9617583" y="0"/>
                  </a:lnTo>
                  <a:lnTo>
                    <a:pt x="9617583" y="15791942"/>
                  </a:lnTo>
                  <a:lnTo>
                    <a:pt x="0" y="15791942"/>
                  </a:lnTo>
                  <a:close/>
                </a:path>
              </a:pathLst>
            </a:custGeom>
            <a:solidFill>
              <a:srgbClr val="9C182C"/>
            </a:solidFill>
          </p:spPr>
          <p:txBody>
            <a:bodyPr/>
            <a:lstStyle/>
            <a:p>
              <a:endParaRPr lang="en-US"/>
            </a:p>
          </p:txBody>
        </p:sp>
      </p:grpSp>
      <p:sp>
        <p:nvSpPr>
          <p:cNvPr id="6" name="Freeform 6"/>
          <p:cNvSpPr/>
          <p:nvPr/>
        </p:nvSpPr>
        <p:spPr>
          <a:xfrm>
            <a:off x="17259300" y="35131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
        <p:nvSpPr>
          <p:cNvPr id="7" name="Freeform 7"/>
          <p:cNvSpPr/>
          <p:nvPr/>
        </p:nvSpPr>
        <p:spPr>
          <a:xfrm>
            <a:off x="1278436" y="505434"/>
            <a:ext cx="1631232" cy="1631232"/>
          </a:xfrm>
          <a:custGeom>
            <a:avLst/>
            <a:gdLst/>
            <a:ahLst/>
            <a:cxnLst/>
            <a:rect l="l" t="t" r="r" b="b"/>
            <a:pathLst>
              <a:path w="1631232" h="1631232">
                <a:moveTo>
                  <a:pt x="0" y="0"/>
                </a:moveTo>
                <a:lnTo>
                  <a:pt x="1631232" y="0"/>
                </a:lnTo>
                <a:lnTo>
                  <a:pt x="1631232" y="1631232"/>
                </a:lnTo>
                <a:lnTo>
                  <a:pt x="0" y="1631232"/>
                </a:lnTo>
                <a:lnTo>
                  <a:pt x="0" y="0"/>
                </a:lnTo>
                <a:close/>
              </a:path>
            </a:pathLst>
          </a:custGeom>
          <a:blipFill>
            <a:blip r:embed="rId4"/>
            <a:stretch>
              <a:fillRect/>
            </a:stretch>
          </a:blipFill>
        </p:spPr>
        <p:txBody>
          <a:bodyPr/>
          <a:lstStyle/>
          <a:p>
            <a:endParaRPr lang="en-US"/>
          </a:p>
        </p:txBody>
      </p:sp>
      <p:sp>
        <p:nvSpPr>
          <p:cNvPr id="8" name="Freeform 8">
            <a:hlinkClick r:id="rId5" tooltip="https://youtu.be/tdGSn4T2v5I"/>
          </p:cNvPr>
          <p:cNvSpPr/>
          <p:nvPr/>
        </p:nvSpPr>
        <p:spPr>
          <a:xfrm>
            <a:off x="761447" y="2943763"/>
            <a:ext cx="7799066" cy="4399473"/>
          </a:xfrm>
          <a:custGeom>
            <a:avLst/>
            <a:gdLst/>
            <a:ahLst/>
            <a:cxnLst/>
            <a:rect l="l" t="t" r="r" b="b"/>
            <a:pathLst>
              <a:path w="7799066" h="4399473">
                <a:moveTo>
                  <a:pt x="0" y="0"/>
                </a:moveTo>
                <a:lnTo>
                  <a:pt x="7799066" y="0"/>
                </a:lnTo>
                <a:lnTo>
                  <a:pt x="7799066" y="4399474"/>
                </a:lnTo>
                <a:lnTo>
                  <a:pt x="0" y="4399474"/>
                </a:lnTo>
                <a:lnTo>
                  <a:pt x="0" y="0"/>
                </a:lnTo>
                <a:close/>
              </a:path>
            </a:pathLst>
          </a:custGeom>
          <a:blipFill>
            <a:blip r:embed="rId6"/>
            <a:stretch>
              <a:fillRect/>
            </a:stretch>
          </a:blipFill>
        </p:spPr>
        <p:txBody>
          <a:bodyPr/>
          <a:lstStyle/>
          <a:p>
            <a:endParaRPr lang="en-US"/>
          </a:p>
        </p:txBody>
      </p:sp>
      <p:sp>
        <p:nvSpPr>
          <p:cNvPr id="9" name="TextBox 9"/>
          <p:cNvSpPr txBox="1"/>
          <p:nvPr/>
        </p:nvSpPr>
        <p:spPr>
          <a:xfrm>
            <a:off x="9763500" y="3742196"/>
            <a:ext cx="7495876" cy="1374891"/>
          </a:xfrm>
          <a:prstGeom prst="rect">
            <a:avLst/>
          </a:prstGeom>
        </p:spPr>
        <p:txBody>
          <a:bodyPr lIns="0" tIns="0" rIns="0" bIns="0" rtlCol="0" anchor="t">
            <a:spAutoFit/>
          </a:bodyPr>
          <a:lstStyle/>
          <a:p>
            <a:pPr algn="l">
              <a:lnSpc>
                <a:spcPts val="11232"/>
              </a:lnSpc>
            </a:pPr>
            <a:r>
              <a:rPr lang="en-US" sz="7200" b="1">
                <a:solidFill>
                  <a:srgbClr val="9C182C"/>
                </a:solidFill>
                <a:latin typeface="Raleway Bold"/>
                <a:ea typeface="Raleway Bold"/>
                <a:cs typeface="Raleway Bold"/>
                <a:sym typeface="Raleway Bold"/>
              </a:rPr>
              <a:t>Video</a:t>
            </a:r>
          </a:p>
        </p:txBody>
      </p:sp>
      <p:sp>
        <p:nvSpPr>
          <p:cNvPr id="10" name="TextBox 10"/>
          <p:cNvSpPr txBox="1"/>
          <p:nvPr/>
        </p:nvSpPr>
        <p:spPr>
          <a:xfrm>
            <a:off x="9509517" y="5410220"/>
            <a:ext cx="8003842" cy="633779"/>
          </a:xfrm>
          <a:prstGeom prst="rect">
            <a:avLst/>
          </a:prstGeom>
        </p:spPr>
        <p:txBody>
          <a:bodyPr lIns="0" tIns="0" rIns="0" bIns="0" rtlCol="0" anchor="t">
            <a:spAutoFit/>
          </a:bodyPr>
          <a:lstStyle/>
          <a:p>
            <a:pPr algn="l">
              <a:lnSpc>
                <a:spcPts val="5374"/>
              </a:lnSpc>
            </a:pPr>
            <a:r>
              <a:rPr lang="en-US" sz="3200" u="sng">
                <a:solidFill>
                  <a:srgbClr val="0000FF"/>
                </a:solidFill>
                <a:latin typeface="Raleway"/>
                <a:ea typeface="Raleway"/>
                <a:cs typeface="Raleway"/>
                <a:sym typeface="Raleway"/>
              </a:rPr>
              <a:t>How to practice self-compassion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902317" y="964406"/>
            <a:ext cx="14357025" cy="4448700"/>
          </a:xfrm>
          <a:prstGeom prst="rect">
            <a:avLst/>
          </a:prstGeom>
        </p:spPr>
        <p:txBody>
          <a:bodyPr lIns="0" tIns="0" rIns="0" bIns="0" rtlCol="0" anchor="t">
            <a:spAutoFit/>
          </a:bodyPr>
          <a:lstStyle/>
          <a:p>
            <a:pPr algn="l">
              <a:lnSpc>
                <a:spcPts val="11616"/>
              </a:lnSpc>
            </a:pPr>
            <a:r>
              <a:rPr lang="en-US" sz="8800">
                <a:solidFill>
                  <a:srgbClr val="9C182C"/>
                </a:solidFill>
                <a:latin typeface="Raleway"/>
                <a:ea typeface="Raleway"/>
                <a:cs typeface="Raleway"/>
                <a:sym typeface="Raleway"/>
              </a:rPr>
              <a:t>Group Reflection</a:t>
            </a:r>
          </a:p>
          <a:p>
            <a:pPr algn="l">
              <a:lnSpc>
                <a:spcPts val="3695"/>
              </a:lnSpc>
            </a:pPr>
            <a:endParaRPr lang="en-US" sz="8800">
              <a:solidFill>
                <a:srgbClr val="9C182C"/>
              </a:solidFill>
              <a:latin typeface="Raleway"/>
              <a:ea typeface="Raleway"/>
              <a:cs typeface="Raleway"/>
              <a:sym typeface="Raleway"/>
            </a:endParaRPr>
          </a:p>
          <a:p>
            <a:pPr algn="l">
              <a:lnSpc>
                <a:spcPts val="3695"/>
              </a:lnSpc>
            </a:pPr>
            <a:endParaRPr lang="en-US" sz="8800">
              <a:solidFill>
                <a:srgbClr val="9C182C"/>
              </a:solidFill>
              <a:latin typeface="Raleway"/>
              <a:ea typeface="Raleway"/>
              <a:cs typeface="Raleway"/>
              <a:sym typeface="Raleway"/>
            </a:endParaRPr>
          </a:p>
        </p:txBody>
      </p:sp>
      <p:sp>
        <p:nvSpPr>
          <p:cNvPr id="3" name="TextBox 3"/>
          <p:cNvSpPr txBox="1"/>
          <p:nvPr/>
        </p:nvSpPr>
        <p:spPr>
          <a:xfrm>
            <a:off x="2902298" y="2541975"/>
            <a:ext cx="14357025" cy="689775"/>
          </a:xfrm>
          <a:prstGeom prst="rect">
            <a:avLst/>
          </a:prstGeom>
        </p:spPr>
        <p:txBody>
          <a:bodyPr lIns="0" tIns="0" rIns="0" bIns="0" rtlCol="0" anchor="t">
            <a:spAutoFit/>
          </a:bodyPr>
          <a:lstStyle/>
          <a:p>
            <a:pPr algn="l">
              <a:lnSpc>
                <a:spcPts val="5470"/>
              </a:lnSpc>
            </a:pPr>
            <a:r>
              <a:rPr lang="en-US" sz="3800">
                <a:solidFill>
                  <a:srgbClr val="050707"/>
                </a:solidFill>
                <a:latin typeface="Raleway"/>
                <a:ea typeface="Raleway"/>
                <a:cs typeface="Raleway"/>
                <a:sym typeface="Raleway"/>
              </a:rPr>
              <a:t>After watching the videos, reflect on the following questions:</a:t>
            </a:r>
          </a:p>
        </p:txBody>
      </p:sp>
      <p:sp>
        <p:nvSpPr>
          <p:cNvPr id="4" name="TextBox 4"/>
          <p:cNvSpPr txBox="1"/>
          <p:nvPr/>
        </p:nvSpPr>
        <p:spPr>
          <a:xfrm>
            <a:off x="2751499" y="3716655"/>
            <a:ext cx="15015843" cy="11007090"/>
          </a:xfrm>
          <a:prstGeom prst="rect">
            <a:avLst/>
          </a:prstGeom>
        </p:spPr>
        <p:txBody>
          <a:bodyPr lIns="0" tIns="0" rIns="0" bIns="0" rtlCol="0" anchor="t">
            <a:spAutoFit/>
          </a:bodyPr>
          <a:lstStyle/>
          <a:p>
            <a:pPr algn="l">
              <a:lnSpc>
                <a:spcPts val="4829"/>
              </a:lnSpc>
            </a:pPr>
            <a:r>
              <a:rPr lang="en-US" sz="3499" b="1">
                <a:solidFill>
                  <a:srgbClr val="050707"/>
                </a:solidFill>
                <a:latin typeface="Raleway Bold"/>
                <a:ea typeface="Raleway Bold"/>
                <a:cs typeface="Raleway Bold"/>
                <a:sym typeface="Raleway Bold"/>
              </a:rPr>
              <a:t>Individually: </a:t>
            </a:r>
          </a:p>
          <a:p>
            <a:pPr marL="755649" lvl="1" indent="-377824" algn="l">
              <a:lnSpc>
                <a:spcPts val="4829"/>
              </a:lnSpc>
              <a:buFont typeface="Arial"/>
              <a:buChar char="•"/>
            </a:pPr>
            <a:r>
              <a:rPr lang="en-US" sz="3499">
                <a:solidFill>
                  <a:srgbClr val="050707"/>
                </a:solidFill>
                <a:latin typeface="Raleway"/>
                <a:ea typeface="Raleway"/>
                <a:cs typeface="Raleway"/>
                <a:sym typeface="Raleway"/>
              </a:rPr>
              <a:t>Are you more compassionate towards yourself in </a:t>
            </a:r>
            <a:r>
              <a:rPr lang="en-US" sz="3499" b="1">
                <a:solidFill>
                  <a:srgbClr val="050707"/>
                </a:solidFill>
                <a:latin typeface="Raleway Bold"/>
                <a:ea typeface="Raleway Bold"/>
                <a:cs typeface="Raleway Bold"/>
                <a:sym typeface="Raleway Bold"/>
              </a:rPr>
              <a:t>some areas of life, compared to others</a:t>
            </a:r>
            <a:r>
              <a:rPr lang="en-US" sz="3499">
                <a:solidFill>
                  <a:srgbClr val="050707"/>
                </a:solidFill>
                <a:latin typeface="Raleway"/>
                <a:ea typeface="Raleway"/>
                <a:cs typeface="Raleway"/>
                <a:sym typeface="Raleway"/>
              </a:rPr>
              <a:t>? Can you identify a few areas of life where you are especially critical of yourself (as a parent? at work? elsewhere?)</a:t>
            </a:r>
          </a:p>
          <a:p>
            <a:pPr marL="755649" lvl="1" indent="-377824" algn="l">
              <a:lnSpc>
                <a:spcPts val="4829"/>
              </a:lnSpc>
              <a:buFont typeface="Arial"/>
              <a:buChar char="•"/>
            </a:pPr>
            <a:r>
              <a:rPr lang="en-US" sz="3499">
                <a:solidFill>
                  <a:srgbClr val="050707"/>
                </a:solidFill>
                <a:latin typeface="Raleway"/>
                <a:ea typeface="Raleway"/>
                <a:cs typeface="Raleway"/>
                <a:sym typeface="Raleway"/>
              </a:rPr>
              <a:t>Share in a </a:t>
            </a:r>
            <a:r>
              <a:rPr lang="en-US" sz="3499" b="1">
                <a:solidFill>
                  <a:srgbClr val="050707"/>
                </a:solidFill>
                <a:latin typeface="Raleway Bold"/>
                <a:ea typeface="Raleway Bold"/>
                <a:cs typeface="Raleway Bold"/>
                <a:sym typeface="Raleway Bold"/>
              </a:rPr>
              <a:t>group discussion. </a:t>
            </a:r>
          </a:p>
          <a:p>
            <a:pPr algn="l">
              <a:lnSpc>
                <a:spcPts val="4829"/>
              </a:lnSpc>
            </a:pPr>
            <a:endParaRPr lang="en-US" sz="3499" b="1">
              <a:solidFill>
                <a:srgbClr val="050707"/>
              </a:solidFill>
              <a:latin typeface="Raleway Bold"/>
              <a:ea typeface="Raleway Bold"/>
              <a:cs typeface="Raleway Bold"/>
              <a:sym typeface="Raleway Bold"/>
            </a:endParaRPr>
          </a:p>
          <a:p>
            <a:pPr algn="l">
              <a:lnSpc>
                <a:spcPts val="4829"/>
              </a:lnSpc>
            </a:pPr>
            <a:r>
              <a:rPr lang="en-US" sz="3499" b="1">
                <a:solidFill>
                  <a:srgbClr val="050707"/>
                </a:solidFill>
                <a:latin typeface="Raleway Bold"/>
                <a:ea typeface="Raleway Bold"/>
                <a:cs typeface="Raleway Bold"/>
                <a:sym typeface="Raleway Bold"/>
              </a:rPr>
              <a:t>As a group:</a:t>
            </a:r>
          </a:p>
          <a:p>
            <a:pPr marL="755649" lvl="1" indent="-377824" algn="l">
              <a:lnSpc>
                <a:spcPts val="4829"/>
              </a:lnSpc>
              <a:buFont typeface="Arial"/>
              <a:buChar char="•"/>
            </a:pPr>
            <a:r>
              <a:rPr lang="en-US" sz="3499">
                <a:solidFill>
                  <a:srgbClr val="050707"/>
                </a:solidFill>
                <a:latin typeface="Raleway"/>
                <a:ea typeface="Raleway"/>
                <a:cs typeface="Raleway"/>
                <a:sym typeface="Raleway"/>
              </a:rPr>
              <a:t>As educators, what additional </a:t>
            </a:r>
            <a:r>
              <a:rPr lang="en-US" sz="3499" b="1">
                <a:solidFill>
                  <a:srgbClr val="050707"/>
                </a:solidFill>
                <a:latin typeface="Raleway Bold"/>
                <a:ea typeface="Raleway Bold"/>
                <a:cs typeface="Raleway Bold"/>
                <a:sym typeface="Raleway Bold"/>
              </a:rPr>
              <a:t>resources or supports</a:t>
            </a:r>
            <a:r>
              <a:rPr lang="en-US" sz="3499">
                <a:solidFill>
                  <a:srgbClr val="050707"/>
                </a:solidFill>
                <a:latin typeface="Raleway"/>
                <a:ea typeface="Raleway"/>
                <a:cs typeface="Raleway"/>
                <a:sym typeface="Raleway"/>
              </a:rPr>
              <a:t> would help you deepen your practice of self-compassion?  How could you </a:t>
            </a:r>
            <a:r>
              <a:rPr lang="en-US" sz="3499" b="1">
                <a:solidFill>
                  <a:srgbClr val="050707"/>
                </a:solidFill>
                <a:latin typeface="Raleway Bold"/>
                <a:ea typeface="Raleway Bold"/>
                <a:cs typeface="Raleway Bold"/>
                <a:sym typeface="Raleway Bold"/>
              </a:rPr>
              <a:t>advocate</a:t>
            </a:r>
            <a:r>
              <a:rPr lang="en-US" sz="3499">
                <a:solidFill>
                  <a:srgbClr val="050707"/>
                </a:solidFill>
                <a:latin typeface="Raleway"/>
                <a:ea typeface="Raleway"/>
                <a:cs typeface="Raleway"/>
                <a:sym typeface="Raleway"/>
              </a:rPr>
              <a:t> for these supports (i.e., fierce self-compassion!)?</a:t>
            </a:r>
          </a:p>
          <a:p>
            <a:pPr algn="l">
              <a:lnSpc>
                <a:spcPts val="5105"/>
              </a:lnSpc>
            </a:pPr>
            <a:endParaRPr lang="en-US" sz="3499">
              <a:solidFill>
                <a:srgbClr val="050707"/>
              </a:solidFill>
              <a:latin typeface="Raleway"/>
              <a:ea typeface="Raleway"/>
              <a:cs typeface="Raleway"/>
              <a:sym typeface="Raleway"/>
            </a:endParaRPr>
          </a:p>
          <a:p>
            <a:pPr algn="l">
              <a:lnSpc>
                <a:spcPts val="4829"/>
              </a:lnSpc>
            </a:pPr>
            <a:endParaRPr lang="en-US" sz="3499">
              <a:solidFill>
                <a:srgbClr val="050707"/>
              </a:solidFill>
              <a:latin typeface="Raleway"/>
              <a:ea typeface="Raleway"/>
              <a:cs typeface="Raleway"/>
              <a:sym typeface="Raleway"/>
            </a:endParaRPr>
          </a:p>
          <a:p>
            <a:pPr algn="l">
              <a:lnSpc>
                <a:spcPts val="4829"/>
              </a:lnSpc>
            </a:pPr>
            <a:endParaRPr lang="en-US" sz="3499">
              <a:solidFill>
                <a:srgbClr val="050707"/>
              </a:solidFill>
              <a:latin typeface="Raleway"/>
              <a:ea typeface="Raleway"/>
              <a:cs typeface="Raleway"/>
              <a:sym typeface="Raleway"/>
            </a:endParaRPr>
          </a:p>
          <a:p>
            <a:pPr algn="l">
              <a:lnSpc>
                <a:spcPts val="4830"/>
              </a:lnSpc>
            </a:pPr>
            <a:endParaRPr lang="en-US" sz="3499">
              <a:solidFill>
                <a:srgbClr val="050707"/>
              </a:solidFill>
              <a:latin typeface="Raleway"/>
              <a:ea typeface="Raleway"/>
              <a:cs typeface="Raleway"/>
              <a:sym typeface="Raleway"/>
            </a:endParaRPr>
          </a:p>
          <a:p>
            <a:pPr algn="l">
              <a:lnSpc>
                <a:spcPts val="4830"/>
              </a:lnSpc>
            </a:pPr>
            <a:endParaRPr lang="en-US" sz="3499">
              <a:solidFill>
                <a:srgbClr val="050707"/>
              </a:solidFill>
              <a:latin typeface="Raleway"/>
              <a:ea typeface="Raleway"/>
              <a:cs typeface="Raleway"/>
              <a:sym typeface="Raleway"/>
            </a:endParaRPr>
          </a:p>
          <a:p>
            <a:pPr algn="l">
              <a:lnSpc>
                <a:spcPts val="4830"/>
              </a:lnSpc>
            </a:pPr>
            <a:endParaRPr lang="en-US" sz="3499">
              <a:solidFill>
                <a:srgbClr val="050707"/>
              </a:solidFill>
              <a:latin typeface="Raleway"/>
              <a:ea typeface="Raleway"/>
              <a:cs typeface="Raleway"/>
              <a:sym typeface="Raleway"/>
            </a:endParaRPr>
          </a:p>
          <a:p>
            <a:pPr algn="l">
              <a:lnSpc>
                <a:spcPts val="4830"/>
              </a:lnSpc>
            </a:pPr>
            <a:endParaRPr lang="en-US" sz="3499">
              <a:solidFill>
                <a:srgbClr val="050707"/>
              </a:solidFill>
              <a:latin typeface="Raleway"/>
              <a:ea typeface="Raleway"/>
              <a:cs typeface="Raleway"/>
              <a:sym typeface="Raleway"/>
            </a:endParaRPr>
          </a:p>
          <a:p>
            <a:pPr algn="l">
              <a:lnSpc>
                <a:spcPts val="4830"/>
              </a:lnSpc>
            </a:pPr>
            <a:endParaRPr lang="en-US" sz="3499">
              <a:solidFill>
                <a:srgbClr val="050707"/>
              </a:solidFill>
              <a:latin typeface="Raleway"/>
              <a:ea typeface="Raleway"/>
              <a:cs typeface="Raleway"/>
              <a:sym typeface="Raleway"/>
            </a:endParaRPr>
          </a:p>
        </p:txBody>
      </p:sp>
      <p:grpSp>
        <p:nvGrpSpPr>
          <p:cNvPr id="5" name="Group 5"/>
          <p:cNvGrpSpPr/>
          <p:nvPr/>
        </p:nvGrpSpPr>
        <p:grpSpPr>
          <a:xfrm>
            <a:off x="-522792" y="-198216"/>
            <a:ext cx="2031000" cy="10691400"/>
            <a:chOff x="0" y="0"/>
            <a:chExt cx="2708000" cy="14255200"/>
          </a:xfrm>
        </p:grpSpPr>
        <p:sp>
          <p:nvSpPr>
            <p:cNvPr id="6" name="Freeform 6"/>
            <p:cNvSpPr/>
            <p:nvPr/>
          </p:nvSpPr>
          <p:spPr>
            <a:xfrm>
              <a:off x="0" y="0"/>
              <a:ext cx="2708021" cy="14255242"/>
            </a:xfrm>
            <a:custGeom>
              <a:avLst/>
              <a:gdLst/>
              <a:ahLst/>
              <a:cxnLst/>
              <a:rect l="l" t="t" r="r" b="b"/>
              <a:pathLst>
                <a:path w="2708021" h="14255242">
                  <a:moveTo>
                    <a:pt x="0" y="0"/>
                  </a:moveTo>
                  <a:lnTo>
                    <a:pt x="2708021" y="0"/>
                  </a:lnTo>
                  <a:lnTo>
                    <a:pt x="2708021" y="14255242"/>
                  </a:lnTo>
                  <a:lnTo>
                    <a:pt x="0" y="14255242"/>
                  </a:lnTo>
                  <a:close/>
                </a:path>
              </a:pathLst>
            </a:custGeom>
            <a:solidFill>
              <a:srgbClr val="9C182C"/>
            </a:solidFill>
          </p:spPr>
          <p:txBody>
            <a:bodyPr/>
            <a:lstStyle/>
            <a:p>
              <a:endParaRPr lang="en-US"/>
            </a:p>
          </p:txBody>
        </p:sp>
      </p:grpSp>
      <p:sp>
        <p:nvSpPr>
          <p:cNvPr id="7" name="Freeform 7"/>
          <p:cNvSpPr/>
          <p:nvPr/>
        </p:nvSpPr>
        <p:spPr>
          <a:xfrm>
            <a:off x="17513321" y="925830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C182C"/>
        </a:solidFill>
        <a:effectLst/>
      </p:bgPr>
    </p:bg>
    <p:spTree>
      <p:nvGrpSpPr>
        <p:cNvPr id="1" name=""/>
        <p:cNvGrpSpPr/>
        <p:nvPr/>
      </p:nvGrpSpPr>
      <p:grpSpPr>
        <a:xfrm>
          <a:off x="0" y="0"/>
          <a:ext cx="0" cy="0"/>
          <a:chOff x="0" y="0"/>
          <a:chExt cx="0" cy="0"/>
        </a:xfrm>
      </p:grpSpPr>
      <p:sp>
        <p:nvSpPr>
          <p:cNvPr id="2" name="Freeform 2"/>
          <p:cNvSpPr/>
          <p:nvPr/>
        </p:nvSpPr>
        <p:spPr>
          <a:xfrm>
            <a:off x="17115854" y="9012814"/>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
        <p:nvSpPr>
          <p:cNvPr id="3" name="Freeform 3">
            <a:hlinkClick r:id="rId4" tooltip="https://soundcloud.com/user-877205336-555180076/meditation-for-self-compassion"/>
          </p:cNvPr>
          <p:cNvSpPr/>
          <p:nvPr/>
        </p:nvSpPr>
        <p:spPr>
          <a:xfrm>
            <a:off x="6458128" y="3648732"/>
            <a:ext cx="4891293" cy="4114800"/>
          </a:xfrm>
          <a:custGeom>
            <a:avLst/>
            <a:gdLst/>
            <a:ahLst/>
            <a:cxnLst/>
            <a:rect l="l" t="t" r="r" b="b"/>
            <a:pathLst>
              <a:path w="4891293" h="4114800">
                <a:moveTo>
                  <a:pt x="0" y="0"/>
                </a:moveTo>
                <a:lnTo>
                  <a:pt x="4891293" y="0"/>
                </a:lnTo>
                <a:lnTo>
                  <a:pt x="4891293"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TextBox 4"/>
          <p:cNvSpPr txBox="1"/>
          <p:nvPr/>
        </p:nvSpPr>
        <p:spPr>
          <a:xfrm>
            <a:off x="1028700" y="904875"/>
            <a:ext cx="7339800" cy="674925"/>
          </a:xfrm>
          <a:prstGeom prst="rect">
            <a:avLst/>
          </a:prstGeom>
        </p:spPr>
        <p:txBody>
          <a:bodyPr lIns="0" tIns="0" rIns="0" bIns="0" rtlCol="0" anchor="t">
            <a:spAutoFit/>
          </a:bodyPr>
          <a:lstStyle/>
          <a:p>
            <a:pPr algn="l">
              <a:lnSpc>
                <a:spcPts val="5470"/>
              </a:lnSpc>
            </a:pPr>
            <a:r>
              <a:rPr lang="en-US" sz="3800">
                <a:solidFill>
                  <a:srgbClr val="FFFFFF"/>
                </a:solidFill>
                <a:latin typeface="Raleway"/>
                <a:ea typeface="Raleway"/>
                <a:cs typeface="Raleway"/>
                <a:sym typeface="Raleway"/>
              </a:rPr>
              <a:t>PRACTICE</a:t>
            </a:r>
          </a:p>
        </p:txBody>
      </p:sp>
      <p:sp>
        <p:nvSpPr>
          <p:cNvPr id="5" name="TextBox 5"/>
          <p:cNvSpPr txBox="1"/>
          <p:nvPr/>
        </p:nvSpPr>
        <p:spPr>
          <a:xfrm>
            <a:off x="12696363" y="8859774"/>
            <a:ext cx="7275600" cy="654177"/>
          </a:xfrm>
          <a:prstGeom prst="rect">
            <a:avLst/>
          </a:prstGeom>
        </p:spPr>
        <p:txBody>
          <a:bodyPr lIns="0" tIns="0" rIns="0" bIns="0" rtlCol="0" anchor="t">
            <a:spAutoFit/>
          </a:bodyPr>
          <a:lstStyle/>
          <a:p>
            <a:pPr algn="l">
              <a:lnSpc>
                <a:spcPts val="5304"/>
              </a:lnSpc>
            </a:pPr>
            <a:r>
              <a:rPr lang="en-US" sz="3400">
                <a:solidFill>
                  <a:srgbClr val="FFFFFF"/>
                </a:solidFill>
                <a:latin typeface="Raleway"/>
                <a:ea typeface="Raleway"/>
                <a:cs typeface="Raleway"/>
                <a:sym typeface="Raleway"/>
              </a:rPr>
              <a:t>7.2 Self-Compassion</a:t>
            </a:r>
          </a:p>
        </p:txBody>
      </p:sp>
      <p:sp>
        <p:nvSpPr>
          <p:cNvPr id="6" name="TextBox 6"/>
          <p:cNvSpPr txBox="1"/>
          <p:nvPr/>
        </p:nvSpPr>
        <p:spPr>
          <a:xfrm>
            <a:off x="1028700" y="2037294"/>
            <a:ext cx="12014855" cy="723900"/>
          </a:xfrm>
          <a:prstGeom prst="rect">
            <a:avLst/>
          </a:prstGeom>
        </p:spPr>
        <p:txBody>
          <a:bodyPr lIns="0" tIns="0" rIns="0" bIns="0" rtlCol="0" anchor="t">
            <a:spAutoFit/>
          </a:bodyPr>
          <a:lstStyle/>
          <a:p>
            <a:pPr algn="l">
              <a:lnSpc>
                <a:spcPts val="5760"/>
              </a:lnSpc>
            </a:pPr>
            <a:r>
              <a:rPr lang="en-US" sz="4800" b="1" u="sng">
                <a:solidFill>
                  <a:srgbClr val="FFFFFF"/>
                </a:solidFill>
                <a:latin typeface="Raleway Bold"/>
                <a:ea typeface="Raleway Bold"/>
                <a:cs typeface="Raleway Bold"/>
                <a:sym typeface="Raleway Bold"/>
                <a:hlinkClick r:id="rId7" tooltip="https://www.canva.com/design/DAF676K01q8/5qwFMty7uhLqqA-MI4-5eg/edit?utm_content=DAF676K01q8&amp;utm_campaign=designshare&amp;utm_medium=link2&amp;utm_source=sharebutton"/>
              </a:rPr>
              <a:t>S</a:t>
            </a:r>
            <a:r>
              <a:rPr lang="en-US" sz="4800" b="1">
                <a:solidFill>
                  <a:srgbClr val="FFFFFF"/>
                </a:solidFill>
                <a:latin typeface="Raleway Bold"/>
                <a:ea typeface="Raleway Bold"/>
                <a:cs typeface="Raleway Bold"/>
                <a:sym typeface="Raleway Bold"/>
              </a:rPr>
              <a:t>elf-Compassion Meditation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C182C"/>
        </a:solidFill>
        <a:effectLst/>
      </p:bgPr>
    </p:bg>
    <p:spTree>
      <p:nvGrpSpPr>
        <p:cNvPr id="1" name=""/>
        <p:cNvGrpSpPr/>
        <p:nvPr/>
      </p:nvGrpSpPr>
      <p:grpSpPr>
        <a:xfrm>
          <a:off x="0" y="0"/>
          <a:ext cx="0" cy="0"/>
          <a:chOff x="0" y="0"/>
          <a:chExt cx="0" cy="0"/>
        </a:xfrm>
      </p:grpSpPr>
      <p:sp>
        <p:nvSpPr>
          <p:cNvPr id="2" name="Freeform 2"/>
          <p:cNvSpPr/>
          <p:nvPr/>
        </p:nvSpPr>
        <p:spPr>
          <a:xfrm>
            <a:off x="17115854" y="9012814"/>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
        <p:nvSpPr>
          <p:cNvPr id="3" name="Freeform 3"/>
          <p:cNvSpPr/>
          <p:nvPr/>
        </p:nvSpPr>
        <p:spPr>
          <a:xfrm>
            <a:off x="9920847" y="2746663"/>
            <a:ext cx="7195007" cy="4793674"/>
          </a:xfrm>
          <a:custGeom>
            <a:avLst/>
            <a:gdLst/>
            <a:ahLst/>
            <a:cxnLst/>
            <a:rect l="l" t="t" r="r" b="b"/>
            <a:pathLst>
              <a:path w="7195007" h="4793674">
                <a:moveTo>
                  <a:pt x="0" y="0"/>
                </a:moveTo>
                <a:lnTo>
                  <a:pt x="7195007" y="0"/>
                </a:lnTo>
                <a:lnTo>
                  <a:pt x="7195007" y="4793674"/>
                </a:lnTo>
                <a:lnTo>
                  <a:pt x="0" y="4793674"/>
                </a:lnTo>
                <a:lnTo>
                  <a:pt x="0" y="0"/>
                </a:lnTo>
                <a:close/>
              </a:path>
            </a:pathLst>
          </a:custGeom>
          <a:blipFill>
            <a:blip r:embed="rId4"/>
            <a:stretch>
              <a:fillRect/>
            </a:stretch>
          </a:blipFill>
        </p:spPr>
        <p:txBody>
          <a:bodyPr/>
          <a:lstStyle/>
          <a:p>
            <a:endParaRPr lang="en-US"/>
          </a:p>
        </p:txBody>
      </p:sp>
      <p:sp>
        <p:nvSpPr>
          <p:cNvPr id="4" name="TextBox 4"/>
          <p:cNvSpPr txBox="1"/>
          <p:nvPr/>
        </p:nvSpPr>
        <p:spPr>
          <a:xfrm>
            <a:off x="1028700" y="904875"/>
            <a:ext cx="7339800" cy="674925"/>
          </a:xfrm>
          <a:prstGeom prst="rect">
            <a:avLst/>
          </a:prstGeom>
        </p:spPr>
        <p:txBody>
          <a:bodyPr lIns="0" tIns="0" rIns="0" bIns="0" rtlCol="0" anchor="t">
            <a:spAutoFit/>
          </a:bodyPr>
          <a:lstStyle/>
          <a:p>
            <a:pPr algn="l">
              <a:lnSpc>
                <a:spcPts val="5470"/>
              </a:lnSpc>
            </a:pPr>
            <a:r>
              <a:rPr lang="en-US" sz="3800">
                <a:solidFill>
                  <a:srgbClr val="FFFFFF"/>
                </a:solidFill>
                <a:latin typeface="Raleway"/>
                <a:ea typeface="Raleway"/>
                <a:cs typeface="Raleway"/>
                <a:sym typeface="Raleway"/>
              </a:rPr>
              <a:t>LARGE GROUP SHARE OUT</a:t>
            </a:r>
          </a:p>
        </p:txBody>
      </p:sp>
      <p:sp>
        <p:nvSpPr>
          <p:cNvPr id="5" name="TextBox 5"/>
          <p:cNvSpPr txBox="1"/>
          <p:nvPr/>
        </p:nvSpPr>
        <p:spPr>
          <a:xfrm>
            <a:off x="12623127" y="8869939"/>
            <a:ext cx="7275600" cy="654177"/>
          </a:xfrm>
          <a:prstGeom prst="rect">
            <a:avLst/>
          </a:prstGeom>
        </p:spPr>
        <p:txBody>
          <a:bodyPr lIns="0" tIns="0" rIns="0" bIns="0" rtlCol="0" anchor="t">
            <a:spAutoFit/>
          </a:bodyPr>
          <a:lstStyle/>
          <a:p>
            <a:pPr algn="l">
              <a:lnSpc>
                <a:spcPts val="5304"/>
              </a:lnSpc>
            </a:pPr>
            <a:r>
              <a:rPr lang="en-US" sz="3400">
                <a:solidFill>
                  <a:srgbClr val="FFFFFF"/>
                </a:solidFill>
                <a:latin typeface="Raleway"/>
                <a:ea typeface="Raleway"/>
                <a:cs typeface="Raleway"/>
                <a:sym typeface="Raleway"/>
              </a:rPr>
              <a:t>7.2 Self-Compassion</a:t>
            </a:r>
          </a:p>
        </p:txBody>
      </p:sp>
      <p:sp>
        <p:nvSpPr>
          <p:cNvPr id="6" name="TextBox 6"/>
          <p:cNvSpPr txBox="1"/>
          <p:nvPr/>
        </p:nvSpPr>
        <p:spPr>
          <a:xfrm>
            <a:off x="1028700" y="3772471"/>
            <a:ext cx="7339800" cy="3795524"/>
          </a:xfrm>
          <a:prstGeom prst="rect">
            <a:avLst/>
          </a:prstGeom>
        </p:spPr>
        <p:txBody>
          <a:bodyPr lIns="0" tIns="0" rIns="0" bIns="0" rtlCol="0" anchor="t">
            <a:spAutoFit/>
          </a:bodyPr>
          <a:lstStyle/>
          <a:p>
            <a:pPr algn="ctr">
              <a:lnSpc>
                <a:spcPts val="7643"/>
              </a:lnSpc>
            </a:pPr>
            <a:r>
              <a:rPr lang="en-US" sz="4899">
                <a:solidFill>
                  <a:srgbClr val="FFFFFF"/>
                </a:solidFill>
                <a:latin typeface="Raleway"/>
                <a:ea typeface="Raleway"/>
                <a:cs typeface="Raleway"/>
                <a:sym typeface="Raleway"/>
              </a:rPr>
              <a:t>Can you share one word to describe how that  self-compassion meditation felt?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6200" y="9182100"/>
            <a:ext cx="11690400" cy="199200"/>
            <a:chOff x="0" y="0"/>
            <a:chExt cx="15587200" cy="265600"/>
          </a:xfrm>
        </p:grpSpPr>
        <p:sp>
          <p:nvSpPr>
            <p:cNvPr id="3" name="Freeform 3"/>
            <p:cNvSpPr/>
            <p:nvPr/>
          </p:nvSpPr>
          <p:spPr>
            <a:xfrm>
              <a:off x="101600" y="101600"/>
              <a:ext cx="15384018" cy="62357"/>
            </a:xfrm>
            <a:custGeom>
              <a:avLst/>
              <a:gdLst/>
              <a:ahLst/>
              <a:cxnLst/>
              <a:rect l="l" t="t" r="r" b="b"/>
              <a:pathLst>
                <a:path w="15384018" h="62357">
                  <a:moveTo>
                    <a:pt x="0" y="0"/>
                  </a:moveTo>
                  <a:lnTo>
                    <a:pt x="15384018" y="0"/>
                  </a:lnTo>
                  <a:lnTo>
                    <a:pt x="15384018" y="62357"/>
                  </a:lnTo>
                  <a:lnTo>
                    <a:pt x="0" y="62357"/>
                  </a:lnTo>
                  <a:close/>
                </a:path>
              </a:pathLst>
            </a:custGeom>
            <a:solidFill>
              <a:srgbClr val="EEECE1"/>
            </a:solidFill>
          </p:spPr>
          <p:txBody>
            <a:bodyPr/>
            <a:lstStyle/>
            <a:p>
              <a:endParaRPr lang="en-US"/>
            </a:p>
          </p:txBody>
        </p:sp>
        <p:sp>
          <p:nvSpPr>
            <p:cNvPr id="4" name="Freeform 4"/>
            <p:cNvSpPr/>
            <p:nvPr/>
          </p:nvSpPr>
          <p:spPr>
            <a:xfrm>
              <a:off x="0" y="0"/>
              <a:ext cx="15587218" cy="265557"/>
            </a:xfrm>
            <a:custGeom>
              <a:avLst/>
              <a:gdLst/>
              <a:ahLst/>
              <a:cxnLst/>
              <a:rect l="l" t="t" r="r" b="b"/>
              <a:pathLst>
                <a:path w="15587218" h="265557">
                  <a:moveTo>
                    <a:pt x="101600" y="0"/>
                  </a:moveTo>
                  <a:lnTo>
                    <a:pt x="15485618" y="0"/>
                  </a:lnTo>
                  <a:cubicBezTo>
                    <a:pt x="15541752" y="0"/>
                    <a:pt x="15587218" y="45466"/>
                    <a:pt x="15587218" y="101600"/>
                  </a:cubicBezTo>
                  <a:lnTo>
                    <a:pt x="15587218" y="163957"/>
                  </a:lnTo>
                  <a:cubicBezTo>
                    <a:pt x="15587218" y="220091"/>
                    <a:pt x="15541752" y="265557"/>
                    <a:pt x="15485618" y="265557"/>
                  </a:cubicBezTo>
                  <a:lnTo>
                    <a:pt x="101600" y="265557"/>
                  </a:lnTo>
                  <a:cubicBezTo>
                    <a:pt x="45466" y="265557"/>
                    <a:pt x="0" y="220091"/>
                    <a:pt x="0" y="163957"/>
                  </a:cubicBezTo>
                  <a:lnTo>
                    <a:pt x="0" y="101600"/>
                  </a:lnTo>
                  <a:cubicBezTo>
                    <a:pt x="0" y="45466"/>
                    <a:pt x="45466" y="0"/>
                    <a:pt x="101600" y="0"/>
                  </a:cubicBezTo>
                  <a:moveTo>
                    <a:pt x="101600" y="203200"/>
                  </a:moveTo>
                  <a:lnTo>
                    <a:pt x="101600" y="101600"/>
                  </a:lnTo>
                  <a:lnTo>
                    <a:pt x="203200" y="101600"/>
                  </a:lnTo>
                  <a:lnTo>
                    <a:pt x="203200" y="163957"/>
                  </a:lnTo>
                  <a:lnTo>
                    <a:pt x="101600" y="163957"/>
                  </a:lnTo>
                  <a:lnTo>
                    <a:pt x="101600" y="62357"/>
                  </a:lnTo>
                  <a:lnTo>
                    <a:pt x="15485618" y="62357"/>
                  </a:lnTo>
                  <a:lnTo>
                    <a:pt x="15485618" y="163957"/>
                  </a:lnTo>
                  <a:lnTo>
                    <a:pt x="15384018" y="163957"/>
                  </a:lnTo>
                  <a:lnTo>
                    <a:pt x="15384018" y="101600"/>
                  </a:lnTo>
                  <a:lnTo>
                    <a:pt x="15485618" y="101600"/>
                  </a:lnTo>
                  <a:lnTo>
                    <a:pt x="15485618" y="203200"/>
                  </a:lnTo>
                  <a:lnTo>
                    <a:pt x="101600" y="203200"/>
                  </a:lnTo>
                  <a:close/>
                </a:path>
              </a:pathLst>
            </a:custGeom>
            <a:solidFill>
              <a:srgbClr val="EEECE1"/>
            </a:solidFill>
          </p:spPr>
          <p:txBody>
            <a:bodyPr/>
            <a:lstStyle/>
            <a:p>
              <a:endParaRPr lang="en-US"/>
            </a:p>
          </p:txBody>
        </p:sp>
      </p:grpSp>
      <p:sp>
        <p:nvSpPr>
          <p:cNvPr id="5" name="Freeform 5"/>
          <p:cNvSpPr/>
          <p:nvPr/>
        </p:nvSpPr>
        <p:spPr>
          <a:xfrm>
            <a:off x="12135554" y="7908054"/>
            <a:ext cx="4198978" cy="1264942"/>
          </a:xfrm>
          <a:custGeom>
            <a:avLst/>
            <a:gdLst/>
            <a:ahLst/>
            <a:cxnLst/>
            <a:rect l="l" t="t" r="r" b="b"/>
            <a:pathLst>
              <a:path w="4198978" h="1264942">
                <a:moveTo>
                  <a:pt x="0" y="0"/>
                </a:moveTo>
                <a:lnTo>
                  <a:pt x="4198978" y="0"/>
                </a:lnTo>
                <a:lnTo>
                  <a:pt x="4198978" y="1264942"/>
                </a:lnTo>
                <a:lnTo>
                  <a:pt x="0" y="1264942"/>
                </a:lnTo>
                <a:lnTo>
                  <a:pt x="0" y="0"/>
                </a:lnTo>
                <a:close/>
              </a:path>
            </a:pathLst>
          </a:custGeom>
          <a:blipFill>
            <a:blip r:embed="rId3"/>
            <a:stretch>
              <a:fillRect r="-211"/>
            </a:stretch>
          </a:blipFill>
        </p:spPr>
        <p:txBody>
          <a:bodyPr/>
          <a:lstStyle/>
          <a:p>
            <a:endParaRPr lang="en-US"/>
          </a:p>
        </p:txBody>
      </p:sp>
      <p:sp>
        <p:nvSpPr>
          <p:cNvPr id="6" name="TextBox 6"/>
          <p:cNvSpPr txBox="1"/>
          <p:nvPr/>
        </p:nvSpPr>
        <p:spPr>
          <a:xfrm>
            <a:off x="832324" y="2774550"/>
            <a:ext cx="8881200" cy="6130200"/>
          </a:xfrm>
          <a:prstGeom prst="rect">
            <a:avLst/>
          </a:prstGeom>
        </p:spPr>
        <p:txBody>
          <a:bodyPr lIns="0" tIns="0" rIns="0" bIns="0" rtlCol="0" anchor="t">
            <a:spAutoFit/>
          </a:bodyPr>
          <a:lstStyle/>
          <a:p>
            <a:pPr algn="l">
              <a:lnSpc>
                <a:spcPts val="11664"/>
              </a:lnSpc>
            </a:pPr>
            <a:r>
              <a:rPr lang="en-US" sz="10800">
                <a:solidFill>
                  <a:srgbClr val="050707"/>
                </a:solidFill>
                <a:latin typeface="Arimo"/>
                <a:ea typeface="Arimo"/>
                <a:cs typeface="Arimo"/>
                <a:sym typeface="Arimo"/>
              </a:rPr>
              <a:t>Add an Optimistic Closure Here</a:t>
            </a:r>
          </a:p>
        </p:txBody>
      </p:sp>
      <p:sp>
        <p:nvSpPr>
          <p:cNvPr id="7" name="TextBox 7"/>
          <p:cNvSpPr txBox="1"/>
          <p:nvPr/>
        </p:nvSpPr>
        <p:spPr>
          <a:xfrm>
            <a:off x="1028226" y="876300"/>
            <a:ext cx="8685000" cy="1001100"/>
          </a:xfrm>
          <a:prstGeom prst="rect">
            <a:avLst/>
          </a:prstGeom>
        </p:spPr>
        <p:txBody>
          <a:bodyPr lIns="0" tIns="0" rIns="0" bIns="0" rtlCol="0" anchor="t">
            <a:spAutoFit/>
          </a:bodyPr>
          <a:lstStyle/>
          <a:p>
            <a:pPr algn="l">
              <a:lnSpc>
                <a:spcPts val="4992"/>
              </a:lnSpc>
            </a:pPr>
            <a:r>
              <a:rPr lang="en-US" sz="3200">
                <a:solidFill>
                  <a:srgbClr val="050707"/>
                </a:solidFill>
                <a:latin typeface="Raleway"/>
                <a:ea typeface="Raleway"/>
                <a:cs typeface="Raleway"/>
                <a:sym typeface="Raleway"/>
              </a:rPr>
              <a:t>California Social and Emotional Learning </a:t>
            </a:r>
          </a:p>
          <a:p>
            <a:pPr algn="l">
              <a:lnSpc>
                <a:spcPts val="4992"/>
              </a:lnSpc>
            </a:pPr>
            <a:endParaRPr lang="en-US" sz="3200">
              <a:solidFill>
                <a:srgbClr val="050707"/>
              </a:solidFill>
              <a:latin typeface="Raleway"/>
              <a:ea typeface="Raleway"/>
              <a:cs typeface="Raleway"/>
              <a:sym typeface="Raleway"/>
            </a:endParaRPr>
          </a:p>
        </p:txBody>
      </p:sp>
      <p:sp>
        <p:nvSpPr>
          <p:cNvPr id="8" name="Freeform 8"/>
          <p:cNvSpPr/>
          <p:nvPr/>
        </p:nvSpPr>
        <p:spPr>
          <a:xfrm>
            <a:off x="10461952" y="1455512"/>
            <a:ext cx="7102144" cy="5749382"/>
          </a:xfrm>
          <a:custGeom>
            <a:avLst/>
            <a:gdLst/>
            <a:ahLst/>
            <a:cxnLst/>
            <a:rect l="l" t="t" r="r" b="b"/>
            <a:pathLst>
              <a:path w="7102144" h="5749382">
                <a:moveTo>
                  <a:pt x="0" y="0"/>
                </a:moveTo>
                <a:lnTo>
                  <a:pt x="7102144" y="0"/>
                </a:lnTo>
                <a:lnTo>
                  <a:pt x="7102144" y="5749382"/>
                </a:lnTo>
                <a:lnTo>
                  <a:pt x="0" y="574938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C182C"/>
        </a:solidFill>
        <a:effectLst/>
      </p:bgPr>
    </p:bg>
    <p:spTree>
      <p:nvGrpSpPr>
        <p:cNvPr id="1" name=""/>
        <p:cNvGrpSpPr/>
        <p:nvPr/>
      </p:nvGrpSpPr>
      <p:grpSpPr>
        <a:xfrm>
          <a:off x="0" y="0"/>
          <a:ext cx="0" cy="0"/>
          <a:chOff x="0" y="0"/>
          <a:chExt cx="0" cy="0"/>
        </a:xfrm>
      </p:grpSpPr>
      <p:sp>
        <p:nvSpPr>
          <p:cNvPr id="2" name="Freeform 2"/>
          <p:cNvSpPr/>
          <p:nvPr/>
        </p:nvSpPr>
        <p:spPr>
          <a:xfrm>
            <a:off x="17115854" y="9012814"/>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
        <p:nvSpPr>
          <p:cNvPr id="3" name="Freeform 3"/>
          <p:cNvSpPr/>
          <p:nvPr/>
        </p:nvSpPr>
        <p:spPr>
          <a:xfrm>
            <a:off x="9317992" y="1892941"/>
            <a:ext cx="8051883" cy="5716837"/>
          </a:xfrm>
          <a:custGeom>
            <a:avLst/>
            <a:gdLst/>
            <a:ahLst/>
            <a:cxnLst/>
            <a:rect l="l" t="t" r="r" b="b"/>
            <a:pathLst>
              <a:path w="8051883" h="5716837">
                <a:moveTo>
                  <a:pt x="0" y="0"/>
                </a:moveTo>
                <a:lnTo>
                  <a:pt x="8051883" y="0"/>
                </a:lnTo>
                <a:lnTo>
                  <a:pt x="8051883" y="5716837"/>
                </a:lnTo>
                <a:lnTo>
                  <a:pt x="0" y="5716837"/>
                </a:lnTo>
                <a:lnTo>
                  <a:pt x="0" y="0"/>
                </a:lnTo>
                <a:close/>
              </a:path>
            </a:pathLst>
          </a:custGeom>
          <a:blipFill>
            <a:blip r:embed="rId4"/>
            <a:stretch>
              <a:fillRect/>
            </a:stretch>
          </a:blipFill>
        </p:spPr>
        <p:txBody>
          <a:bodyPr/>
          <a:lstStyle/>
          <a:p>
            <a:endParaRPr lang="en-US"/>
          </a:p>
        </p:txBody>
      </p:sp>
      <p:sp>
        <p:nvSpPr>
          <p:cNvPr id="4" name="TextBox 4"/>
          <p:cNvSpPr txBox="1"/>
          <p:nvPr/>
        </p:nvSpPr>
        <p:spPr>
          <a:xfrm>
            <a:off x="12623127" y="8869939"/>
            <a:ext cx="7275600" cy="654177"/>
          </a:xfrm>
          <a:prstGeom prst="rect">
            <a:avLst/>
          </a:prstGeom>
        </p:spPr>
        <p:txBody>
          <a:bodyPr lIns="0" tIns="0" rIns="0" bIns="0" rtlCol="0" anchor="t">
            <a:spAutoFit/>
          </a:bodyPr>
          <a:lstStyle/>
          <a:p>
            <a:pPr algn="l">
              <a:lnSpc>
                <a:spcPts val="5304"/>
              </a:lnSpc>
            </a:pPr>
            <a:r>
              <a:rPr lang="en-US" sz="3400">
                <a:solidFill>
                  <a:srgbClr val="FFFFFF"/>
                </a:solidFill>
                <a:latin typeface="Raleway"/>
                <a:ea typeface="Raleway"/>
                <a:cs typeface="Raleway"/>
                <a:sym typeface="Raleway"/>
              </a:rPr>
              <a:t>7.2 Self-Compassion</a:t>
            </a:r>
          </a:p>
        </p:txBody>
      </p:sp>
      <p:sp>
        <p:nvSpPr>
          <p:cNvPr id="5" name="TextBox 5"/>
          <p:cNvSpPr txBox="1"/>
          <p:nvPr/>
        </p:nvSpPr>
        <p:spPr>
          <a:xfrm>
            <a:off x="1028700" y="3248885"/>
            <a:ext cx="7339800" cy="2833499"/>
          </a:xfrm>
          <a:prstGeom prst="rect">
            <a:avLst/>
          </a:prstGeom>
        </p:spPr>
        <p:txBody>
          <a:bodyPr lIns="0" tIns="0" rIns="0" bIns="0" rtlCol="0" anchor="t">
            <a:spAutoFit/>
          </a:bodyPr>
          <a:lstStyle/>
          <a:p>
            <a:pPr algn="ctr">
              <a:lnSpc>
                <a:spcPts val="7643"/>
              </a:lnSpc>
            </a:pPr>
            <a:r>
              <a:rPr lang="en-US" sz="4899" b="1">
                <a:solidFill>
                  <a:srgbClr val="FFFFFF"/>
                </a:solidFill>
                <a:latin typeface="Raleway Bold"/>
                <a:ea typeface="Raleway Bold"/>
                <a:cs typeface="Raleway Bold"/>
                <a:sym typeface="Raleway Bold"/>
              </a:rPr>
              <a:t>Hope you feel inspired to exercise your self-compassion muscles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6200" y="9182100"/>
            <a:ext cx="11690400" cy="199200"/>
            <a:chOff x="0" y="0"/>
            <a:chExt cx="15587200" cy="265600"/>
          </a:xfrm>
        </p:grpSpPr>
        <p:sp>
          <p:nvSpPr>
            <p:cNvPr id="3" name="Freeform 3"/>
            <p:cNvSpPr/>
            <p:nvPr/>
          </p:nvSpPr>
          <p:spPr>
            <a:xfrm>
              <a:off x="101600" y="101600"/>
              <a:ext cx="15384018" cy="62357"/>
            </a:xfrm>
            <a:custGeom>
              <a:avLst/>
              <a:gdLst/>
              <a:ahLst/>
              <a:cxnLst/>
              <a:rect l="l" t="t" r="r" b="b"/>
              <a:pathLst>
                <a:path w="15384018" h="62357">
                  <a:moveTo>
                    <a:pt x="0" y="0"/>
                  </a:moveTo>
                  <a:lnTo>
                    <a:pt x="15384018" y="0"/>
                  </a:lnTo>
                  <a:lnTo>
                    <a:pt x="15384018" y="62357"/>
                  </a:lnTo>
                  <a:lnTo>
                    <a:pt x="0" y="62357"/>
                  </a:lnTo>
                  <a:close/>
                </a:path>
              </a:pathLst>
            </a:custGeom>
            <a:solidFill>
              <a:srgbClr val="EEECE1"/>
            </a:solidFill>
          </p:spPr>
          <p:txBody>
            <a:bodyPr/>
            <a:lstStyle/>
            <a:p>
              <a:endParaRPr lang="en-US"/>
            </a:p>
          </p:txBody>
        </p:sp>
        <p:sp>
          <p:nvSpPr>
            <p:cNvPr id="4" name="Freeform 4"/>
            <p:cNvSpPr/>
            <p:nvPr/>
          </p:nvSpPr>
          <p:spPr>
            <a:xfrm>
              <a:off x="0" y="0"/>
              <a:ext cx="15587218" cy="265557"/>
            </a:xfrm>
            <a:custGeom>
              <a:avLst/>
              <a:gdLst/>
              <a:ahLst/>
              <a:cxnLst/>
              <a:rect l="l" t="t" r="r" b="b"/>
              <a:pathLst>
                <a:path w="15587218" h="265557">
                  <a:moveTo>
                    <a:pt x="101600" y="0"/>
                  </a:moveTo>
                  <a:lnTo>
                    <a:pt x="15485618" y="0"/>
                  </a:lnTo>
                  <a:cubicBezTo>
                    <a:pt x="15541752" y="0"/>
                    <a:pt x="15587218" y="45466"/>
                    <a:pt x="15587218" y="101600"/>
                  </a:cubicBezTo>
                  <a:lnTo>
                    <a:pt x="15587218" y="163957"/>
                  </a:lnTo>
                  <a:cubicBezTo>
                    <a:pt x="15587218" y="220091"/>
                    <a:pt x="15541752" y="265557"/>
                    <a:pt x="15485618" y="265557"/>
                  </a:cubicBezTo>
                  <a:lnTo>
                    <a:pt x="101600" y="265557"/>
                  </a:lnTo>
                  <a:cubicBezTo>
                    <a:pt x="45466" y="265557"/>
                    <a:pt x="0" y="220091"/>
                    <a:pt x="0" y="163957"/>
                  </a:cubicBezTo>
                  <a:lnTo>
                    <a:pt x="0" y="101600"/>
                  </a:lnTo>
                  <a:cubicBezTo>
                    <a:pt x="0" y="45466"/>
                    <a:pt x="45466" y="0"/>
                    <a:pt x="101600" y="0"/>
                  </a:cubicBezTo>
                  <a:moveTo>
                    <a:pt x="101600" y="203200"/>
                  </a:moveTo>
                  <a:lnTo>
                    <a:pt x="101600" y="101600"/>
                  </a:lnTo>
                  <a:lnTo>
                    <a:pt x="203200" y="101600"/>
                  </a:lnTo>
                  <a:lnTo>
                    <a:pt x="203200" y="163957"/>
                  </a:lnTo>
                  <a:lnTo>
                    <a:pt x="101600" y="163957"/>
                  </a:lnTo>
                  <a:lnTo>
                    <a:pt x="101600" y="62357"/>
                  </a:lnTo>
                  <a:lnTo>
                    <a:pt x="15485618" y="62357"/>
                  </a:lnTo>
                  <a:lnTo>
                    <a:pt x="15485618" y="163957"/>
                  </a:lnTo>
                  <a:lnTo>
                    <a:pt x="15384018" y="163957"/>
                  </a:lnTo>
                  <a:lnTo>
                    <a:pt x="15384018" y="101600"/>
                  </a:lnTo>
                  <a:lnTo>
                    <a:pt x="15485618" y="101600"/>
                  </a:lnTo>
                  <a:lnTo>
                    <a:pt x="15485618" y="203200"/>
                  </a:lnTo>
                  <a:lnTo>
                    <a:pt x="101600" y="203200"/>
                  </a:lnTo>
                  <a:close/>
                </a:path>
              </a:pathLst>
            </a:custGeom>
            <a:solidFill>
              <a:srgbClr val="EEECE1"/>
            </a:solidFill>
          </p:spPr>
          <p:txBody>
            <a:bodyPr/>
            <a:lstStyle/>
            <a:p>
              <a:endParaRPr lang="en-US"/>
            </a:p>
          </p:txBody>
        </p:sp>
      </p:grpSp>
      <p:sp>
        <p:nvSpPr>
          <p:cNvPr id="5" name="Freeform 5"/>
          <p:cNvSpPr/>
          <p:nvPr/>
        </p:nvSpPr>
        <p:spPr>
          <a:xfrm>
            <a:off x="12135554" y="7908054"/>
            <a:ext cx="4198978" cy="1264942"/>
          </a:xfrm>
          <a:custGeom>
            <a:avLst/>
            <a:gdLst/>
            <a:ahLst/>
            <a:cxnLst/>
            <a:rect l="l" t="t" r="r" b="b"/>
            <a:pathLst>
              <a:path w="4198978" h="1264942">
                <a:moveTo>
                  <a:pt x="0" y="0"/>
                </a:moveTo>
                <a:lnTo>
                  <a:pt x="4198978" y="0"/>
                </a:lnTo>
                <a:lnTo>
                  <a:pt x="4198978" y="1264942"/>
                </a:lnTo>
                <a:lnTo>
                  <a:pt x="0" y="1264942"/>
                </a:lnTo>
                <a:lnTo>
                  <a:pt x="0" y="0"/>
                </a:lnTo>
                <a:close/>
              </a:path>
            </a:pathLst>
          </a:custGeom>
          <a:blipFill>
            <a:blip r:embed="rId3"/>
            <a:stretch>
              <a:fillRect r="-211"/>
            </a:stretch>
          </a:blipFill>
        </p:spPr>
        <p:txBody>
          <a:bodyPr/>
          <a:lstStyle/>
          <a:p>
            <a:endParaRPr lang="en-US"/>
          </a:p>
        </p:txBody>
      </p:sp>
      <p:sp>
        <p:nvSpPr>
          <p:cNvPr id="6" name="TextBox 6"/>
          <p:cNvSpPr txBox="1"/>
          <p:nvPr/>
        </p:nvSpPr>
        <p:spPr>
          <a:xfrm>
            <a:off x="832324" y="2774550"/>
            <a:ext cx="8881200" cy="4522800"/>
          </a:xfrm>
          <a:prstGeom prst="rect">
            <a:avLst/>
          </a:prstGeom>
        </p:spPr>
        <p:txBody>
          <a:bodyPr lIns="0" tIns="0" rIns="0" bIns="0" rtlCol="0" anchor="t">
            <a:spAutoFit/>
          </a:bodyPr>
          <a:lstStyle/>
          <a:p>
            <a:pPr algn="l">
              <a:lnSpc>
                <a:spcPts val="11664"/>
              </a:lnSpc>
            </a:pPr>
            <a:r>
              <a:rPr lang="en-US" sz="10800">
                <a:solidFill>
                  <a:srgbClr val="050707"/>
                </a:solidFill>
                <a:latin typeface="Arimo"/>
                <a:ea typeface="Arimo"/>
                <a:cs typeface="Arimo"/>
                <a:sym typeface="Arimo"/>
              </a:rPr>
              <a:t>Add a Welcoming Ritual Here</a:t>
            </a:r>
          </a:p>
        </p:txBody>
      </p:sp>
      <p:sp>
        <p:nvSpPr>
          <p:cNvPr id="7" name="TextBox 7"/>
          <p:cNvSpPr txBox="1"/>
          <p:nvPr/>
        </p:nvSpPr>
        <p:spPr>
          <a:xfrm>
            <a:off x="1028226" y="876300"/>
            <a:ext cx="8685000" cy="1001100"/>
          </a:xfrm>
          <a:prstGeom prst="rect">
            <a:avLst/>
          </a:prstGeom>
        </p:spPr>
        <p:txBody>
          <a:bodyPr lIns="0" tIns="0" rIns="0" bIns="0" rtlCol="0" anchor="t">
            <a:spAutoFit/>
          </a:bodyPr>
          <a:lstStyle/>
          <a:p>
            <a:pPr algn="l">
              <a:lnSpc>
                <a:spcPts val="4992"/>
              </a:lnSpc>
            </a:pPr>
            <a:r>
              <a:rPr lang="en-US" sz="3200">
                <a:solidFill>
                  <a:srgbClr val="050707"/>
                </a:solidFill>
                <a:latin typeface="Raleway"/>
                <a:ea typeface="Raleway"/>
                <a:cs typeface="Raleway"/>
                <a:sym typeface="Raleway"/>
              </a:rPr>
              <a:t>California Social and Emotional Learning </a:t>
            </a:r>
          </a:p>
          <a:p>
            <a:pPr algn="l">
              <a:lnSpc>
                <a:spcPts val="4992"/>
              </a:lnSpc>
            </a:pPr>
            <a:endParaRPr lang="en-US" sz="3200">
              <a:solidFill>
                <a:srgbClr val="050707"/>
              </a:solidFill>
              <a:latin typeface="Raleway"/>
              <a:ea typeface="Raleway"/>
              <a:cs typeface="Raleway"/>
              <a:sym typeface="Raleway"/>
            </a:endParaRPr>
          </a:p>
        </p:txBody>
      </p:sp>
      <p:sp>
        <p:nvSpPr>
          <p:cNvPr id="8" name="Freeform 8"/>
          <p:cNvSpPr/>
          <p:nvPr/>
        </p:nvSpPr>
        <p:spPr>
          <a:xfrm>
            <a:off x="10461952" y="1455512"/>
            <a:ext cx="7102144" cy="5749382"/>
          </a:xfrm>
          <a:custGeom>
            <a:avLst/>
            <a:gdLst/>
            <a:ahLst/>
            <a:cxnLst/>
            <a:rect l="l" t="t" r="r" b="b"/>
            <a:pathLst>
              <a:path w="7102144" h="5749382">
                <a:moveTo>
                  <a:pt x="0" y="0"/>
                </a:moveTo>
                <a:lnTo>
                  <a:pt x="7102144" y="0"/>
                </a:lnTo>
                <a:lnTo>
                  <a:pt x="7102144" y="5749382"/>
                </a:lnTo>
                <a:lnTo>
                  <a:pt x="0" y="574938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258300"/>
            <a:ext cx="11538000" cy="46800"/>
            <a:chOff x="0" y="0"/>
            <a:chExt cx="15384000" cy="62400"/>
          </a:xfrm>
        </p:grpSpPr>
        <p:sp>
          <p:nvSpPr>
            <p:cNvPr id="3" name="Freeform 3"/>
            <p:cNvSpPr/>
            <p:nvPr/>
          </p:nvSpPr>
          <p:spPr>
            <a:xfrm>
              <a:off x="0" y="0"/>
              <a:ext cx="15384018" cy="62357"/>
            </a:xfrm>
            <a:custGeom>
              <a:avLst/>
              <a:gdLst/>
              <a:ahLst/>
              <a:cxnLst/>
              <a:rect l="l" t="t" r="r" b="b"/>
              <a:pathLst>
                <a:path w="15384018" h="62357">
                  <a:moveTo>
                    <a:pt x="0" y="0"/>
                  </a:moveTo>
                  <a:lnTo>
                    <a:pt x="15384018" y="0"/>
                  </a:lnTo>
                  <a:lnTo>
                    <a:pt x="15384018" y="62357"/>
                  </a:lnTo>
                  <a:lnTo>
                    <a:pt x="0" y="62357"/>
                  </a:lnTo>
                  <a:close/>
                </a:path>
              </a:pathLst>
            </a:custGeom>
            <a:solidFill>
              <a:srgbClr val="9C182C"/>
            </a:solidFill>
          </p:spPr>
          <p:txBody>
            <a:bodyPr/>
            <a:lstStyle/>
            <a:p>
              <a:endParaRPr lang="en-US"/>
            </a:p>
          </p:txBody>
        </p:sp>
      </p:grpSp>
      <p:grpSp>
        <p:nvGrpSpPr>
          <p:cNvPr id="4" name="Group 4"/>
          <p:cNvGrpSpPr/>
          <p:nvPr/>
        </p:nvGrpSpPr>
        <p:grpSpPr>
          <a:xfrm>
            <a:off x="11537850" y="0"/>
            <a:ext cx="6750000" cy="7320000"/>
            <a:chOff x="0" y="0"/>
            <a:chExt cx="9000000" cy="9760000"/>
          </a:xfrm>
        </p:grpSpPr>
        <p:sp>
          <p:nvSpPr>
            <p:cNvPr id="5" name="Freeform 5"/>
            <p:cNvSpPr/>
            <p:nvPr/>
          </p:nvSpPr>
          <p:spPr>
            <a:xfrm>
              <a:off x="0" y="0"/>
              <a:ext cx="8999982" cy="9759950"/>
            </a:xfrm>
            <a:custGeom>
              <a:avLst/>
              <a:gdLst/>
              <a:ahLst/>
              <a:cxnLst/>
              <a:rect l="l" t="t" r="r" b="b"/>
              <a:pathLst>
                <a:path w="8999982" h="9759950">
                  <a:moveTo>
                    <a:pt x="0" y="0"/>
                  </a:moveTo>
                  <a:lnTo>
                    <a:pt x="8999982" y="0"/>
                  </a:lnTo>
                  <a:lnTo>
                    <a:pt x="8999982" y="9759950"/>
                  </a:lnTo>
                  <a:lnTo>
                    <a:pt x="0" y="9759950"/>
                  </a:lnTo>
                  <a:close/>
                </a:path>
              </a:pathLst>
            </a:custGeom>
            <a:solidFill>
              <a:srgbClr val="9C182C"/>
            </a:solidFill>
          </p:spPr>
          <p:txBody>
            <a:bodyPr/>
            <a:lstStyle/>
            <a:p>
              <a:endParaRPr lang="en-US"/>
            </a:p>
          </p:txBody>
        </p:sp>
      </p:grpSp>
      <p:sp>
        <p:nvSpPr>
          <p:cNvPr id="6" name="Freeform 6"/>
          <p:cNvSpPr/>
          <p:nvPr/>
        </p:nvSpPr>
        <p:spPr>
          <a:xfrm>
            <a:off x="12135554" y="7908054"/>
            <a:ext cx="4198978" cy="1264942"/>
          </a:xfrm>
          <a:custGeom>
            <a:avLst/>
            <a:gdLst/>
            <a:ahLst/>
            <a:cxnLst/>
            <a:rect l="l" t="t" r="r" b="b"/>
            <a:pathLst>
              <a:path w="4198978" h="1264942">
                <a:moveTo>
                  <a:pt x="0" y="0"/>
                </a:moveTo>
                <a:lnTo>
                  <a:pt x="4198978" y="0"/>
                </a:lnTo>
                <a:lnTo>
                  <a:pt x="4198978" y="1264942"/>
                </a:lnTo>
                <a:lnTo>
                  <a:pt x="0" y="1264942"/>
                </a:lnTo>
                <a:lnTo>
                  <a:pt x="0" y="0"/>
                </a:lnTo>
                <a:close/>
              </a:path>
            </a:pathLst>
          </a:custGeom>
          <a:blipFill>
            <a:blip r:embed="rId3"/>
            <a:stretch>
              <a:fillRect r="-211"/>
            </a:stretch>
          </a:blipFill>
        </p:spPr>
        <p:txBody>
          <a:bodyPr/>
          <a:lstStyle/>
          <a:p>
            <a:endParaRPr lang="en-US"/>
          </a:p>
        </p:txBody>
      </p:sp>
      <p:sp>
        <p:nvSpPr>
          <p:cNvPr id="7" name="TextBox 7"/>
          <p:cNvSpPr txBox="1"/>
          <p:nvPr/>
        </p:nvSpPr>
        <p:spPr>
          <a:xfrm>
            <a:off x="679352" y="6219989"/>
            <a:ext cx="10632151" cy="596646"/>
          </a:xfrm>
          <a:prstGeom prst="rect">
            <a:avLst/>
          </a:prstGeom>
        </p:spPr>
        <p:txBody>
          <a:bodyPr lIns="0" tIns="0" rIns="0" bIns="0" rtlCol="0" anchor="t">
            <a:spAutoFit/>
          </a:bodyPr>
          <a:lstStyle/>
          <a:p>
            <a:pPr algn="l">
              <a:lnSpc>
                <a:spcPts val="4992"/>
              </a:lnSpc>
            </a:pPr>
            <a:r>
              <a:rPr lang="en-US" sz="3200">
                <a:solidFill>
                  <a:srgbClr val="050707"/>
                </a:solidFill>
                <a:latin typeface="Raleway"/>
                <a:ea typeface="Raleway"/>
                <a:cs typeface="Raleway"/>
                <a:sym typeface="Raleway"/>
              </a:rPr>
              <a:t>TOPIC 7: Mindfulness and Well-Being for Educators</a:t>
            </a:r>
          </a:p>
        </p:txBody>
      </p:sp>
      <p:sp>
        <p:nvSpPr>
          <p:cNvPr id="8" name="TextBox 8"/>
          <p:cNvSpPr txBox="1"/>
          <p:nvPr/>
        </p:nvSpPr>
        <p:spPr>
          <a:xfrm>
            <a:off x="452774" y="3146408"/>
            <a:ext cx="11085076" cy="2084459"/>
          </a:xfrm>
          <a:prstGeom prst="rect">
            <a:avLst/>
          </a:prstGeom>
        </p:spPr>
        <p:txBody>
          <a:bodyPr lIns="0" tIns="0" rIns="0" bIns="0" rtlCol="0" anchor="t">
            <a:spAutoFit/>
          </a:bodyPr>
          <a:lstStyle/>
          <a:p>
            <a:pPr algn="l">
              <a:lnSpc>
                <a:spcPts val="7992"/>
              </a:lnSpc>
            </a:pPr>
            <a:r>
              <a:rPr lang="en-US" sz="7400">
                <a:solidFill>
                  <a:srgbClr val="050707"/>
                </a:solidFill>
                <a:latin typeface="Arimo"/>
                <a:ea typeface="Arimo"/>
                <a:cs typeface="Arimo"/>
                <a:sym typeface="Arimo"/>
              </a:rPr>
              <a:t>7.2 Self-Compassion for Educators</a:t>
            </a:r>
          </a:p>
        </p:txBody>
      </p:sp>
      <p:sp>
        <p:nvSpPr>
          <p:cNvPr id="9" name="TextBox 9"/>
          <p:cNvSpPr txBox="1"/>
          <p:nvPr/>
        </p:nvSpPr>
        <p:spPr>
          <a:xfrm>
            <a:off x="1028700" y="876300"/>
            <a:ext cx="8685000" cy="1001100"/>
          </a:xfrm>
          <a:prstGeom prst="rect">
            <a:avLst/>
          </a:prstGeom>
        </p:spPr>
        <p:txBody>
          <a:bodyPr lIns="0" tIns="0" rIns="0" bIns="0" rtlCol="0" anchor="t">
            <a:spAutoFit/>
          </a:bodyPr>
          <a:lstStyle/>
          <a:p>
            <a:pPr algn="l">
              <a:lnSpc>
                <a:spcPts val="4992"/>
              </a:lnSpc>
            </a:pPr>
            <a:r>
              <a:rPr lang="en-US" sz="3200">
                <a:solidFill>
                  <a:srgbClr val="050707"/>
                </a:solidFill>
                <a:latin typeface="Raleway"/>
                <a:ea typeface="Raleway"/>
                <a:cs typeface="Raleway"/>
                <a:sym typeface="Raleway"/>
              </a:rPr>
              <a:t>California Social and Emotional Learning </a:t>
            </a:r>
          </a:p>
          <a:p>
            <a:pPr algn="l">
              <a:lnSpc>
                <a:spcPts val="4992"/>
              </a:lnSpc>
            </a:pPr>
            <a:endParaRPr lang="en-US" sz="3200">
              <a:solidFill>
                <a:srgbClr val="050707"/>
              </a:solidFill>
              <a:latin typeface="Raleway"/>
              <a:ea typeface="Raleway"/>
              <a:cs typeface="Raleway"/>
              <a:sym typeface="Raleway"/>
            </a:endParaRPr>
          </a:p>
        </p:txBody>
      </p:sp>
      <p:pic>
        <p:nvPicPr>
          <p:cNvPr id="11" name="Picture 10" descr="A person with her hand on her chest&#10;&#10;Description automatically generated">
            <a:extLst>
              <a:ext uri="{FF2B5EF4-FFF2-40B4-BE49-F238E27FC236}">
                <a16:creationId xmlns:a16="http://schemas.microsoft.com/office/drawing/2014/main" id="{E002C3DC-9C34-6FA7-37EC-CAEBE48C7D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37849" y="2323866"/>
            <a:ext cx="6749987" cy="361681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964404"/>
            <a:ext cx="8309408" cy="2958910"/>
          </a:xfrm>
          <a:prstGeom prst="rect">
            <a:avLst/>
          </a:prstGeom>
        </p:spPr>
        <p:txBody>
          <a:bodyPr lIns="0" tIns="0" rIns="0" bIns="0" rtlCol="0" anchor="t">
            <a:spAutoFit/>
          </a:bodyPr>
          <a:lstStyle/>
          <a:p>
            <a:pPr algn="l">
              <a:lnSpc>
                <a:spcPts val="11616"/>
              </a:lnSpc>
            </a:pPr>
            <a:r>
              <a:rPr lang="en-US" sz="8800">
                <a:solidFill>
                  <a:srgbClr val="050707"/>
                </a:solidFill>
                <a:latin typeface="Raleway"/>
                <a:ea typeface="Raleway"/>
                <a:cs typeface="Raleway"/>
                <a:sym typeface="Raleway"/>
              </a:rPr>
              <a:t>Learning Objectives</a:t>
            </a:r>
          </a:p>
        </p:txBody>
      </p:sp>
      <p:sp>
        <p:nvSpPr>
          <p:cNvPr id="3" name="TextBox 3"/>
          <p:cNvSpPr txBox="1"/>
          <p:nvPr/>
        </p:nvSpPr>
        <p:spPr>
          <a:xfrm>
            <a:off x="1028700" y="4477674"/>
            <a:ext cx="8309408" cy="674925"/>
          </a:xfrm>
          <a:prstGeom prst="rect">
            <a:avLst/>
          </a:prstGeom>
        </p:spPr>
        <p:txBody>
          <a:bodyPr lIns="0" tIns="0" rIns="0" bIns="0" rtlCol="0" anchor="t">
            <a:spAutoFit/>
          </a:bodyPr>
          <a:lstStyle/>
          <a:p>
            <a:pPr algn="l">
              <a:lnSpc>
                <a:spcPts val="5470"/>
              </a:lnSpc>
            </a:pPr>
            <a:r>
              <a:rPr lang="en-US" sz="3800">
                <a:solidFill>
                  <a:srgbClr val="9C182C"/>
                </a:solidFill>
                <a:latin typeface="Raleway"/>
                <a:ea typeface="Raleway"/>
                <a:cs typeface="Raleway"/>
                <a:sym typeface="Raleway"/>
              </a:rPr>
              <a:t>7.2 Self-Compassion for Educators</a:t>
            </a:r>
          </a:p>
        </p:txBody>
      </p:sp>
      <p:sp>
        <p:nvSpPr>
          <p:cNvPr id="4" name="TextBox 4"/>
          <p:cNvSpPr txBox="1"/>
          <p:nvPr/>
        </p:nvSpPr>
        <p:spPr>
          <a:xfrm>
            <a:off x="1028700" y="5762199"/>
            <a:ext cx="8990739" cy="5511927"/>
          </a:xfrm>
          <a:prstGeom prst="rect">
            <a:avLst/>
          </a:prstGeom>
        </p:spPr>
        <p:txBody>
          <a:bodyPr lIns="0" tIns="0" rIns="0" bIns="0" rtlCol="0" anchor="t">
            <a:spAutoFit/>
          </a:bodyPr>
          <a:lstStyle/>
          <a:p>
            <a:pPr marL="561337" lvl="1" indent="-280669" algn="l">
              <a:lnSpc>
                <a:spcPts val="3587"/>
              </a:lnSpc>
              <a:buFont typeface="Arial"/>
              <a:buChar char="•"/>
            </a:pPr>
            <a:r>
              <a:rPr lang="en-US" sz="2599">
                <a:solidFill>
                  <a:srgbClr val="000000"/>
                </a:solidFill>
                <a:latin typeface="Raleway"/>
                <a:ea typeface="Raleway"/>
                <a:cs typeface="Raleway"/>
                <a:sym typeface="Raleway"/>
              </a:rPr>
              <a:t>Identify the elements of self-compassion and the research behind it</a:t>
            </a:r>
          </a:p>
          <a:p>
            <a:pPr marL="561337" lvl="1" indent="-280669" algn="l">
              <a:lnSpc>
                <a:spcPts val="3587"/>
              </a:lnSpc>
              <a:buFont typeface="Arial"/>
              <a:buChar char="•"/>
            </a:pPr>
            <a:r>
              <a:rPr lang="en-US" sz="2599">
                <a:solidFill>
                  <a:srgbClr val="000000"/>
                </a:solidFill>
                <a:latin typeface="Raleway"/>
                <a:ea typeface="Raleway"/>
                <a:cs typeface="Raleway"/>
                <a:sym typeface="Raleway"/>
              </a:rPr>
              <a:t>Distinguish between self-compassion and self-esteem</a:t>
            </a:r>
          </a:p>
          <a:p>
            <a:pPr marL="561337" lvl="1" indent="-280669" algn="l">
              <a:lnSpc>
                <a:spcPts val="3587"/>
              </a:lnSpc>
              <a:buFont typeface="Arial"/>
              <a:buChar char="•"/>
            </a:pPr>
            <a:r>
              <a:rPr lang="en-US" sz="2599">
                <a:solidFill>
                  <a:srgbClr val="000000"/>
                </a:solidFill>
                <a:latin typeface="Raleway"/>
                <a:ea typeface="Raleway"/>
                <a:cs typeface="Raleway"/>
                <a:sym typeface="Raleway"/>
              </a:rPr>
              <a:t>Discover the fierceness of self-compassion - how it is not weak</a:t>
            </a:r>
          </a:p>
          <a:p>
            <a:pPr marL="561337" lvl="1" indent="-280669" algn="l">
              <a:lnSpc>
                <a:spcPts val="3587"/>
              </a:lnSpc>
              <a:buFont typeface="Arial"/>
              <a:buChar char="•"/>
            </a:pPr>
            <a:r>
              <a:rPr lang="en-US" sz="2599">
                <a:solidFill>
                  <a:srgbClr val="000000"/>
                </a:solidFill>
                <a:latin typeface="Raleway"/>
                <a:ea typeface="Raleway"/>
                <a:cs typeface="Raleway"/>
                <a:sym typeface="Raleway"/>
              </a:rPr>
              <a:t>Consider how self-compassion can support our teaching</a:t>
            </a:r>
          </a:p>
          <a:p>
            <a:pPr marL="561337" lvl="1" indent="-280669" algn="l">
              <a:lnSpc>
                <a:spcPts val="3587"/>
              </a:lnSpc>
              <a:buFont typeface="Arial"/>
              <a:buChar char="•"/>
            </a:pPr>
            <a:r>
              <a:rPr lang="en-US" sz="2599">
                <a:solidFill>
                  <a:srgbClr val="000000"/>
                </a:solidFill>
                <a:latin typeface="Raleway"/>
                <a:ea typeface="Raleway"/>
                <a:cs typeface="Raleway"/>
                <a:sym typeface="Raleway"/>
              </a:rPr>
              <a:t>Explore how to build our self-compassion muscles</a:t>
            </a:r>
          </a:p>
          <a:p>
            <a:pPr algn="l">
              <a:lnSpc>
                <a:spcPts val="3587"/>
              </a:lnSpc>
            </a:pPr>
            <a:endParaRPr lang="en-US" sz="2599">
              <a:solidFill>
                <a:srgbClr val="000000"/>
              </a:solidFill>
              <a:latin typeface="Raleway"/>
              <a:ea typeface="Raleway"/>
              <a:cs typeface="Raleway"/>
              <a:sym typeface="Raleway"/>
            </a:endParaRPr>
          </a:p>
          <a:p>
            <a:pPr algn="l">
              <a:lnSpc>
                <a:spcPts val="3587"/>
              </a:lnSpc>
            </a:pPr>
            <a:endParaRPr lang="en-US" sz="2599">
              <a:solidFill>
                <a:srgbClr val="000000"/>
              </a:solidFill>
              <a:latin typeface="Raleway"/>
              <a:ea typeface="Raleway"/>
              <a:cs typeface="Raleway"/>
              <a:sym typeface="Raleway"/>
            </a:endParaRPr>
          </a:p>
          <a:p>
            <a:pPr algn="l">
              <a:lnSpc>
                <a:spcPts val="3587"/>
              </a:lnSpc>
            </a:pPr>
            <a:endParaRPr lang="en-US" sz="2599">
              <a:solidFill>
                <a:srgbClr val="000000"/>
              </a:solidFill>
              <a:latin typeface="Raleway"/>
              <a:ea typeface="Raleway"/>
              <a:cs typeface="Raleway"/>
              <a:sym typeface="Raleway"/>
            </a:endParaRPr>
          </a:p>
          <a:p>
            <a:pPr algn="l">
              <a:lnSpc>
                <a:spcPts val="4829"/>
              </a:lnSpc>
            </a:pPr>
            <a:endParaRPr lang="en-US" sz="2599">
              <a:solidFill>
                <a:srgbClr val="000000"/>
              </a:solidFill>
              <a:latin typeface="Raleway"/>
              <a:ea typeface="Raleway"/>
              <a:cs typeface="Raleway"/>
              <a:sym typeface="Raleway"/>
            </a:endParaRPr>
          </a:p>
        </p:txBody>
      </p:sp>
      <p:grpSp>
        <p:nvGrpSpPr>
          <p:cNvPr id="5" name="Group 5"/>
          <p:cNvGrpSpPr/>
          <p:nvPr/>
        </p:nvGrpSpPr>
        <p:grpSpPr>
          <a:xfrm>
            <a:off x="10312700" y="0"/>
            <a:ext cx="7975200" cy="10287000"/>
            <a:chOff x="0" y="0"/>
            <a:chExt cx="10633600" cy="13716000"/>
          </a:xfrm>
        </p:grpSpPr>
        <p:sp>
          <p:nvSpPr>
            <p:cNvPr id="6" name="Freeform 6"/>
            <p:cNvSpPr/>
            <p:nvPr/>
          </p:nvSpPr>
          <p:spPr>
            <a:xfrm>
              <a:off x="0" y="0"/>
              <a:ext cx="10633583" cy="13716000"/>
            </a:xfrm>
            <a:custGeom>
              <a:avLst/>
              <a:gdLst/>
              <a:ahLst/>
              <a:cxnLst/>
              <a:rect l="l" t="t" r="r" b="b"/>
              <a:pathLst>
                <a:path w="10633583" h="13716000">
                  <a:moveTo>
                    <a:pt x="0" y="0"/>
                  </a:moveTo>
                  <a:lnTo>
                    <a:pt x="10633583" y="0"/>
                  </a:lnTo>
                  <a:lnTo>
                    <a:pt x="10633583" y="13716000"/>
                  </a:lnTo>
                  <a:lnTo>
                    <a:pt x="0" y="13716000"/>
                  </a:lnTo>
                  <a:close/>
                </a:path>
              </a:pathLst>
            </a:custGeom>
            <a:solidFill>
              <a:srgbClr val="9C182C"/>
            </a:solidFill>
          </p:spPr>
          <p:txBody>
            <a:bodyPr/>
            <a:lstStyle/>
            <a:p>
              <a:endParaRPr lang="en-US"/>
            </a:p>
          </p:txBody>
        </p:sp>
      </p:grpSp>
      <p:grpSp>
        <p:nvGrpSpPr>
          <p:cNvPr id="7" name="Group 7"/>
          <p:cNvGrpSpPr/>
          <p:nvPr/>
        </p:nvGrpSpPr>
        <p:grpSpPr>
          <a:xfrm>
            <a:off x="1028700" y="9478721"/>
            <a:ext cx="16230600" cy="33600"/>
            <a:chOff x="0" y="0"/>
            <a:chExt cx="21640800" cy="44800"/>
          </a:xfrm>
        </p:grpSpPr>
        <p:sp>
          <p:nvSpPr>
            <p:cNvPr id="8" name="Freeform 8"/>
            <p:cNvSpPr/>
            <p:nvPr/>
          </p:nvSpPr>
          <p:spPr>
            <a:xfrm>
              <a:off x="0" y="0"/>
              <a:ext cx="21640800" cy="44831"/>
            </a:xfrm>
            <a:custGeom>
              <a:avLst/>
              <a:gdLst/>
              <a:ahLst/>
              <a:cxnLst/>
              <a:rect l="l" t="t" r="r" b="b"/>
              <a:pathLst>
                <a:path w="21640800" h="44831">
                  <a:moveTo>
                    <a:pt x="0" y="0"/>
                  </a:moveTo>
                  <a:lnTo>
                    <a:pt x="21640800" y="0"/>
                  </a:lnTo>
                  <a:lnTo>
                    <a:pt x="21640800" y="44831"/>
                  </a:lnTo>
                  <a:lnTo>
                    <a:pt x="0" y="44831"/>
                  </a:lnTo>
                  <a:close/>
                </a:path>
              </a:pathLst>
            </a:custGeom>
            <a:solidFill>
              <a:srgbClr val="9C182C"/>
            </a:solidFill>
          </p:spPr>
          <p:txBody>
            <a:bodyPr/>
            <a:lstStyle/>
            <a:p>
              <a:endParaRPr lang="en-US"/>
            </a:p>
          </p:txBody>
        </p:sp>
      </p:grpSp>
      <p:sp>
        <p:nvSpPr>
          <p:cNvPr id="9" name="Freeform 9"/>
          <p:cNvSpPr/>
          <p:nvPr/>
        </p:nvSpPr>
        <p:spPr>
          <a:xfrm>
            <a:off x="17259300" y="925830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
        <p:nvSpPr>
          <p:cNvPr id="10" name="Freeform 10"/>
          <p:cNvSpPr/>
          <p:nvPr/>
        </p:nvSpPr>
        <p:spPr>
          <a:xfrm>
            <a:off x="11891412" y="638288"/>
            <a:ext cx="4817798" cy="4817798"/>
          </a:xfrm>
          <a:custGeom>
            <a:avLst/>
            <a:gdLst/>
            <a:ahLst/>
            <a:cxnLst/>
            <a:rect l="l" t="t" r="r" b="b"/>
            <a:pathLst>
              <a:path w="4817798" h="4817798">
                <a:moveTo>
                  <a:pt x="0" y="0"/>
                </a:moveTo>
                <a:lnTo>
                  <a:pt x="4817798" y="0"/>
                </a:lnTo>
                <a:lnTo>
                  <a:pt x="4817798" y="4817798"/>
                </a:lnTo>
                <a:lnTo>
                  <a:pt x="0" y="4817798"/>
                </a:lnTo>
                <a:lnTo>
                  <a:pt x="0" y="0"/>
                </a:lnTo>
                <a:close/>
              </a:path>
            </a:pathLst>
          </a:custGeom>
          <a:blipFill>
            <a:blip r:embed="rId4"/>
            <a:stretch>
              <a:fillRect/>
            </a:stretch>
          </a:blipFill>
        </p:spPr>
        <p:txBody>
          <a:bodyPr/>
          <a:lstStyle/>
          <a:p>
            <a:endParaRPr lang="en-US"/>
          </a:p>
        </p:txBody>
      </p:sp>
      <p:sp>
        <p:nvSpPr>
          <p:cNvPr id="11" name="TextBox 11"/>
          <p:cNvSpPr txBox="1"/>
          <p:nvPr/>
        </p:nvSpPr>
        <p:spPr>
          <a:xfrm>
            <a:off x="11156300" y="5452925"/>
            <a:ext cx="6597200" cy="3703775"/>
          </a:xfrm>
          <a:prstGeom prst="rect">
            <a:avLst/>
          </a:prstGeom>
        </p:spPr>
        <p:txBody>
          <a:bodyPr lIns="0" tIns="0" rIns="0" bIns="0" rtlCol="0" anchor="t">
            <a:spAutoFit/>
          </a:bodyPr>
          <a:lstStyle/>
          <a:p>
            <a:pPr algn="ctr">
              <a:lnSpc>
                <a:spcPts val="5470"/>
              </a:lnSpc>
            </a:pPr>
            <a:r>
              <a:rPr lang="en-US" sz="3800" b="1">
                <a:solidFill>
                  <a:srgbClr val="FFFFFF"/>
                </a:solidFill>
                <a:latin typeface="Raleway Bold"/>
                <a:ea typeface="Raleway Bold"/>
                <a:cs typeface="Raleway Bold"/>
                <a:sym typeface="Raleway Bold"/>
              </a:rPr>
              <a:t>Link Objectives to Developmental Indicators in</a:t>
            </a:r>
          </a:p>
          <a:p>
            <a:pPr algn="ctr">
              <a:lnSpc>
                <a:spcPts val="5470"/>
              </a:lnSpc>
            </a:pPr>
            <a:r>
              <a:rPr lang="en-US" sz="3800" b="1" u="sng">
                <a:solidFill>
                  <a:srgbClr val="FFFFFF"/>
                </a:solidFill>
                <a:latin typeface="Raleway Bold"/>
                <a:ea typeface="Raleway Bold"/>
                <a:cs typeface="Raleway Bold"/>
                <a:sym typeface="Raleway Bold"/>
                <a:hlinkClick r:id="rId5" tooltip="https://www.cde.ca.gov/ci/se/tselcompetencies.asp"/>
              </a:rPr>
              <a:t>California Transformative SEL Competencies</a:t>
            </a:r>
            <a:r>
              <a:rPr lang="en-US" sz="3800" b="1">
                <a:solidFill>
                  <a:srgbClr val="FFFFFF"/>
                </a:solidFill>
                <a:latin typeface="Raleway Bold"/>
                <a:ea typeface="Raleway Bold"/>
                <a:cs typeface="Raleway Bold"/>
                <a:sym typeface="Raleway Bold"/>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9190898"/>
            <a:ext cx="16230600" cy="33600"/>
            <a:chOff x="0" y="0"/>
            <a:chExt cx="21640800" cy="44800"/>
          </a:xfrm>
        </p:grpSpPr>
        <p:sp>
          <p:nvSpPr>
            <p:cNvPr id="3" name="Freeform 3"/>
            <p:cNvSpPr/>
            <p:nvPr/>
          </p:nvSpPr>
          <p:spPr>
            <a:xfrm>
              <a:off x="0" y="0"/>
              <a:ext cx="21640800" cy="44831"/>
            </a:xfrm>
            <a:custGeom>
              <a:avLst/>
              <a:gdLst/>
              <a:ahLst/>
              <a:cxnLst/>
              <a:rect l="l" t="t" r="r" b="b"/>
              <a:pathLst>
                <a:path w="21640800" h="44831">
                  <a:moveTo>
                    <a:pt x="0" y="0"/>
                  </a:moveTo>
                  <a:lnTo>
                    <a:pt x="21640800" y="0"/>
                  </a:lnTo>
                  <a:lnTo>
                    <a:pt x="21640800" y="44831"/>
                  </a:lnTo>
                  <a:lnTo>
                    <a:pt x="0" y="44831"/>
                  </a:lnTo>
                  <a:close/>
                </a:path>
              </a:pathLst>
            </a:custGeom>
            <a:solidFill>
              <a:srgbClr val="146161"/>
            </a:solidFill>
          </p:spPr>
          <p:txBody>
            <a:bodyPr/>
            <a:lstStyle/>
            <a:p>
              <a:endParaRPr lang="en-US"/>
            </a:p>
          </p:txBody>
        </p:sp>
      </p:grpSp>
      <p:grpSp>
        <p:nvGrpSpPr>
          <p:cNvPr id="4" name="Group 4"/>
          <p:cNvGrpSpPr/>
          <p:nvPr/>
        </p:nvGrpSpPr>
        <p:grpSpPr>
          <a:xfrm>
            <a:off x="88802" y="-175698"/>
            <a:ext cx="3889200" cy="10462800"/>
            <a:chOff x="0" y="0"/>
            <a:chExt cx="5185600" cy="13950400"/>
          </a:xfrm>
        </p:grpSpPr>
        <p:sp>
          <p:nvSpPr>
            <p:cNvPr id="5" name="Freeform 5"/>
            <p:cNvSpPr/>
            <p:nvPr/>
          </p:nvSpPr>
          <p:spPr>
            <a:xfrm>
              <a:off x="0" y="0"/>
              <a:ext cx="5185537" cy="13950442"/>
            </a:xfrm>
            <a:custGeom>
              <a:avLst/>
              <a:gdLst/>
              <a:ahLst/>
              <a:cxnLst/>
              <a:rect l="l" t="t" r="r" b="b"/>
              <a:pathLst>
                <a:path w="5185537" h="13950442">
                  <a:moveTo>
                    <a:pt x="0" y="0"/>
                  </a:moveTo>
                  <a:lnTo>
                    <a:pt x="5185537" y="0"/>
                  </a:lnTo>
                  <a:lnTo>
                    <a:pt x="5185537" y="13950442"/>
                  </a:lnTo>
                  <a:lnTo>
                    <a:pt x="0" y="13950442"/>
                  </a:lnTo>
                  <a:close/>
                </a:path>
              </a:pathLst>
            </a:custGeom>
            <a:solidFill>
              <a:srgbClr val="9C182C"/>
            </a:solidFill>
          </p:spPr>
          <p:txBody>
            <a:bodyPr/>
            <a:lstStyle/>
            <a:p>
              <a:endParaRPr lang="en-US"/>
            </a:p>
          </p:txBody>
        </p:sp>
      </p:grpSp>
      <p:sp>
        <p:nvSpPr>
          <p:cNvPr id="6" name="TextBox 6"/>
          <p:cNvSpPr txBox="1"/>
          <p:nvPr/>
        </p:nvSpPr>
        <p:spPr>
          <a:xfrm>
            <a:off x="5669751" y="1337590"/>
            <a:ext cx="10948715" cy="8949410"/>
          </a:xfrm>
          <a:prstGeom prst="rect">
            <a:avLst/>
          </a:prstGeom>
        </p:spPr>
        <p:txBody>
          <a:bodyPr lIns="0" tIns="0" rIns="0" bIns="0" rtlCol="0" anchor="t">
            <a:spAutoFit/>
          </a:bodyPr>
          <a:lstStyle/>
          <a:p>
            <a:pPr algn="l">
              <a:lnSpc>
                <a:spcPts val="10160"/>
              </a:lnSpc>
            </a:pPr>
            <a:r>
              <a:rPr lang="en-US" sz="7697">
                <a:solidFill>
                  <a:srgbClr val="9C182C"/>
                </a:solidFill>
                <a:latin typeface="Raleway"/>
                <a:ea typeface="Raleway"/>
                <a:cs typeface="Raleway"/>
                <a:sym typeface="Raleway"/>
              </a:rPr>
              <a:t>“I love myself. The quietest. Simplest. Most powerful. Revolution. Ever.”</a:t>
            </a:r>
          </a:p>
          <a:p>
            <a:pPr algn="l">
              <a:lnSpc>
                <a:spcPts val="10160"/>
              </a:lnSpc>
            </a:pPr>
            <a:endParaRPr lang="en-US" sz="7697">
              <a:solidFill>
                <a:srgbClr val="9C182C"/>
              </a:solidFill>
              <a:latin typeface="Raleway"/>
              <a:ea typeface="Raleway"/>
              <a:cs typeface="Raleway"/>
              <a:sym typeface="Raleway"/>
            </a:endParaRPr>
          </a:p>
          <a:p>
            <a:pPr algn="l">
              <a:lnSpc>
                <a:spcPts val="10160"/>
              </a:lnSpc>
            </a:pPr>
            <a:endParaRPr lang="en-US" sz="7697">
              <a:solidFill>
                <a:srgbClr val="9C182C"/>
              </a:solidFill>
              <a:latin typeface="Raleway"/>
              <a:ea typeface="Raleway"/>
              <a:cs typeface="Raleway"/>
              <a:sym typeface="Raleway"/>
            </a:endParaRPr>
          </a:p>
          <a:p>
            <a:pPr algn="l">
              <a:lnSpc>
                <a:spcPts val="10160"/>
              </a:lnSpc>
            </a:pPr>
            <a:r>
              <a:rPr lang="en-US" sz="7697">
                <a:solidFill>
                  <a:srgbClr val="9C182C"/>
                </a:solidFill>
                <a:latin typeface="Raleway"/>
                <a:ea typeface="Raleway"/>
                <a:cs typeface="Raleway"/>
                <a:sym typeface="Raleway"/>
              </a:rPr>
              <a:t> </a:t>
            </a:r>
          </a:p>
        </p:txBody>
      </p:sp>
      <p:sp>
        <p:nvSpPr>
          <p:cNvPr id="7" name="TextBox 7"/>
          <p:cNvSpPr txBox="1"/>
          <p:nvPr/>
        </p:nvSpPr>
        <p:spPr>
          <a:xfrm>
            <a:off x="7617858" y="7148553"/>
            <a:ext cx="8558550" cy="654177"/>
          </a:xfrm>
          <a:prstGeom prst="rect">
            <a:avLst/>
          </a:prstGeom>
        </p:spPr>
        <p:txBody>
          <a:bodyPr lIns="0" tIns="0" rIns="0" bIns="0" rtlCol="0" anchor="t">
            <a:spAutoFit/>
          </a:bodyPr>
          <a:lstStyle/>
          <a:p>
            <a:pPr algn="r">
              <a:lnSpc>
                <a:spcPts val="5304"/>
              </a:lnSpc>
            </a:pPr>
            <a:r>
              <a:rPr lang="en-US" sz="3400">
                <a:solidFill>
                  <a:srgbClr val="050707"/>
                </a:solidFill>
                <a:latin typeface="Raleway"/>
                <a:ea typeface="Raleway"/>
                <a:cs typeface="Raleway"/>
                <a:sym typeface="Raleway"/>
              </a:rPr>
              <a:t>— Nayyirah Waheed</a:t>
            </a:r>
          </a:p>
        </p:txBody>
      </p:sp>
      <p:sp>
        <p:nvSpPr>
          <p:cNvPr id="8" name="Freeform 8"/>
          <p:cNvSpPr/>
          <p:nvPr/>
        </p:nvSpPr>
        <p:spPr>
          <a:xfrm>
            <a:off x="351310" y="35131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8888896"/>
            <a:ext cx="16230600" cy="33600"/>
            <a:chOff x="0" y="0"/>
            <a:chExt cx="21640800" cy="44800"/>
          </a:xfrm>
        </p:grpSpPr>
        <p:sp>
          <p:nvSpPr>
            <p:cNvPr id="3" name="Freeform 3"/>
            <p:cNvSpPr/>
            <p:nvPr/>
          </p:nvSpPr>
          <p:spPr>
            <a:xfrm>
              <a:off x="0" y="0"/>
              <a:ext cx="21640800" cy="44831"/>
            </a:xfrm>
            <a:custGeom>
              <a:avLst/>
              <a:gdLst/>
              <a:ahLst/>
              <a:cxnLst/>
              <a:rect l="l" t="t" r="r" b="b"/>
              <a:pathLst>
                <a:path w="21640800" h="44831">
                  <a:moveTo>
                    <a:pt x="0" y="0"/>
                  </a:moveTo>
                  <a:lnTo>
                    <a:pt x="21640800" y="0"/>
                  </a:lnTo>
                  <a:lnTo>
                    <a:pt x="21640800" y="44831"/>
                  </a:lnTo>
                  <a:lnTo>
                    <a:pt x="0" y="44831"/>
                  </a:lnTo>
                  <a:close/>
                </a:path>
              </a:pathLst>
            </a:custGeom>
            <a:solidFill>
              <a:srgbClr val="9C182C"/>
            </a:solidFill>
          </p:spPr>
          <p:txBody>
            <a:bodyPr/>
            <a:lstStyle/>
            <a:p>
              <a:endParaRPr lang="en-US"/>
            </a:p>
          </p:txBody>
        </p:sp>
      </p:grpSp>
      <p:grpSp>
        <p:nvGrpSpPr>
          <p:cNvPr id="4" name="Group 4"/>
          <p:cNvGrpSpPr/>
          <p:nvPr/>
        </p:nvGrpSpPr>
        <p:grpSpPr>
          <a:xfrm>
            <a:off x="1054380" y="-359380"/>
            <a:ext cx="7213200" cy="11844000"/>
            <a:chOff x="0" y="0"/>
            <a:chExt cx="9617600" cy="15792000"/>
          </a:xfrm>
        </p:grpSpPr>
        <p:sp>
          <p:nvSpPr>
            <p:cNvPr id="5" name="Freeform 5"/>
            <p:cNvSpPr/>
            <p:nvPr/>
          </p:nvSpPr>
          <p:spPr>
            <a:xfrm>
              <a:off x="0" y="0"/>
              <a:ext cx="9617583" cy="15791942"/>
            </a:xfrm>
            <a:custGeom>
              <a:avLst/>
              <a:gdLst/>
              <a:ahLst/>
              <a:cxnLst/>
              <a:rect l="l" t="t" r="r" b="b"/>
              <a:pathLst>
                <a:path w="9617583" h="15791942">
                  <a:moveTo>
                    <a:pt x="0" y="0"/>
                  </a:moveTo>
                  <a:lnTo>
                    <a:pt x="9617583" y="0"/>
                  </a:lnTo>
                  <a:lnTo>
                    <a:pt x="9617583" y="15791942"/>
                  </a:lnTo>
                  <a:lnTo>
                    <a:pt x="0" y="15791942"/>
                  </a:lnTo>
                  <a:close/>
                </a:path>
              </a:pathLst>
            </a:custGeom>
            <a:solidFill>
              <a:srgbClr val="9C182C"/>
            </a:solidFill>
          </p:spPr>
          <p:txBody>
            <a:bodyPr/>
            <a:lstStyle/>
            <a:p>
              <a:endParaRPr lang="en-US"/>
            </a:p>
          </p:txBody>
        </p:sp>
      </p:grpSp>
      <p:sp>
        <p:nvSpPr>
          <p:cNvPr id="6" name="Freeform 6"/>
          <p:cNvSpPr/>
          <p:nvPr/>
        </p:nvSpPr>
        <p:spPr>
          <a:xfrm>
            <a:off x="17259300" y="35131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
        <p:nvSpPr>
          <p:cNvPr id="7" name="Freeform 7"/>
          <p:cNvSpPr/>
          <p:nvPr/>
        </p:nvSpPr>
        <p:spPr>
          <a:xfrm>
            <a:off x="1278436" y="505434"/>
            <a:ext cx="1631232" cy="1631232"/>
          </a:xfrm>
          <a:custGeom>
            <a:avLst/>
            <a:gdLst/>
            <a:ahLst/>
            <a:cxnLst/>
            <a:rect l="l" t="t" r="r" b="b"/>
            <a:pathLst>
              <a:path w="1631232" h="1631232">
                <a:moveTo>
                  <a:pt x="0" y="0"/>
                </a:moveTo>
                <a:lnTo>
                  <a:pt x="1631232" y="0"/>
                </a:lnTo>
                <a:lnTo>
                  <a:pt x="1631232" y="1631232"/>
                </a:lnTo>
                <a:lnTo>
                  <a:pt x="0" y="1631232"/>
                </a:lnTo>
                <a:lnTo>
                  <a:pt x="0" y="0"/>
                </a:lnTo>
                <a:close/>
              </a:path>
            </a:pathLst>
          </a:custGeom>
          <a:blipFill>
            <a:blip r:embed="rId4"/>
            <a:stretch>
              <a:fillRect/>
            </a:stretch>
          </a:blipFill>
        </p:spPr>
        <p:txBody>
          <a:bodyPr/>
          <a:lstStyle/>
          <a:p>
            <a:endParaRPr lang="en-US"/>
          </a:p>
        </p:txBody>
      </p:sp>
      <p:sp>
        <p:nvSpPr>
          <p:cNvPr id="8" name="Freeform 8">
            <a:hlinkClick r:id="rId5" tooltip="https://youtu.be/ExdO0iBVuD8"/>
          </p:cNvPr>
          <p:cNvSpPr/>
          <p:nvPr/>
        </p:nvSpPr>
        <p:spPr>
          <a:xfrm>
            <a:off x="1809046" y="2294579"/>
            <a:ext cx="6458534" cy="3517761"/>
          </a:xfrm>
          <a:custGeom>
            <a:avLst/>
            <a:gdLst/>
            <a:ahLst/>
            <a:cxnLst/>
            <a:rect l="l" t="t" r="r" b="b"/>
            <a:pathLst>
              <a:path w="6458534" h="3517761">
                <a:moveTo>
                  <a:pt x="0" y="0"/>
                </a:moveTo>
                <a:lnTo>
                  <a:pt x="6458534" y="0"/>
                </a:lnTo>
                <a:lnTo>
                  <a:pt x="6458534" y="3517760"/>
                </a:lnTo>
                <a:lnTo>
                  <a:pt x="0" y="3517760"/>
                </a:lnTo>
                <a:lnTo>
                  <a:pt x="0" y="0"/>
                </a:lnTo>
                <a:close/>
              </a:path>
            </a:pathLst>
          </a:custGeom>
          <a:blipFill>
            <a:blip r:embed="rId6"/>
            <a:stretch>
              <a:fillRect/>
            </a:stretch>
          </a:blipFill>
        </p:spPr>
        <p:txBody>
          <a:bodyPr/>
          <a:lstStyle/>
          <a:p>
            <a:endParaRPr lang="en-US"/>
          </a:p>
        </p:txBody>
      </p:sp>
      <p:sp>
        <p:nvSpPr>
          <p:cNvPr id="9" name="Freeform 9">
            <a:hlinkClick r:id="rId7" tooltip="https://youtu.be/SNTEPhQNQNc"/>
          </p:cNvPr>
          <p:cNvSpPr/>
          <p:nvPr/>
        </p:nvSpPr>
        <p:spPr>
          <a:xfrm>
            <a:off x="2909668" y="5143500"/>
            <a:ext cx="6347708" cy="3593386"/>
          </a:xfrm>
          <a:custGeom>
            <a:avLst/>
            <a:gdLst/>
            <a:ahLst/>
            <a:cxnLst/>
            <a:rect l="l" t="t" r="r" b="b"/>
            <a:pathLst>
              <a:path w="6347708" h="3593386">
                <a:moveTo>
                  <a:pt x="0" y="0"/>
                </a:moveTo>
                <a:lnTo>
                  <a:pt x="6347708" y="0"/>
                </a:lnTo>
                <a:lnTo>
                  <a:pt x="6347708" y="3593386"/>
                </a:lnTo>
                <a:lnTo>
                  <a:pt x="0" y="3593386"/>
                </a:lnTo>
                <a:lnTo>
                  <a:pt x="0" y="0"/>
                </a:lnTo>
                <a:close/>
              </a:path>
            </a:pathLst>
          </a:custGeom>
          <a:blipFill>
            <a:blip r:embed="rId8"/>
            <a:stretch>
              <a:fillRect/>
            </a:stretch>
          </a:blipFill>
        </p:spPr>
        <p:txBody>
          <a:bodyPr/>
          <a:lstStyle/>
          <a:p>
            <a:endParaRPr lang="en-US"/>
          </a:p>
        </p:txBody>
      </p:sp>
      <p:sp>
        <p:nvSpPr>
          <p:cNvPr id="10" name="TextBox 10"/>
          <p:cNvSpPr txBox="1"/>
          <p:nvPr/>
        </p:nvSpPr>
        <p:spPr>
          <a:xfrm>
            <a:off x="11689219" y="3786759"/>
            <a:ext cx="7495876" cy="1356741"/>
          </a:xfrm>
          <a:prstGeom prst="rect">
            <a:avLst/>
          </a:prstGeom>
        </p:spPr>
        <p:txBody>
          <a:bodyPr lIns="0" tIns="0" rIns="0" bIns="0" rtlCol="0" anchor="t">
            <a:spAutoFit/>
          </a:bodyPr>
          <a:lstStyle/>
          <a:p>
            <a:pPr algn="l">
              <a:lnSpc>
                <a:spcPts val="11232"/>
              </a:lnSpc>
            </a:pPr>
            <a:r>
              <a:rPr lang="en-US" sz="7200" b="1">
                <a:solidFill>
                  <a:srgbClr val="9C182C"/>
                </a:solidFill>
                <a:latin typeface="Raleway Bold"/>
                <a:ea typeface="Raleway Bold"/>
                <a:cs typeface="Raleway Bold"/>
                <a:sym typeface="Raleway Bold"/>
              </a:rPr>
              <a:t>Videos</a:t>
            </a:r>
          </a:p>
        </p:txBody>
      </p:sp>
      <p:sp>
        <p:nvSpPr>
          <p:cNvPr id="11" name="TextBox 11"/>
          <p:cNvSpPr txBox="1"/>
          <p:nvPr/>
        </p:nvSpPr>
        <p:spPr>
          <a:xfrm>
            <a:off x="9144149" y="5448320"/>
            <a:ext cx="7769275" cy="1853946"/>
          </a:xfrm>
          <a:prstGeom prst="rect">
            <a:avLst/>
          </a:prstGeom>
        </p:spPr>
        <p:txBody>
          <a:bodyPr lIns="0" tIns="0" rIns="0" bIns="0" rtlCol="0" anchor="t">
            <a:spAutoFit/>
          </a:bodyPr>
          <a:lstStyle/>
          <a:p>
            <a:pPr algn="ctr">
              <a:lnSpc>
                <a:spcPts val="4992"/>
              </a:lnSpc>
            </a:pPr>
            <a:r>
              <a:rPr lang="en-US" sz="3200" u="sng">
                <a:solidFill>
                  <a:srgbClr val="0000FF"/>
                </a:solidFill>
                <a:latin typeface="Raleway"/>
                <a:ea typeface="Raleway"/>
                <a:cs typeface="Raleway"/>
                <a:sym typeface="Raleway"/>
                <a:hlinkClick r:id="rId5" tooltip="https://youtu.be/ExdO0iBVuD8"/>
              </a:rPr>
              <a:t>What is Self-Compassion</a:t>
            </a:r>
          </a:p>
          <a:p>
            <a:pPr algn="ctr">
              <a:lnSpc>
                <a:spcPts val="4992"/>
              </a:lnSpc>
            </a:pPr>
            <a:r>
              <a:rPr lang="en-US" sz="3200">
                <a:solidFill>
                  <a:srgbClr val="9C182C"/>
                </a:solidFill>
                <a:latin typeface="Raleway"/>
                <a:ea typeface="Raleway"/>
                <a:cs typeface="Raleway"/>
                <a:sym typeface="Raleway"/>
              </a:rPr>
              <a:t>&amp;</a:t>
            </a:r>
          </a:p>
          <a:p>
            <a:pPr algn="ctr">
              <a:lnSpc>
                <a:spcPts val="4992"/>
              </a:lnSpc>
              <a:spcBef>
                <a:spcPct val="0"/>
              </a:spcBef>
            </a:pPr>
            <a:r>
              <a:rPr lang="en-US" sz="3200" u="sng">
                <a:solidFill>
                  <a:srgbClr val="0000FF"/>
                </a:solidFill>
                <a:latin typeface="Raleway"/>
                <a:ea typeface="Raleway"/>
                <a:cs typeface="Raleway"/>
                <a:sym typeface="Raleway"/>
                <a:hlinkClick r:id="rId9" tooltip="https://www.youtube.com/watch?v=SNTEPhQNQNc"/>
              </a:rPr>
              <a:t>What are the benefits of self-compassion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902298" y="220542"/>
            <a:ext cx="14357025" cy="2426208"/>
          </a:xfrm>
          <a:prstGeom prst="rect">
            <a:avLst/>
          </a:prstGeom>
        </p:spPr>
        <p:txBody>
          <a:bodyPr lIns="0" tIns="0" rIns="0" bIns="0" rtlCol="0" anchor="t">
            <a:spAutoFit/>
          </a:bodyPr>
          <a:lstStyle/>
          <a:p>
            <a:pPr algn="l">
              <a:lnSpc>
                <a:spcPts val="11616"/>
              </a:lnSpc>
            </a:pPr>
            <a:r>
              <a:rPr lang="en-US" sz="8800">
                <a:solidFill>
                  <a:srgbClr val="9C182C"/>
                </a:solidFill>
                <a:latin typeface="Raleway"/>
                <a:ea typeface="Raleway"/>
                <a:cs typeface="Raleway"/>
                <a:sym typeface="Raleway"/>
              </a:rPr>
              <a:t>Group Reflection</a:t>
            </a:r>
          </a:p>
          <a:p>
            <a:pPr algn="l">
              <a:lnSpc>
                <a:spcPts val="3695"/>
              </a:lnSpc>
            </a:pPr>
            <a:endParaRPr lang="en-US" sz="8800">
              <a:solidFill>
                <a:srgbClr val="9C182C"/>
              </a:solidFill>
              <a:latin typeface="Raleway"/>
              <a:ea typeface="Raleway"/>
              <a:cs typeface="Raleway"/>
              <a:sym typeface="Raleway"/>
            </a:endParaRPr>
          </a:p>
          <a:p>
            <a:pPr algn="l">
              <a:lnSpc>
                <a:spcPts val="3695"/>
              </a:lnSpc>
            </a:pPr>
            <a:endParaRPr lang="en-US" sz="8800">
              <a:solidFill>
                <a:srgbClr val="9C182C"/>
              </a:solidFill>
              <a:latin typeface="Raleway"/>
              <a:ea typeface="Raleway"/>
              <a:cs typeface="Raleway"/>
              <a:sym typeface="Raleway"/>
            </a:endParaRPr>
          </a:p>
        </p:txBody>
      </p:sp>
      <p:sp>
        <p:nvSpPr>
          <p:cNvPr id="3" name="TextBox 3"/>
          <p:cNvSpPr txBox="1"/>
          <p:nvPr/>
        </p:nvSpPr>
        <p:spPr>
          <a:xfrm>
            <a:off x="1792561" y="1914000"/>
            <a:ext cx="16576522" cy="2732347"/>
          </a:xfrm>
          <a:prstGeom prst="rect">
            <a:avLst/>
          </a:prstGeom>
        </p:spPr>
        <p:txBody>
          <a:bodyPr lIns="0" tIns="0" rIns="0" bIns="0" rtlCol="0" anchor="t">
            <a:spAutoFit/>
          </a:bodyPr>
          <a:lstStyle/>
          <a:p>
            <a:pPr algn="l">
              <a:lnSpc>
                <a:spcPts val="5468"/>
              </a:lnSpc>
            </a:pPr>
            <a:r>
              <a:rPr lang="en-US" sz="3800">
                <a:solidFill>
                  <a:srgbClr val="050707"/>
                </a:solidFill>
                <a:latin typeface="Raleway"/>
                <a:ea typeface="Raleway"/>
                <a:cs typeface="Raleway"/>
                <a:sym typeface="Raleway"/>
              </a:rPr>
              <a:t>In your small groups (3-5 people), brainstorm some ideas/phrases related to teaching for each of the 3 components of self-compassion, starting with the first two:</a:t>
            </a:r>
          </a:p>
          <a:p>
            <a:pPr algn="l">
              <a:lnSpc>
                <a:spcPts val="5470"/>
              </a:lnSpc>
            </a:pPr>
            <a:endParaRPr lang="en-US" sz="3800">
              <a:solidFill>
                <a:srgbClr val="050707"/>
              </a:solidFill>
              <a:latin typeface="Raleway"/>
              <a:ea typeface="Raleway"/>
              <a:cs typeface="Raleway"/>
              <a:sym typeface="Raleway"/>
            </a:endParaRPr>
          </a:p>
        </p:txBody>
      </p:sp>
      <p:sp>
        <p:nvSpPr>
          <p:cNvPr id="4" name="TextBox 4"/>
          <p:cNvSpPr txBox="1"/>
          <p:nvPr/>
        </p:nvSpPr>
        <p:spPr>
          <a:xfrm>
            <a:off x="1965499" y="2921140"/>
            <a:ext cx="15801843" cy="7876105"/>
          </a:xfrm>
          <a:prstGeom prst="rect">
            <a:avLst/>
          </a:prstGeom>
        </p:spPr>
        <p:txBody>
          <a:bodyPr lIns="0" tIns="0" rIns="0" bIns="0" rtlCol="0" anchor="t">
            <a:spAutoFit/>
          </a:bodyPr>
          <a:lstStyle/>
          <a:p>
            <a:pPr algn="l">
              <a:lnSpc>
                <a:spcPts val="5239"/>
              </a:lnSpc>
            </a:pPr>
            <a:endParaRPr/>
          </a:p>
          <a:p>
            <a:pPr algn="l">
              <a:lnSpc>
                <a:spcPts val="5239"/>
              </a:lnSpc>
            </a:pPr>
            <a:endParaRPr/>
          </a:p>
          <a:p>
            <a:pPr marL="819729" lvl="1" indent="-409865" algn="l">
              <a:lnSpc>
                <a:spcPts val="5239"/>
              </a:lnSpc>
              <a:buFont typeface="Arial"/>
              <a:buChar char="•"/>
            </a:pPr>
            <a:r>
              <a:rPr lang="en-US" sz="3796">
                <a:solidFill>
                  <a:srgbClr val="050707"/>
                </a:solidFill>
                <a:latin typeface="Raleway"/>
                <a:ea typeface="Raleway"/>
                <a:cs typeface="Raleway"/>
                <a:sym typeface="Raleway"/>
              </a:rPr>
              <a:t>What is something you are experiencing that you might consider as </a:t>
            </a:r>
            <a:r>
              <a:rPr lang="en-US" sz="3796" b="1">
                <a:solidFill>
                  <a:srgbClr val="050707"/>
                </a:solidFill>
                <a:latin typeface="Raleway Bold"/>
                <a:ea typeface="Raleway Bold"/>
                <a:cs typeface="Raleway Bold"/>
                <a:sym typeface="Raleway Bold"/>
              </a:rPr>
              <a:t>common</a:t>
            </a:r>
            <a:r>
              <a:rPr lang="en-US" sz="3796">
                <a:solidFill>
                  <a:srgbClr val="050707"/>
                </a:solidFill>
                <a:latin typeface="Raleway"/>
                <a:ea typeface="Raleway"/>
                <a:cs typeface="Raleway"/>
                <a:sym typeface="Raleway"/>
              </a:rPr>
              <a:t> </a:t>
            </a:r>
            <a:r>
              <a:rPr lang="en-US" sz="3796" b="1">
                <a:solidFill>
                  <a:srgbClr val="050707"/>
                </a:solidFill>
                <a:latin typeface="Raleway Bold"/>
                <a:ea typeface="Raleway Bold"/>
                <a:cs typeface="Raleway Bold"/>
                <a:sym typeface="Raleway Bold"/>
              </a:rPr>
              <a:t>to</a:t>
            </a:r>
            <a:r>
              <a:rPr lang="en-US" sz="3796">
                <a:solidFill>
                  <a:srgbClr val="050707"/>
                </a:solidFill>
                <a:latin typeface="Raleway"/>
                <a:ea typeface="Raleway"/>
                <a:cs typeface="Raleway"/>
                <a:sym typeface="Raleway"/>
              </a:rPr>
              <a:t> </a:t>
            </a:r>
            <a:r>
              <a:rPr lang="en-US" sz="3796" b="1">
                <a:solidFill>
                  <a:srgbClr val="050707"/>
                </a:solidFill>
                <a:latin typeface="Raleway Bold"/>
                <a:ea typeface="Raleway Bold"/>
                <a:cs typeface="Raleway Bold"/>
                <a:sym typeface="Raleway Bold"/>
              </a:rPr>
              <a:t>humanity</a:t>
            </a:r>
            <a:r>
              <a:rPr lang="en-US" sz="3796">
                <a:solidFill>
                  <a:srgbClr val="050707"/>
                </a:solidFill>
                <a:latin typeface="Raleway"/>
                <a:ea typeface="Raleway"/>
                <a:cs typeface="Raleway"/>
                <a:sym typeface="Raleway"/>
              </a:rPr>
              <a:t> (or maybe at least other educators) right now? </a:t>
            </a:r>
          </a:p>
          <a:p>
            <a:pPr algn="l">
              <a:lnSpc>
                <a:spcPts val="5239"/>
              </a:lnSpc>
            </a:pPr>
            <a:endParaRPr lang="en-US" sz="3796">
              <a:solidFill>
                <a:srgbClr val="050707"/>
              </a:solidFill>
              <a:latin typeface="Raleway"/>
              <a:ea typeface="Raleway"/>
              <a:cs typeface="Raleway"/>
              <a:sym typeface="Raleway"/>
            </a:endParaRPr>
          </a:p>
          <a:p>
            <a:pPr marL="819729" lvl="1" indent="-409865" algn="l">
              <a:lnSpc>
                <a:spcPts val="5239"/>
              </a:lnSpc>
              <a:buFont typeface="Arial"/>
              <a:buChar char="•"/>
            </a:pPr>
            <a:r>
              <a:rPr lang="en-US" sz="3796">
                <a:solidFill>
                  <a:srgbClr val="050707"/>
                </a:solidFill>
                <a:latin typeface="Raleway"/>
                <a:ea typeface="Raleway"/>
                <a:cs typeface="Raleway"/>
                <a:sym typeface="Raleway"/>
              </a:rPr>
              <a:t>What are some </a:t>
            </a:r>
            <a:r>
              <a:rPr lang="en-US" sz="3796" b="1">
                <a:solidFill>
                  <a:srgbClr val="050707"/>
                </a:solidFill>
                <a:latin typeface="Raleway Bold"/>
                <a:ea typeface="Raleway Bold"/>
                <a:cs typeface="Raleway Bold"/>
                <a:sym typeface="Raleway Bold"/>
              </a:rPr>
              <a:t>mindfulness</a:t>
            </a:r>
            <a:r>
              <a:rPr lang="en-US" sz="3796">
                <a:solidFill>
                  <a:srgbClr val="050707"/>
                </a:solidFill>
                <a:latin typeface="Raleway"/>
                <a:ea typeface="Raleway"/>
                <a:cs typeface="Raleway"/>
                <a:sym typeface="Raleway"/>
              </a:rPr>
              <a:t> phrases you can imagine needing to say to yourself?</a:t>
            </a:r>
          </a:p>
          <a:p>
            <a:pPr algn="l">
              <a:lnSpc>
                <a:spcPts val="5239"/>
              </a:lnSpc>
            </a:pPr>
            <a:endParaRPr lang="en-US" sz="3796">
              <a:solidFill>
                <a:srgbClr val="050707"/>
              </a:solidFill>
              <a:latin typeface="Raleway"/>
              <a:ea typeface="Raleway"/>
              <a:cs typeface="Raleway"/>
              <a:sym typeface="Raleway"/>
            </a:endParaRPr>
          </a:p>
          <a:p>
            <a:pPr marL="819729" lvl="1" indent="-409865" algn="l">
              <a:lnSpc>
                <a:spcPts val="5239"/>
              </a:lnSpc>
              <a:buFont typeface="Arial"/>
              <a:buChar char="•"/>
            </a:pPr>
            <a:r>
              <a:rPr lang="en-US" sz="3796">
                <a:solidFill>
                  <a:srgbClr val="050707"/>
                </a:solidFill>
                <a:latin typeface="Raleway"/>
                <a:ea typeface="Raleway"/>
                <a:cs typeface="Raleway"/>
                <a:sym typeface="Raleway"/>
              </a:rPr>
              <a:t>Then, what are some </a:t>
            </a:r>
            <a:r>
              <a:rPr lang="en-US" sz="3796" b="1">
                <a:solidFill>
                  <a:srgbClr val="050707"/>
                </a:solidFill>
                <a:latin typeface="Raleway Bold"/>
                <a:ea typeface="Raleway Bold"/>
                <a:cs typeface="Raleway Bold"/>
                <a:sym typeface="Raleway Bold"/>
              </a:rPr>
              <a:t>words or </a:t>
            </a:r>
            <a:r>
              <a:rPr lang="en-US" sz="3796" b="1" i="1">
                <a:solidFill>
                  <a:srgbClr val="050707"/>
                </a:solidFill>
                <a:latin typeface="Raleway Bold Italics"/>
                <a:ea typeface="Raleway Bold Italics"/>
                <a:cs typeface="Raleway Bold Italics"/>
                <a:sym typeface="Raleway Bold Italics"/>
              </a:rPr>
              <a:t>actions</a:t>
            </a:r>
            <a:r>
              <a:rPr lang="en-US" sz="3796" b="1">
                <a:solidFill>
                  <a:srgbClr val="050707"/>
                </a:solidFill>
                <a:latin typeface="Raleway Bold"/>
                <a:ea typeface="Raleway Bold"/>
                <a:cs typeface="Raleway Bold"/>
                <a:sym typeface="Raleway Bold"/>
              </a:rPr>
              <a:t> of kindness</a:t>
            </a:r>
            <a:r>
              <a:rPr lang="en-US" sz="3796">
                <a:solidFill>
                  <a:srgbClr val="050707"/>
                </a:solidFill>
                <a:latin typeface="Raleway"/>
                <a:ea typeface="Raleway"/>
                <a:cs typeface="Raleway"/>
                <a:sym typeface="Raleway"/>
              </a:rPr>
              <a:t> you could offer yourself in response to these?</a:t>
            </a:r>
          </a:p>
          <a:p>
            <a:pPr algn="l">
              <a:lnSpc>
                <a:spcPts val="5239"/>
              </a:lnSpc>
            </a:pPr>
            <a:endParaRPr lang="en-US" sz="3796">
              <a:solidFill>
                <a:srgbClr val="050707"/>
              </a:solidFill>
              <a:latin typeface="Raleway"/>
              <a:ea typeface="Raleway"/>
              <a:cs typeface="Raleway"/>
              <a:sym typeface="Raleway"/>
            </a:endParaRPr>
          </a:p>
        </p:txBody>
      </p:sp>
      <p:grpSp>
        <p:nvGrpSpPr>
          <p:cNvPr id="5" name="Group 5"/>
          <p:cNvGrpSpPr/>
          <p:nvPr/>
        </p:nvGrpSpPr>
        <p:grpSpPr>
          <a:xfrm>
            <a:off x="-522792" y="-198216"/>
            <a:ext cx="2031000" cy="10691400"/>
            <a:chOff x="0" y="0"/>
            <a:chExt cx="2708000" cy="14255200"/>
          </a:xfrm>
        </p:grpSpPr>
        <p:sp>
          <p:nvSpPr>
            <p:cNvPr id="6" name="Freeform 6"/>
            <p:cNvSpPr/>
            <p:nvPr/>
          </p:nvSpPr>
          <p:spPr>
            <a:xfrm>
              <a:off x="0" y="0"/>
              <a:ext cx="2708021" cy="14255242"/>
            </a:xfrm>
            <a:custGeom>
              <a:avLst/>
              <a:gdLst/>
              <a:ahLst/>
              <a:cxnLst/>
              <a:rect l="l" t="t" r="r" b="b"/>
              <a:pathLst>
                <a:path w="2708021" h="14255242">
                  <a:moveTo>
                    <a:pt x="0" y="0"/>
                  </a:moveTo>
                  <a:lnTo>
                    <a:pt x="2708021" y="0"/>
                  </a:lnTo>
                  <a:lnTo>
                    <a:pt x="2708021" y="14255242"/>
                  </a:lnTo>
                  <a:lnTo>
                    <a:pt x="0" y="14255242"/>
                  </a:lnTo>
                  <a:close/>
                </a:path>
              </a:pathLst>
            </a:custGeom>
            <a:solidFill>
              <a:srgbClr val="9C182C"/>
            </a:solidFill>
          </p:spPr>
          <p:txBody>
            <a:bodyPr/>
            <a:lstStyle/>
            <a:p>
              <a:endParaRPr lang="en-US"/>
            </a:p>
          </p:txBody>
        </p:sp>
      </p:grpSp>
      <p:sp>
        <p:nvSpPr>
          <p:cNvPr id="7" name="Freeform 7"/>
          <p:cNvSpPr/>
          <p:nvPr/>
        </p:nvSpPr>
        <p:spPr>
          <a:xfrm>
            <a:off x="17259300" y="925830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902298" y="220542"/>
            <a:ext cx="14357025" cy="2426208"/>
          </a:xfrm>
          <a:prstGeom prst="rect">
            <a:avLst/>
          </a:prstGeom>
        </p:spPr>
        <p:txBody>
          <a:bodyPr lIns="0" tIns="0" rIns="0" bIns="0" rtlCol="0" anchor="t">
            <a:spAutoFit/>
          </a:bodyPr>
          <a:lstStyle/>
          <a:p>
            <a:pPr algn="l">
              <a:lnSpc>
                <a:spcPts val="11616"/>
              </a:lnSpc>
            </a:pPr>
            <a:r>
              <a:rPr lang="en-US" sz="8800">
                <a:solidFill>
                  <a:srgbClr val="9C182C"/>
                </a:solidFill>
                <a:latin typeface="Raleway"/>
                <a:ea typeface="Raleway"/>
                <a:cs typeface="Raleway"/>
                <a:sym typeface="Raleway"/>
              </a:rPr>
              <a:t>Group Reflection</a:t>
            </a:r>
          </a:p>
          <a:p>
            <a:pPr algn="l">
              <a:lnSpc>
                <a:spcPts val="3695"/>
              </a:lnSpc>
            </a:pPr>
            <a:endParaRPr lang="en-US" sz="8800">
              <a:solidFill>
                <a:srgbClr val="9C182C"/>
              </a:solidFill>
              <a:latin typeface="Raleway"/>
              <a:ea typeface="Raleway"/>
              <a:cs typeface="Raleway"/>
              <a:sym typeface="Raleway"/>
            </a:endParaRPr>
          </a:p>
          <a:p>
            <a:pPr algn="l">
              <a:lnSpc>
                <a:spcPts val="3695"/>
              </a:lnSpc>
            </a:pPr>
            <a:endParaRPr lang="en-US" sz="8800">
              <a:solidFill>
                <a:srgbClr val="9C182C"/>
              </a:solidFill>
              <a:latin typeface="Raleway"/>
              <a:ea typeface="Raleway"/>
              <a:cs typeface="Raleway"/>
              <a:sym typeface="Raleway"/>
            </a:endParaRPr>
          </a:p>
        </p:txBody>
      </p:sp>
      <p:sp>
        <p:nvSpPr>
          <p:cNvPr id="3" name="TextBox 3"/>
          <p:cNvSpPr txBox="1"/>
          <p:nvPr/>
        </p:nvSpPr>
        <p:spPr>
          <a:xfrm>
            <a:off x="2902298" y="2711784"/>
            <a:ext cx="14865044" cy="674925"/>
          </a:xfrm>
          <a:prstGeom prst="rect">
            <a:avLst/>
          </a:prstGeom>
        </p:spPr>
        <p:txBody>
          <a:bodyPr lIns="0" tIns="0" rIns="0" bIns="0" rtlCol="0" anchor="t">
            <a:spAutoFit/>
          </a:bodyPr>
          <a:lstStyle/>
          <a:p>
            <a:pPr algn="l">
              <a:lnSpc>
                <a:spcPts val="5470"/>
              </a:lnSpc>
            </a:pPr>
            <a:r>
              <a:rPr lang="en-US" sz="3800">
                <a:solidFill>
                  <a:srgbClr val="050707"/>
                </a:solidFill>
                <a:latin typeface="Raleway"/>
                <a:ea typeface="Raleway"/>
                <a:cs typeface="Raleway"/>
                <a:sym typeface="Raleway"/>
              </a:rPr>
              <a:t>EXAMPLE</a:t>
            </a:r>
          </a:p>
        </p:txBody>
      </p:sp>
      <p:sp>
        <p:nvSpPr>
          <p:cNvPr id="4" name="TextBox 4"/>
          <p:cNvSpPr txBox="1"/>
          <p:nvPr/>
        </p:nvSpPr>
        <p:spPr>
          <a:xfrm>
            <a:off x="3548910" y="3310509"/>
            <a:ext cx="13063800" cy="11162157"/>
          </a:xfrm>
          <a:prstGeom prst="rect">
            <a:avLst/>
          </a:prstGeom>
        </p:spPr>
        <p:txBody>
          <a:bodyPr lIns="0" tIns="0" rIns="0" bIns="0" rtlCol="0" anchor="t">
            <a:spAutoFit/>
          </a:bodyPr>
          <a:lstStyle/>
          <a:p>
            <a:pPr algn="l">
              <a:lnSpc>
                <a:spcPts val="5243"/>
              </a:lnSpc>
            </a:pPr>
            <a:endParaRPr/>
          </a:p>
          <a:p>
            <a:pPr algn="l">
              <a:lnSpc>
                <a:spcPts val="5243"/>
              </a:lnSpc>
            </a:pPr>
            <a:r>
              <a:rPr lang="en-US" sz="3799" b="1">
                <a:solidFill>
                  <a:srgbClr val="050707"/>
                </a:solidFill>
                <a:latin typeface="Raleway Bold"/>
                <a:ea typeface="Raleway Bold"/>
                <a:cs typeface="Raleway Bold"/>
                <a:sym typeface="Raleway Bold"/>
              </a:rPr>
              <a:t>Common Humanity:</a:t>
            </a:r>
          </a:p>
          <a:p>
            <a:pPr marL="820417" lvl="1" indent="-410209" algn="l">
              <a:lnSpc>
                <a:spcPts val="5243"/>
              </a:lnSpc>
              <a:buFont typeface="Arial"/>
              <a:buChar char="•"/>
            </a:pPr>
            <a:r>
              <a:rPr lang="en-US" sz="3799">
                <a:solidFill>
                  <a:srgbClr val="050707"/>
                </a:solidFill>
                <a:latin typeface="Raleway"/>
                <a:ea typeface="Raleway"/>
                <a:cs typeface="Raleway"/>
                <a:sym typeface="Raleway"/>
              </a:rPr>
              <a:t>All teachers are feeling strapped for time lately</a:t>
            </a:r>
          </a:p>
          <a:p>
            <a:pPr algn="l">
              <a:lnSpc>
                <a:spcPts val="5243"/>
              </a:lnSpc>
            </a:pPr>
            <a:endParaRPr lang="en-US" sz="3799">
              <a:solidFill>
                <a:srgbClr val="050707"/>
              </a:solidFill>
              <a:latin typeface="Raleway"/>
              <a:ea typeface="Raleway"/>
              <a:cs typeface="Raleway"/>
              <a:sym typeface="Raleway"/>
            </a:endParaRPr>
          </a:p>
          <a:p>
            <a:pPr algn="l">
              <a:lnSpc>
                <a:spcPts val="5243"/>
              </a:lnSpc>
            </a:pPr>
            <a:r>
              <a:rPr lang="en-US" sz="3799" b="1">
                <a:solidFill>
                  <a:srgbClr val="050707"/>
                </a:solidFill>
                <a:latin typeface="Raleway Bold"/>
                <a:ea typeface="Raleway Bold"/>
                <a:cs typeface="Raleway Bold"/>
                <a:sym typeface="Raleway Bold"/>
              </a:rPr>
              <a:t>Mindfulness:</a:t>
            </a:r>
          </a:p>
          <a:p>
            <a:pPr marL="820417" lvl="1" indent="-410209" algn="l">
              <a:lnSpc>
                <a:spcPts val="5243"/>
              </a:lnSpc>
              <a:buFont typeface="Arial"/>
              <a:buChar char="•"/>
            </a:pPr>
            <a:r>
              <a:rPr lang="en-US" sz="3799">
                <a:solidFill>
                  <a:srgbClr val="050707"/>
                </a:solidFill>
                <a:latin typeface="Raleway"/>
                <a:ea typeface="Raleway"/>
                <a:cs typeface="Raleway"/>
                <a:sym typeface="Raleway"/>
              </a:rPr>
              <a:t>I am feeling burnt out </a:t>
            </a:r>
          </a:p>
          <a:p>
            <a:pPr algn="l">
              <a:lnSpc>
                <a:spcPts val="5243"/>
              </a:lnSpc>
            </a:pPr>
            <a:endParaRPr lang="en-US" sz="3799">
              <a:solidFill>
                <a:srgbClr val="050707"/>
              </a:solidFill>
              <a:latin typeface="Raleway"/>
              <a:ea typeface="Raleway"/>
              <a:cs typeface="Raleway"/>
              <a:sym typeface="Raleway"/>
            </a:endParaRPr>
          </a:p>
          <a:p>
            <a:pPr algn="l">
              <a:lnSpc>
                <a:spcPts val="5243"/>
              </a:lnSpc>
            </a:pPr>
            <a:r>
              <a:rPr lang="en-US" sz="3799" b="1">
                <a:solidFill>
                  <a:srgbClr val="050707"/>
                </a:solidFill>
                <a:latin typeface="Raleway Bold"/>
                <a:ea typeface="Raleway Bold"/>
                <a:cs typeface="Raleway Bold"/>
                <a:sym typeface="Raleway Bold"/>
              </a:rPr>
              <a:t>Self-Kindness:</a:t>
            </a:r>
          </a:p>
          <a:p>
            <a:pPr marL="820417" lvl="1" indent="-410209" algn="l">
              <a:lnSpc>
                <a:spcPts val="5243"/>
              </a:lnSpc>
              <a:buFont typeface="Arial"/>
              <a:buChar char="•"/>
            </a:pPr>
            <a:r>
              <a:rPr lang="en-US" sz="3799">
                <a:solidFill>
                  <a:srgbClr val="050707"/>
                </a:solidFill>
                <a:latin typeface="Raleway"/>
                <a:ea typeface="Raleway"/>
                <a:cs typeface="Raleway"/>
                <a:sym typeface="Raleway"/>
              </a:rPr>
              <a:t>I am worthy of rest and more balance</a:t>
            </a:r>
          </a:p>
          <a:p>
            <a:pPr algn="l">
              <a:lnSpc>
                <a:spcPts val="5243"/>
              </a:lnSpc>
            </a:pPr>
            <a:endParaRPr lang="en-US" sz="3799">
              <a:solidFill>
                <a:srgbClr val="050707"/>
              </a:solidFill>
              <a:latin typeface="Raleway"/>
              <a:ea typeface="Raleway"/>
              <a:cs typeface="Raleway"/>
              <a:sym typeface="Raleway"/>
            </a:endParaRPr>
          </a:p>
          <a:p>
            <a:pPr algn="l">
              <a:lnSpc>
                <a:spcPts val="5243"/>
              </a:lnSpc>
            </a:pPr>
            <a:endParaRPr lang="en-US" sz="3799">
              <a:solidFill>
                <a:srgbClr val="050707"/>
              </a:solidFill>
              <a:latin typeface="Raleway"/>
              <a:ea typeface="Raleway"/>
              <a:cs typeface="Raleway"/>
              <a:sym typeface="Raleway"/>
            </a:endParaRPr>
          </a:p>
          <a:p>
            <a:pPr algn="l">
              <a:lnSpc>
                <a:spcPts val="5243"/>
              </a:lnSpc>
            </a:pPr>
            <a:endParaRPr lang="en-US" sz="3799">
              <a:solidFill>
                <a:srgbClr val="050707"/>
              </a:solidFill>
              <a:latin typeface="Raleway"/>
              <a:ea typeface="Raleway"/>
              <a:cs typeface="Raleway"/>
              <a:sym typeface="Raleway"/>
            </a:endParaRPr>
          </a:p>
          <a:p>
            <a:pPr algn="l">
              <a:lnSpc>
                <a:spcPts val="5243"/>
              </a:lnSpc>
            </a:pPr>
            <a:endParaRPr lang="en-US" sz="3799">
              <a:solidFill>
                <a:srgbClr val="050707"/>
              </a:solidFill>
              <a:latin typeface="Raleway"/>
              <a:ea typeface="Raleway"/>
              <a:cs typeface="Raleway"/>
              <a:sym typeface="Raleway"/>
            </a:endParaRPr>
          </a:p>
          <a:p>
            <a:pPr algn="l">
              <a:lnSpc>
                <a:spcPts val="5243"/>
              </a:lnSpc>
            </a:pPr>
            <a:endParaRPr lang="en-US" sz="3799">
              <a:solidFill>
                <a:srgbClr val="050707"/>
              </a:solidFill>
              <a:latin typeface="Raleway"/>
              <a:ea typeface="Raleway"/>
              <a:cs typeface="Raleway"/>
              <a:sym typeface="Raleway"/>
            </a:endParaRPr>
          </a:p>
          <a:p>
            <a:pPr algn="l">
              <a:lnSpc>
                <a:spcPts val="5243"/>
              </a:lnSpc>
            </a:pPr>
            <a:endParaRPr lang="en-US" sz="3799">
              <a:solidFill>
                <a:srgbClr val="050707"/>
              </a:solidFill>
              <a:latin typeface="Raleway"/>
              <a:ea typeface="Raleway"/>
              <a:cs typeface="Raleway"/>
              <a:sym typeface="Raleway"/>
            </a:endParaRPr>
          </a:p>
          <a:p>
            <a:pPr algn="l">
              <a:lnSpc>
                <a:spcPts val="5243"/>
              </a:lnSpc>
            </a:pPr>
            <a:endParaRPr lang="en-US" sz="3799">
              <a:solidFill>
                <a:srgbClr val="050707"/>
              </a:solidFill>
              <a:latin typeface="Raleway"/>
              <a:ea typeface="Raleway"/>
              <a:cs typeface="Raleway"/>
              <a:sym typeface="Raleway"/>
            </a:endParaRPr>
          </a:p>
          <a:p>
            <a:pPr algn="l">
              <a:lnSpc>
                <a:spcPts val="5243"/>
              </a:lnSpc>
            </a:pPr>
            <a:endParaRPr lang="en-US" sz="3799">
              <a:solidFill>
                <a:srgbClr val="050707"/>
              </a:solidFill>
              <a:latin typeface="Raleway"/>
              <a:ea typeface="Raleway"/>
              <a:cs typeface="Raleway"/>
              <a:sym typeface="Raleway"/>
            </a:endParaRPr>
          </a:p>
        </p:txBody>
      </p:sp>
      <p:grpSp>
        <p:nvGrpSpPr>
          <p:cNvPr id="5" name="Group 5"/>
          <p:cNvGrpSpPr/>
          <p:nvPr/>
        </p:nvGrpSpPr>
        <p:grpSpPr>
          <a:xfrm>
            <a:off x="-522792" y="-198216"/>
            <a:ext cx="2031000" cy="10691400"/>
            <a:chOff x="0" y="0"/>
            <a:chExt cx="2708000" cy="14255200"/>
          </a:xfrm>
        </p:grpSpPr>
        <p:sp>
          <p:nvSpPr>
            <p:cNvPr id="6" name="Freeform 6"/>
            <p:cNvSpPr/>
            <p:nvPr/>
          </p:nvSpPr>
          <p:spPr>
            <a:xfrm>
              <a:off x="0" y="0"/>
              <a:ext cx="2708021" cy="14255242"/>
            </a:xfrm>
            <a:custGeom>
              <a:avLst/>
              <a:gdLst/>
              <a:ahLst/>
              <a:cxnLst/>
              <a:rect l="l" t="t" r="r" b="b"/>
              <a:pathLst>
                <a:path w="2708021" h="14255242">
                  <a:moveTo>
                    <a:pt x="0" y="0"/>
                  </a:moveTo>
                  <a:lnTo>
                    <a:pt x="2708021" y="0"/>
                  </a:lnTo>
                  <a:lnTo>
                    <a:pt x="2708021" y="14255242"/>
                  </a:lnTo>
                  <a:lnTo>
                    <a:pt x="0" y="14255242"/>
                  </a:lnTo>
                  <a:close/>
                </a:path>
              </a:pathLst>
            </a:custGeom>
            <a:solidFill>
              <a:srgbClr val="9C182C"/>
            </a:solidFill>
          </p:spPr>
          <p:txBody>
            <a:bodyPr/>
            <a:lstStyle/>
            <a:p>
              <a:endParaRPr lang="en-US"/>
            </a:p>
          </p:txBody>
        </p:sp>
      </p:grpSp>
      <p:sp>
        <p:nvSpPr>
          <p:cNvPr id="7" name="Freeform 7"/>
          <p:cNvSpPr/>
          <p:nvPr/>
        </p:nvSpPr>
        <p:spPr>
          <a:xfrm>
            <a:off x="17259300" y="925830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8888896"/>
            <a:ext cx="16230600" cy="33600"/>
            <a:chOff x="0" y="0"/>
            <a:chExt cx="21640800" cy="44800"/>
          </a:xfrm>
        </p:grpSpPr>
        <p:sp>
          <p:nvSpPr>
            <p:cNvPr id="3" name="Freeform 3"/>
            <p:cNvSpPr/>
            <p:nvPr/>
          </p:nvSpPr>
          <p:spPr>
            <a:xfrm>
              <a:off x="0" y="0"/>
              <a:ext cx="21640800" cy="44831"/>
            </a:xfrm>
            <a:custGeom>
              <a:avLst/>
              <a:gdLst/>
              <a:ahLst/>
              <a:cxnLst/>
              <a:rect l="l" t="t" r="r" b="b"/>
              <a:pathLst>
                <a:path w="21640800" h="44831">
                  <a:moveTo>
                    <a:pt x="0" y="0"/>
                  </a:moveTo>
                  <a:lnTo>
                    <a:pt x="21640800" y="0"/>
                  </a:lnTo>
                  <a:lnTo>
                    <a:pt x="21640800" y="44831"/>
                  </a:lnTo>
                  <a:lnTo>
                    <a:pt x="0" y="44831"/>
                  </a:lnTo>
                  <a:close/>
                </a:path>
              </a:pathLst>
            </a:custGeom>
            <a:solidFill>
              <a:srgbClr val="9C182C"/>
            </a:solidFill>
          </p:spPr>
          <p:txBody>
            <a:bodyPr/>
            <a:lstStyle/>
            <a:p>
              <a:endParaRPr lang="en-US"/>
            </a:p>
          </p:txBody>
        </p:sp>
      </p:grpSp>
      <p:grpSp>
        <p:nvGrpSpPr>
          <p:cNvPr id="4" name="Group 4"/>
          <p:cNvGrpSpPr/>
          <p:nvPr/>
        </p:nvGrpSpPr>
        <p:grpSpPr>
          <a:xfrm>
            <a:off x="1054380" y="-359380"/>
            <a:ext cx="7213200" cy="11844000"/>
            <a:chOff x="0" y="0"/>
            <a:chExt cx="9617600" cy="15792000"/>
          </a:xfrm>
        </p:grpSpPr>
        <p:sp>
          <p:nvSpPr>
            <p:cNvPr id="5" name="Freeform 5"/>
            <p:cNvSpPr/>
            <p:nvPr/>
          </p:nvSpPr>
          <p:spPr>
            <a:xfrm>
              <a:off x="0" y="0"/>
              <a:ext cx="9617583" cy="15791942"/>
            </a:xfrm>
            <a:custGeom>
              <a:avLst/>
              <a:gdLst/>
              <a:ahLst/>
              <a:cxnLst/>
              <a:rect l="l" t="t" r="r" b="b"/>
              <a:pathLst>
                <a:path w="9617583" h="15791942">
                  <a:moveTo>
                    <a:pt x="0" y="0"/>
                  </a:moveTo>
                  <a:lnTo>
                    <a:pt x="9617583" y="0"/>
                  </a:lnTo>
                  <a:lnTo>
                    <a:pt x="9617583" y="15791942"/>
                  </a:lnTo>
                  <a:lnTo>
                    <a:pt x="0" y="15791942"/>
                  </a:lnTo>
                  <a:close/>
                </a:path>
              </a:pathLst>
            </a:custGeom>
            <a:solidFill>
              <a:srgbClr val="9C182C"/>
            </a:solidFill>
          </p:spPr>
          <p:txBody>
            <a:bodyPr/>
            <a:lstStyle/>
            <a:p>
              <a:endParaRPr lang="en-US"/>
            </a:p>
          </p:txBody>
        </p:sp>
      </p:grpSp>
      <p:sp>
        <p:nvSpPr>
          <p:cNvPr id="6" name="Freeform 6"/>
          <p:cNvSpPr/>
          <p:nvPr/>
        </p:nvSpPr>
        <p:spPr>
          <a:xfrm>
            <a:off x="17259300" y="35131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
        <p:nvSpPr>
          <p:cNvPr id="7" name="Freeform 7"/>
          <p:cNvSpPr/>
          <p:nvPr/>
        </p:nvSpPr>
        <p:spPr>
          <a:xfrm>
            <a:off x="1278436" y="505434"/>
            <a:ext cx="1631232" cy="1631232"/>
          </a:xfrm>
          <a:custGeom>
            <a:avLst/>
            <a:gdLst/>
            <a:ahLst/>
            <a:cxnLst/>
            <a:rect l="l" t="t" r="r" b="b"/>
            <a:pathLst>
              <a:path w="1631232" h="1631232">
                <a:moveTo>
                  <a:pt x="0" y="0"/>
                </a:moveTo>
                <a:lnTo>
                  <a:pt x="1631232" y="0"/>
                </a:lnTo>
                <a:lnTo>
                  <a:pt x="1631232" y="1631232"/>
                </a:lnTo>
                <a:lnTo>
                  <a:pt x="0" y="1631232"/>
                </a:lnTo>
                <a:lnTo>
                  <a:pt x="0" y="0"/>
                </a:lnTo>
                <a:close/>
              </a:path>
            </a:pathLst>
          </a:custGeom>
          <a:blipFill>
            <a:blip r:embed="rId4"/>
            <a:stretch>
              <a:fillRect/>
            </a:stretch>
          </a:blipFill>
        </p:spPr>
        <p:txBody>
          <a:bodyPr/>
          <a:lstStyle/>
          <a:p>
            <a:endParaRPr lang="en-US"/>
          </a:p>
        </p:txBody>
      </p:sp>
      <p:sp>
        <p:nvSpPr>
          <p:cNvPr id="8" name="Freeform 8">
            <a:hlinkClick r:id="rId5" tooltip="https://youtu.be/-dqxS_QmhT0"/>
          </p:cNvPr>
          <p:cNvSpPr/>
          <p:nvPr/>
        </p:nvSpPr>
        <p:spPr>
          <a:xfrm>
            <a:off x="691065" y="2919055"/>
            <a:ext cx="7939831" cy="4396065"/>
          </a:xfrm>
          <a:custGeom>
            <a:avLst/>
            <a:gdLst/>
            <a:ahLst/>
            <a:cxnLst/>
            <a:rect l="l" t="t" r="r" b="b"/>
            <a:pathLst>
              <a:path w="7939831" h="4396065">
                <a:moveTo>
                  <a:pt x="0" y="0"/>
                </a:moveTo>
                <a:lnTo>
                  <a:pt x="7939830" y="0"/>
                </a:lnTo>
                <a:lnTo>
                  <a:pt x="7939830" y="4396064"/>
                </a:lnTo>
                <a:lnTo>
                  <a:pt x="0" y="4396064"/>
                </a:lnTo>
                <a:lnTo>
                  <a:pt x="0" y="0"/>
                </a:lnTo>
                <a:close/>
              </a:path>
            </a:pathLst>
          </a:custGeom>
          <a:blipFill>
            <a:blip r:embed="rId6"/>
            <a:stretch>
              <a:fillRect/>
            </a:stretch>
          </a:blipFill>
        </p:spPr>
        <p:txBody>
          <a:bodyPr/>
          <a:lstStyle/>
          <a:p>
            <a:endParaRPr lang="en-US"/>
          </a:p>
        </p:txBody>
      </p:sp>
      <p:sp>
        <p:nvSpPr>
          <p:cNvPr id="9" name="TextBox 9"/>
          <p:cNvSpPr txBox="1"/>
          <p:nvPr/>
        </p:nvSpPr>
        <p:spPr>
          <a:xfrm>
            <a:off x="9763500" y="3742196"/>
            <a:ext cx="7495876" cy="1374891"/>
          </a:xfrm>
          <a:prstGeom prst="rect">
            <a:avLst/>
          </a:prstGeom>
        </p:spPr>
        <p:txBody>
          <a:bodyPr lIns="0" tIns="0" rIns="0" bIns="0" rtlCol="0" anchor="t">
            <a:spAutoFit/>
          </a:bodyPr>
          <a:lstStyle/>
          <a:p>
            <a:pPr algn="l">
              <a:lnSpc>
                <a:spcPts val="11232"/>
              </a:lnSpc>
            </a:pPr>
            <a:r>
              <a:rPr lang="en-US" sz="7200" b="1">
                <a:solidFill>
                  <a:srgbClr val="9C182C"/>
                </a:solidFill>
                <a:latin typeface="Raleway Bold"/>
                <a:ea typeface="Raleway Bold"/>
                <a:cs typeface="Raleway Bold"/>
                <a:sym typeface="Raleway Bold"/>
              </a:rPr>
              <a:t>Video</a:t>
            </a:r>
          </a:p>
        </p:txBody>
      </p:sp>
      <p:sp>
        <p:nvSpPr>
          <p:cNvPr id="10" name="TextBox 10"/>
          <p:cNvSpPr txBox="1"/>
          <p:nvPr/>
        </p:nvSpPr>
        <p:spPr>
          <a:xfrm>
            <a:off x="9763500" y="5410220"/>
            <a:ext cx="7128226" cy="1310054"/>
          </a:xfrm>
          <a:prstGeom prst="rect">
            <a:avLst/>
          </a:prstGeom>
        </p:spPr>
        <p:txBody>
          <a:bodyPr lIns="0" tIns="0" rIns="0" bIns="0" rtlCol="0" anchor="t">
            <a:spAutoFit/>
          </a:bodyPr>
          <a:lstStyle/>
          <a:p>
            <a:pPr algn="l">
              <a:lnSpc>
                <a:spcPts val="5374"/>
              </a:lnSpc>
            </a:pPr>
            <a:r>
              <a:rPr lang="en-US" sz="3200" u="sng">
                <a:solidFill>
                  <a:srgbClr val="0000FF"/>
                </a:solidFill>
                <a:latin typeface="Raleway"/>
                <a:ea typeface="Raleway"/>
                <a:cs typeface="Raleway"/>
                <a:sym typeface="Raleway"/>
                <a:hlinkClick r:id="rId7" tooltip="https://youtu.be/9iP1OjDrDIU"/>
              </a:rPr>
              <a:t>Why is self-compassion important for educators?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1895</Words>
  <Application>Microsoft Macintosh PowerPoint</Application>
  <PresentationFormat>Custom</PresentationFormat>
  <Paragraphs>244</Paragraphs>
  <Slides>16</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Raleway</vt:lpstr>
      <vt:lpstr>Raleway Bold</vt:lpstr>
      <vt:lpstr>Arial</vt:lpstr>
      <vt:lpstr>Raleway Bold Italics</vt:lpstr>
      <vt:lpstr>Calibri</vt:lpstr>
      <vt:lpstr>Arimo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Self-Compassion for Educators _Turnkey Group Slide Deck</dc:title>
  <cp:lastModifiedBy>Mariah Flynn</cp:lastModifiedBy>
  <cp:revision>2</cp:revision>
  <dcterms:created xsi:type="dcterms:W3CDTF">2006-08-16T00:00:00Z</dcterms:created>
  <dcterms:modified xsi:type="dcterms:W3CDTF">2024-09-03T14:54:00Z</dcterms:modified>
  <dc:identifier>DAF8sOhBjV8</dc:identifier>
</cp:coreProperties>
</file>