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Raleway" pitchFamily="2" charset="77"/>
      <p:regular r:id="rId19"/>
      <p:bold r:id="rId20"/>
      <p:italic r:id="rId21"/>
      <p:boldItalic r:id="rId22"/>
    </p:embeddedFont>
    <p:embeddedFont>
      <p:font typeface="Raleway Bold" pitchFamily="2" charset="77"/>
      <p:regular r:id="rId23"/>
      <p:bold r:id="rId24"/>
    </p:embeddedFont>
    <p:embeddedFont>
      <p:font typeface="Raleway Italics" pitchFamily="2" charset="77"/>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5456" autoAdjust="0"/>
  </p:normalViewPr>
  <p:slideViewPr>
    <p:cSldViewPr>
      <p:cViewPr varScale="1">
        <p:scale>
          <a:sx n="67" d="100"/>
          <a:sy n="67" d="100"/>
        </p:scale>
        <p:origin x="11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bigger picture goals we strive towards as educators - like wanting them to have a love of learning....or hoping they'll be active and engaged citizens. or wishing for them that they'll know what they want to pursue after high-school ---- all relate to students’ sense of purpose.  And purpose is a really important aspect of student well-being and their motivation in school. </a:t>
            </a:r>
          </a:p>
          <a:p>
            <a:endParaRPr lang="en-US"/>
          </a:p>
          <a:p>
            <a:r>
              <a:rPr lang="en-US"/>
              <a:t>In this session together, we will explore the value of purpose for students and how we can support them in developing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youtu.be</a:t>
            </a:r>
            <a:r>
              <a:rPr lang="en-US" dirty="0"/>
              <a:t>/tydr57EKRdU</a:t>
            </a:r>
          </a:p>
          <a:p>
            <a:r>
              <a:rPr lang="en-US" dirty="0"/>
              <a:t>Video Running Time: 16:17</a:t>
            </a:r>
          </a:p>
          <a:p>
            <a:endParaRPr lang="en-US" dirty="0"/>
          </a:p>
          <a:p>
            <a:r>
              <a:rPr lang="en-US" dirty="0"/>
              <a:t>Depending on your group, you can choose to show one of the following videos - either Early &amp; Middle Childhood or Adolescence. They are similar but have some specific strategies for the developmental stage. </a:t>
            </a:r>
          </a:p>
          <a:p>
            <a:endParaRPr lang="en-US" dirty="0"/>
          </a:p>
          <a:p>
            <a:r>
              <a:rPr lang="en-US" dirty="0"/>
              <a:t>These videos are quite long. Feel free to pause throughout. Invite your learners to jot notes down for any strategies that really caught their eye. </a:t>
            </a:r>
          </a:p>
          <a:p>
            <a:endParaRPr lang="en-US" dirty="0"/>
          </a:p>
          <a:p>
            <a:r>
              <a:rPr lang="en-US" dirty="0"/>
              <a:t>You can mention to your learners: </a:t>
            </a:r>
          </a:p>
          <a:p>
            <a:endParaRPr lang="en-US" dirty="0"/>
          </a:p>
          <a:p>
            <a:r>
              <a:rPr lang="en-US" dirty="0"/>
              <a:t>"We will have time immediately following the video for discussion and brainstorming about how to bring these strategies into our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https://youtu.be/MbnbYCcwmew</a:t>
            </a:r>
          </a:p>
          <a:p>
            <a:r>
              <a:rPr lang="en-US"/>
              <a:t>Video Running Time: 16:58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watch videos and then put participants in groups of 3-5 to discuss these questions.</a:t>
            </a:r>
          </a:p>
          <a:p>
            <a:endParaRPr lang="en-US"/>
          </a:p>
          <a:p>
            <a:r>
              <a:rPr lang="en-US"/>
              <a:t>If you can, provide a poster board, markers, &amp; post-its - for groups to brainstorm actively together. </a:t>
            </a:r>
          </a:p>
          <a:p>
            <a:endParaRPr lang="en-US"/>
          </a:p>
          <a:p>
            <a:r>
              <a:rPr lang="en-US"/>
              <a:t>Invite learners to first consider the questions individually, then take some time to brainstorm - using the poster boards, markers, post-its, some tangible ideas for bringing more purpose in their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small group discussions, invite groups to nominate a speaker to share some of the highlights from the smaller discussions.</a:t>
            </a:r>
          </a:p>
          <a:p>
            <a:endParaRPr lang="en-US"/>
          </a:p>
          <a:p>
            <a:r>
              <a:rPr lang="en-US"/>
              <a:t>A reminder of the questions below:</a:t>
            </a:r>
          </a:p>
          <a:p>
            <a:endParaRPr lang="en-US"/>
          </a:p>
          <a:p>
            <a:r>
              <a:rPr lang="en-US"/>
              <a:t>Which of the strategies resonated the most with you? Which can you see yourself carrying into your classroom?</a:t>
            </a:r>
          </a:p>
          <a:p>
            <a:endParaRPr lang="en-US"/>
          </a:p>
          <a:p>
            <a:r>
              <a:rPr lang="en-US"/>
              <a:t>What ideas do you have to bring purpose and meaning more intentionally into your classroom?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https://docs.google.com/presentation/d/1utb0X71RHbzQdt-aZmOQfiFkg_kHltO7i-hUoOPb2m0/edit?usp=sharing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end, it may very well be summed up in this famous quote by Pablo Picasso:</a:t>
            </a:r>
          </a:p>
          <a:p>
            <a:r>
              <a:rPr lang="en-US" dirty="0"/>
              <a:t>“The meaning of life is to find your gift. The purpose of life is to give it away.”</a:t>
            </a:r>
          </a:p>
          <a:p>
            <a:endParaRPr lang="en-US" dirty="0"/>
          </a:p>
          <a:p>
            <a:endParaRPr lang="en-US" dirty="0"/>
          </a:p>
          <a:p>
            <a:r>
              <a:rPr lang="en-US" dirty="0"/>
              <a:t>I hope you feel inspired to try something new in your classroom - and to support your students' on their purpose journeys.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https://docs.google.com/presentation/d/1utb0X71RHbzQdt-aZmOQfiFkg_kHltO7i-hUoOPb2m0/edit?usp=sharing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help support your students’ path towards purpose, we begin by exploring what purpose is, why it is important, and some practical ways you can lay a  foundation for purpose development in your classroom. </a:t>
            </a:r>
          </a:p>
          <a:p>
            <a:endParaRPr lang="en-US"/>
          </a:p>
          <a:p>
            <a:r>
              <a:rPr lang="en-US"/>
              <a:t>Research has shown that the support of teachers, mentors, and other adults outside the family is often crucial to young people’s development of purpose, particularly in the early stages."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"Some questions we will explore together today are:</a:t>
            </a:r>
          </a:p>
          <a:p>
            <a:endParaRPr lang="en-US" dirty="0"/>
          </a:p>
          <a:p>
            <a:r>
              <a:rPr lang="en-US" dirty="0"/>
              <a:t>-What is purpose? Why is it important for young people?</a:t>
            </a:r>
          </a:p>
          <a:p>
            <a:r>
              <a:rPr lang="en-US" dirty="0"/>
              <a:t>-How does purpose develop in students? When can you start talking about purpose with students?</a:t>
            </a:r>
          </a:p>
          <a:p>
            <a:r>
              <a:rPr lang="en-US" dirty="0"/>
              <a:t>-How does identity relate to purpose?</a:t>
            </a:r>
          </a:p>
          <a:p>
            <a:r>
              <a:rPr lang="en-US" dirty="0"/>
              <a:t>AND</a:t>
            </a:r>
          </a:p>
          <a:p>
            <a:r>
              <a:rPr lang="en-US" dirty="0"/>
              <a:t>-What can educators do to inspire students to explore and find their purpose(s)?"</a:t>
            </a:r>
          </a:p>
          <a:p>
            <a:endParaRPr lang="en-US" dirty="0"/>
          </a:p>
          <a:p>
            <a:r>
              <a:rPr lang="en-US" dirty="0"/>
              <a:t>**Expand objectives to California Developmental Indicators through making connections to SEL competencies in California on developmental age span.</a:t>
            </a:r>
          </a:p>
          <a:p>
            <a:endParaRPr lang="en-US" dirty="0"/>
          </a:p>
          <a:p>
            <a:r>
              <a:rPr lang="en-US" dirty="0"/>
              <a:t>Sourced from CDE (July 2023):</a:t>
            </a:r>
          </a:p>
          <a:p>
            <a:r>
              <a:rPr lang="en-US" dirty="0"/>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dirty="0"/>
          </a:p>
          <a:p>
            <a:r>
              <a:rPr lang="en-US" dirty="0"/>
              <a:t>Self-Awareness (Intrapersonal Focus)</a:t>
            </a:r>
          </a:p>
          <a:p>
            <a:r>
              <a:rPr lang="en-US" dirty="0"/>
              <a:t>Self-Management (Intrapersonal Focus)</a:t>
            </a:r>
          </a:p>
          <a:p>
            <a:r>
              <a:rPr lang="en-US" dirty="0"/>
              <a:t>Social Awareness (Interpersonal Focus)</a:t>
            </a:r>
          </a:p>
          <a:p>
            <a:r>
              <a:rPr lang="en-US" dirty="0"/>
              <a:t>Relationship Skills (Interpersonal Focus)</a:t>
            </a:r>
          </a:p>
          <a:p>
            <a:r>
              <a:rPr lang="en-US" dirty="0"/>
              <a:t>Responsible Decision-Making (Inter and Intrapersonal)</a:t>
            </a:r>
          </a:p>
          <a:p>
            <a:endParaRPr lang="en-US" dirty="0"/>
          </a:p>
          <a:p>
            <a:r>
              <a:rPr lang="en-US" dirty="0"/>
              <a:t>Some suggested connections for this module are:</a:t>
            </a:r>
          </a:p>
          <a:p>
            <a:endParaRPr lang="en-US" dirty="0"/>
          </a:p>
          <a:p>
            <a:r>
              <a:rPr lang="en-US" dirty="0"/>
              <a:t>Self-awareness:</a:t>
            </a:r>
          </a:p>
          <a:p>
            <a:r>
              <a:rPr lang="en-US" dirty="0"/>
              <a:t>- Linking feelings, values, and thoughts</a:t>
            </a:r>
          </a:p>
          <a:p>
            <a:r>
              <a:rPr lang="en-US" dirty="0"/>
              <a:t>- Developing interests and a sense of purpose</a:t>
            </a:r>
          </a:p>
          <a:p>
            <a:r>
              <a:rPr lang="en-US" dirty="0"/>
              <a:t>- Reflecting on one’s personal role and contributions within a community</a:t>
            </a:r>
          </a:p>
          <a:p>
            <a:endParaRPr lang="en-US" dirty="0"/>
          </a:p>
          <a:p>
            <a:r>
              <a:rPr lang="en-US" dirty="0"/>
              <a:t>Self-management:</a:t>
            </a:r>
          </a:p>
          <a:p>
            <a:r>
              <a:rPr lang="en-US" dirty="0"/>
              <a:t>- Setting personal and collective goals</a:t>
            </a:r>
          </a:p>
          <a:p>
            <a:r>
              <a:rPr lang="en-US" dirty="0"/>
              <a:t>- Using planning and organizational skills</a:t>
            </a:r>
          </a:p>
          <a:p>
            <a:endParaRPr lang="en-US" dirty="0"/>
          </a:p>
          <a:p>
            <a:r>
              <a:rPr lang="en-US" dirty="0"/>
              <a:t>Social awareness</a:t>
            </a:r>
          </a:p>
          <a:p>
            <a:r>
              <a:rPr lang="en-US" dirty="0"/>
              <a:t>-Demonstrating empathy and compassion</a:t>
            </a:r>
          </a:p>
          <a:p>
            <a:endParaRPr lang="en-US" dirty="0"/>
          </a:p>
          <a:p>
            <a:r>
              <a:rPr lang="en-US" dirty="0"/>
              <a:t>Responsible decision-making:</a:t>
            </a:r>
          </a:p>
          <a:p>
            <a:r>
              <a:rPr lang="en-US" dirty="0"/>
              <a:t>- Identifying solutions for personal and social problems</a:t>
            </a:r>
          </a:p>
          <a:p>
            <a:r>
              <a:rPr lang="en-US" dirty="0"/>
              <a:t>- Evaluating personal, interpersonal, community, and institutional impacts</a:t>
            </a:r>
          </a:p>
          <a:p>
            <a:r>
              <a:rPr lang="en-US" dirty="0"/>
              <a:t>-Reflecting on one’s role to promote personal, family, and community well-being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Dr. Heather Malin invites us to ponder "What if purpose were the purpose of education"?</a:t>
            </a:r>
          </a:p>
          <a:p>
            <a:endParaRPr lang="en-US" dirty="0"/>
          </a:p>
          <a:p>
            <a:r>
              <a:rPr lang="en-US" dirty="0"/>
              <a:t>Before we jump into our first video, I wanted to see how this quote lands for folks? Have you considered the role of purpose in young people's educational lives before?</a:t>
            </a:r>
          </a:p>
          <a:p>
            <a:endParaRPr lang="en-US" dirty="0"/>
          </a:p>
          <a:p>
            <a:r>
              <a:rPr lang="en-US" dirty="0"/>
              <a:t>*allow a few minutes for a larger group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www.youtube.com</a:t>
            </a:r>
            <a:r>
              <a:rPr lang="en-US" dirty="0"/>
              <a:t>/</a:t>
            </a:r>
            <a:r>
              <a:rPr lang="en-US" dirty="0" err="1"/>
              <a:t>watch?v</a:t>
            </a:r>
            <a:r>
              <a:rPr lang="en-US" dirty="0"/>
              <a:t>=W7SYx5JVHSY&amp;t=2s</a:t>
            </a:r>
          </a:p>
          <a:p>
            <a:r>
              <a:rPr lang="en-US" dirty="0"/>
              <a:t>Video Running Time: 9:44</a:t>
            </a:r>
          </a:p>
          <a:p>
            <a:endParaRPr lang="en-US" dirty="0"/>
          </a:p>
          <a:p>
            <a:r>
              <a:rPr lang="en-US" dirty="0"/>
              <a:t>**NOTE: If your learners have attended or taken the Purpose for Educators lesson - you can skip this video as it is the same intro video on Purpose. </a:t>
            </a:r>
          </a:p>
          <a:p>
            <a:endParaRPr lang="en-US" dirty="0"/>
          </a:p>
          <a:p>
            <a:r>
              <a:rPr lang="en-US" dirty="0"/>
              <a:t>"First, we are going to watch this short video from purpose expert Dr. Kendall Cotton </a:t>
            </a:r>
            <a:r>
              <a:rPr lang="en-US" dirty="0" err="1"/>
              <a:t>Bronk</a:t>
            </a:r>
            <a:r>
              <a:rPr lang="en-US" dirty="0"/>
              <a:t> who defines purpose and describes its benefits. </a:t>
            </a:r>
          </a:p>
          <a:p>
            <a:endParaRPr lang="en-US" dirty="0"/>
          </a:p>
          <a:p>
            <a:r>
              <a:rPr lang="en-US" dirty="0"/>
              <a:t>As you watch it, consider how some of these benefits may show up in your students' lives. Or maybe if you've noticed some symptoms when they don't have a sense of meaning or purpose."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facilitating with a group, watch videos and then put participants in groups of 3-5 to discuss these questions.</a:t>
            </a:r>
          </a:p>
          <a:p>
            <a:endParaRPr lang="en-US" dirty="0"/>
          </a:p>
          <a:p>
            <a:r>
              <a:rPr lang="en-US" dirty="0"/>
              <a:t>Before we delve further into purpose for students - from the introduction to purpose - can you talk in your small groups about these two questions:</a:t>
            </a:r>
          </a:p>
          <a:p>
            <a:endParaRPr lang="en-US" dirty="0"/>
          </a:p>
          <a:p>
            <a:r>
              <a:rPr lang="en-US" dirty="0"/>
              <a:t>1 - Given its benefits and correlates what is one reason you might want to help students foster a sense of purpose?</a:t>
            </a:r>
          </a:p>
          <a:p>
            <a:endParaRPr lang="en-US" dirty="0"/>
          </a:p>
          <a:p>
            <a:r>
              <a:rPr lang="en-US" dirty="0"/>
              <a:t>2 - Why do you think purpose is linked to so many benefits for our psychological, physical, and social well-being?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a:t>
            </a:r>
            <a:r>
              <a:rPr lang="en-US" dirty="0" err="1"/>
              <a:t>youtu.be</a:t>
            </a:r>
            <a:r>
              <a:rPr lang="en-US" dirty="0"/>
              <a:t>/Zne_MQOlD24</a:t>
            </a:r>
          </a:p>
          <a:p>
            <a:r>
              <a:rPr lang="en-US" dirty="0"/>
              <a:t>Video Running Time: 9:44</a:t>
            </a:r>
          </a:p>
          <a:p>
            <a:endParaRPr lang="en-US" dirty="0"/>
          </a:p>
          <a:p>
            <a:r>
              <a:rPr lang="en-US" dirty="0"/>
              <a:t> "This next video goes a little deeper into why Purpose is so important for young people - and how it shows up in the lives of students in your classrooms. </a:t>
            </a:r>
          </a:p>
          <a:p>
            <a:endParaRPr lang="en-US" dirty="0"/>
          </a:p>
          <a:p>
            <a:r>
              <a:rPr lang="en-US" dirty="0"/>
              <a:t>Keep your previous group discussions in mind - to see how they might show up or be expanded upon in this video."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Invite learners to reflect on these two questions individually. They can jot down their thoughts on paper or notebooks. </a:t>
            </a:r>
          </a:p>
          <a:p>
            <a:endParaRPr lang="en-US" dirty="0"/>
          </a:p>
          <a:p>
            <a:r>
              <a:rPr lang="en-US" dirty="0"/>
              <a:t>1) Did anything inspire you to think differently about the role of purpose in education?</a:t>
            </a:r>
          </a:p>
          <a:p>
            <a:endParaRPr lang="en-US" dirty="0"/>
          </a:p>
          <a:p>
            <a:r>
              <a:rPr lang="en-US" dirty="0"/>
              <a:t>2) Reflecting on your current students, can you identify any of their interests or something that suggests a sense of purpose - from what you know of them so far?</a:t>
            </a:r>
          </a:p>
          <a:p>
            <a:r>
              <a:rPr lang="en-US" dirty="0"/>
              <a:t>---------</a:t>
            </a:r>
          </a:p>
          <a:p>
            <a:r>
              <a:rPr lang="en-US" dirty="0"/>
              <a:t>"In the next video, I invite you to keep your students in your mind - as we talk about strategies for helping them discover purpose. Consider which strategies resonate with you and you think would really work in your classrooms. Feel free to jot down ideas as we go - these videos are a bit longer, so we can take a break half-way through as well to reflect".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youtu.be/tydr57EKRd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youtu.be/MbnbYCcwmew"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youtu.be/L_qi0_IdpDM?si=y7ilGo2fR5rHqb_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youtu.be/Zne_MQOlD24"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8.1 Purpose for Students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26C3A988-016F-43A5-594C-1FAD54EC3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8803" y="1854321"/>
            <a:ext cx="6744306" cy="3987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tydr57EKRdU"/>
          </p:cNvPr>
          <p:cNvSpPr/>
          <p:nvPr/>
        </p:nvSpPr>
        <p:spPr>
          <a:xfrm>
            <a:off x="1109563" y="2781039"/>
            <a:ext cx="7102819" cy="4004781"/>
          </a:xfrm>
          <a:custGeom>
            <a:avLst/>
            <a:gdLst/>
            <a:ahLst/>
            <a:cxnLst/>
            <a:rect l="l" t="t" r="r" b="b"/>
            <a:pathLst>
              <a:path w="7102819" h="4004781">
                <a:moveTo>
                  <a:pt x="0" y="0"/>
                </a:moveTo>
                <a:lnTo>
                  <a:pt x="7102819" y="0"/>
                </a:lnTo>
                <a:lnTo>
                  <a:pt x="7102819" y="4004781"/>
                </a:lnTo>
                <a:lnTo>
                  <a:pt x="0" y="4004781"/>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50707"/>
                </a:solidFill>
                <a:latin typeface="Raleway"/>
                <a:ea typeface="Raleway"/>
                <a:cs typeface="Raleway"/>
                <a:sym typeface="Raleway"/>
                <a:hlinkClick r:id="rId5" tooltip="https://youtu.be/tydr57EKRdU"/>
              </a:rPr>
              <a:t>Video: Teaching for purpose - Early and Middle Childhood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MbnbYCcwmew"/>
          </p:cNvPr>
          <p:cNvSpPr/>
          <p:nvPr/>
        </p:nvSpPr>
        <p:spPr>
          <a:xfrm>
            <a:off x="639552" y="2491553"/>
            <a:ext cx="7628015" cy="4228721"/>
          </a:xfrm>
          <a:custGeom>
            <a:avLst/>
            <a:gdLst/>
            <a:ahLst/>
            <a:cxnLst/>
            <a:rect l="l" t="t" r="r" b="b"/>
            <a:pathLst>
              <a:path w="7628015" h="4228721">
                <a:moveTo>
                  <a:pt x="0" y="0"/>
                </a:moveTo>
                <a:lnTo>
                  <a:pt x="7628015" y="0"/>
                </a:lnTo>
                <a:lnTo>
                  <a:pt x="7628015" y="4228722"/>
                </a:lnTo>
                <a:lnTo>
                  <a:pt x="0" y="4228722"/>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50707"/>
                </a:solidFill>
                <a:latin typeface="Raleway"/>
                <a:ea typeface="Raleway"/>
                <a:cs typeface="Raleway"/>
                <a:sym typeface="Raleway"/>
                <a:hlinkClick r:id="rId5" tooltip="https://youtu.be/MbnbYCcwmew"/>
              </a:rPr>
              <a:t>Video: Teaching for purpose -Adolescence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grpSp>
        <p:nvGrpSpPr>
          <p:cNvPr id="4" name="Group 4"/>
          <p:cNvGrpSpPr/>
          <p:nvPr/>
        </p:nvGrpSpPr>
        <p:grpSpPr>
          <a:xfrm>
            <a:off x="3043642" y="6472048"/>
            <a:ext cx="279000" cy="296400"/>
            <a:chOff x="0" y="0"/>
            <a:chExt cx="372000" cy="395200"/>
          </a:xfrm>
        </p:grpSpPr>
        <p:sp>
          <p:nvSpPr>
            <p:cNvPr id="5" name="Freeform 5"/>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3043438" y="8619431"/>
            <a:ext cx="279203" cy="296616"/>
            <a:chOff x="0" y="0"/>
            <a:chExt cx="372000" cy="395200"/>
          </a:xfrm>
        </p:grpSpPr>
        <p:sp>
          <p:nvSpPr>
            <p:cNvPr id="8" name="Freeform 8"/>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9" name="Freeform 9"/>
          <p:cNvSpPr/>
          <p:nvPr/>
        </p:nvSpPr>
        <p:spPr>
          <a:xfrm>
            <a:off x="12112318" y="3606637"/>
            <a:ext cx="5655024" cy="3774728"/>
          </a:xfrm>
          <a:custGeom>
            <a:avLst/>
            <a:gdLst/>
            <a:ahLst/>
            <a:cxnLst/>
            <a:rect l="l" t="t" r="r" b="b"/>
            <a:pathLst>
              <a:path w="5655024" h="3774728">
                <a:moveTo>
                  <a:pt x="0" y="0"/>
                </a:moveTo>
                <a:lnTo>
                  <a:pt x="5655024" y="0"/>
                </a:lnTo>
                <a:lnTo>
                  <a:pt x="5655024" y="3774729"/>
                </a:lnTo>
                <a:lnTo>
                  <a:pt x="0" y="3774729"/>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2902275" y="393825"/>
            <a:ext cx="14357025" cy="1232085"/>
          </a:xfrm>
          <a:prstGeom prst="rect">
            <a:avLst/>
          </a:prstGeom>
        </p:spPr>
        <p:txBody>
          <a:bodyPr lIns="0" tIns="0" rIns="0" bIns="0" rtlCol="0" anchor="t">
            <a:spAutoFit/>
          </a:bodyPr>
          <a:lstStyle/>
          <a:p>
            <a:pPr algn="l">
              <a:lnSpc>
                <a:spcPts val="8448"/>
              </a:lnSpc>
            </a:pPr>
            <a:r>
              <a:rPr lang="en-US" sz="6400">
                <a:solidFill>
                  <a:srgbClr val="9C182C"/>
                </a:solidFill>
                <a:latin typeface="Raleway"/>
                <a:ea typeface="Raleway"/>
                <a:cs typeface="Raleway"/>
                <a:sym typeface="Raleway"/>
              </a:rPr>
              <a:t>Reflection &amp; Group </a:t>
            </a:r>
            <a:r>
              <a:rPr lang="en-US" sz="6400">
                <a:solidFill>
                  <a:srgbClr val="9C182C"/>
                </a:solidFill>
                <a:latin typeface="Raleway Italics"/>
                <a:ea typeface="Raleway Italics"/>
                <a:cs typeface="Raleway Italics"/>
                <a:sym typeface="Raleway Italics"/>
              </a:rPr>
              <a:t>Action Brainstorm</a:t>
            </a:r>
          </a:p>
          <a:p>
            <a:pPr algn="l">
              <a:lnSpc>
                <a:spcPts val="528"/>
              </a:lnSpc>
            </a:pPr>
            <a:endParaRPr lang="en-US" sz="6400">
              <a:solidFill>
                <a:srgbClr val="9C182C"/>
              </a:solidFill>
              <a:latin typeface="Raleway Italics"/>
              <a:ea typeface="Raleway Italics"/>
              <a:cs typeface="Raleway Italics"/>
              <a:sym typeface="Raleway Italics"/>
            </a:endParaRPr>
          </a:p>
          <a:p>
            <a:pPr algn="l">
              <a:lnSpc>
                <a:spcPts val="528"/>
              </a:lnSpc>
            </a:pPr>
            <a:endParaRPr lang="en-US" sz="6400">
              <a:solidFill>
                <a:srgbClr val="9C182C"/>
              </a:solidFill>
              <a:latin typeface="Raleway Italics"/>
              <a:ea typeface="Raleway Italics"/>
              <a:cs typeface="Raleway Italics"/>
              <a:sym typeface="Raleway Italics"/>
            </a:endParaRPr>
          </a:p>
        </p:txBody>
      </p:sp>
      <p:sp>
        <p:nvSpPr>
          <p:cNvPr id="11" name="TextBox 11"/>
          <p:cNvSpPr txBox="1"/>
          <p:nvPr/>
        </p:nvSpPr>
        <p:spPr>
          <a:xfrm>
            <a:off x="2902275" y="1838819"/>
            <a:ext cx="9084808" cy="3655183"/>
          </a:xfrm>
          <a:prstGeom prst="rect">
            <a:avLst/>
          </a:prstGeom>
        </p:spPr>
        <p:txBody>
          <a:bodyPr lIns="0" tIns="0" rIns="0" bIns="0" rtlCol="0" anchor="t">
            <a:spAutoFit/>
          </a:bodyPr>
          <a:lstStyle/>
          <a:p>
            <a:pPr algn="l">
              <a:lnSpc>
                <a:spcPts val="4173"/>
              </a:lnSpc>
            </a:pPr>
            <a:r>
              <a:rPr lang="en-US" sz="2900">
                <a:solidFill>
                  <a:srgbClr val="050707"/>
                </a:solidFill>
                <a:latin typeface="Raleway"/>
                <a:ea typeface="Raleway"/>
                <a:cs typeface="Raleway"/>
                <a:sym typeface="Raleway"/>
              </a:rPr>
              <a:t>After watching this video, we are going to spend some time brainstorming ideas together in our small groups.</a:t>
            </a:r>
          </a:p>
          <a:p>
            <a:pPr algn="l">
              <a:lnSpc>
                <a:spcPts val="4173"/>
              </a:lnSpc>
            </a:pPr>
            <a:endParaRPr lang="en-US" sz="2900">
              <a:solidFill>
                <a:srgbClr val="050707"/>
              </a:solidFill>
              <a:latin typeface="Raleway"/>
              <a:ea typeface="Raleway"/>
              <a:cs typeface="Raleway"/>
              <a:sym typeface="Raleway"/>
            </a:endParaRPr>
          </a:p>
          <a:p>
            <a:pPr algn="l">
              <a:lnSpc>
                <a:spcPts val="4174"/>
              </a:lnSpc>
            </a:pPr>
            <a:r>
              <a:rPr lang="en-US" sz="2900">
                <a:solidFill>
                  <a:srgbClr val="050707"/>
                </a:solidFill>
                <a:latin typeface="Raleway"/>
                <a:ea typeface="Raleway"/>
                <a:cs typeface="Raleway"/>
                <a:sym typeface="Raleway"/>
              </a:rPr>
              <a:t>First consider these questions individually, then spend some time in your small groups - sharing your ideas:</a:t>
            </a:r>
          </a:p>
        </p:txBody>
      </p:sp>
      <p:sp>
        <p:nvSpPr>
          <p:cNvPr id="12" name="TextBox 12"/>
          <p:cNvSpPr txBox="1"/>
          <p:nvPr/>
        </p:nvSpPr>
        <p:spPr>
          <a:xfrm>
            <a:off x="3645634" y="5080809"/>
            <a:ext cx="8466685" cy="8280273"/>
          </a:xfrm>
          <a:prstGeom prst="rect">
            <a:avLst/>
          </a:prstGeom>
        </p:spPr>
        <p:txBody>
          <a:bodyPr lIns="0" tIns="0" rIns="0" bIns="0" rtlCol="0" anchor="t">
            <a:spAutoFit/>
          </a:bodyPr>
          <a:lstStyle/>
          <a:p>
            <a:pPr algn="l">
              <a:lnSpc>
                <a:spcPts val="4416"/>
              </a:lnSpc>
            </a:pPr>
            <a:endParaRPr/>
          </a:p>
          <a:p>
            <a:pPr algn="l">
              <a:lnSpc>
                <a:spcPts val="4416"/>
              </a:lnSpc>
            </a:pPr>
            <a:endParaRPr/>
          </a:p>
          <a:p>
            <a:pPr algn="l">
              <a:lnSpc>
                <a:spcPts val="4416"/>
              </a:lnSpc>
            </a:pPr>
            <a:r>
              <a:rPr lang="en-US" sz="3200">
                <a:solidFill>
                  <a:srgbClr val="050707"/>
                </a:solidFill>
                <a:latin typeface="Raleway"/>
                <a:ea typeface="Raleway"/>
                <a:cs typeface="Raleway"/>
                <a:sym typeface="Raleway"/>
              </a:rPr>
              <a:t>Which of the strategies resonated the most with you? Which can you see yourself carrying into your classroom?</a:t>
            </a:r>
          </a:p>
          <a:p>
            <a:pPr algn="l">
              <a:lnSpc>
                <a:spcPts val="4416"/>
              </a:lnSpc>
            </a:pPr>
            <a:endParaRPr lang="en-US" sz="3200">
              <a:solidFill>
                <a:srgbClr val="050707"/>
              </a:solidFill>
              <a:latin typeface="Raleway"/>
              <a:ea typeface="Raleway"/>
              <a:cs typeface="Raleway"/>
              <a:sym typeface="Raleway"/>
            </a:endParaRPr>
          </a:p>
          <a:p>
            <a:pPr algn="l">
              <a:lnSpc>
                <a:spcPts val="4416"/>
              </a:lnSpc>
            </a:pPr>
            <a:r>
              <a:rPr lang="en-US" sz="3200">
                <a:solidFill>
                  <a:srgbClr val="050707"/>
                </a:solidFill>
                <a:latin typeface="Raleway"/>
                <a:ea typeface="Raleway"/>
                <a:cs typeface="Raleway"/>
                <a:sym typeface="Raleway"/>
              </a:rPr>
              <a:t>What ideas do you have to bring purpose and meaning more intentionally into your classroom?</a:t>
            </a: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grpSp>
        <p:nvGrpSpPr>
          <p:cNvPr id="4" name="Group 4"/>
          <p:cNvGrpSpPr/>
          <p:nvPr/>
        </p:nvGrpSpPr>
        <p:grpSpPr>
          <a:xfrm>
            <a:off x="3043235" y="6166841"/>
            <a:ext cx="279000" cy="296400"/>
            <a:chOff x="0" y="0"/>
            <a:chExt cx="372000" cy="395200"/>
          </a:xfrm>
        </p:grpSpPr>
        <p:sp>
          <p:nvSpPr>
            <p:cNvPr id="5" name="Freeform 5"/>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3043235" y="8344387"/>
            <a:ext cx="279203" cy="296616"/>
            <a:chOff x="0" y="0"/>
            <a:chExt cx="372000" cy="395200"/>
          </a:xfrm>
        </p:grpSpPr>
        <p:sp>
          <p:nvSpPr>
            <p:cNvPr id="8" name="Freeform 8"/>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9" name="Freeform 9"/>
          <p:cNvSpPr/>
          <p:nvPr/>
        </p:nvSpPr>
        <p:spPr>
          <a:xfrm>
            <a:off x="13502968" y="2293726"/>
            <a:ext cx="4010353" cy="4802818"/>
          </a:xfrm>
          <a:custGeom>
            <a:avLst/>
            <a:gdLst/>
            <a:ahLst/>
            <a:cxnLst/>
            <a:rect l="l" t="t" r="r" b="b"/>
            <a:pathLst>
              <a:path w="4010353" h="4802818">
                <a:moveTo>
                  <a:pt x="0" y="0"/>
                </a:moveTo>
                <a:lnTo>
                  <a:pt x="4010353" y="0"/>
                </a:lnTo>
                <a:lnTo>
                  <a:pt x="4010353" y="4802818"/>
                </a:lnTo>
                <a:lnTo>
                  <a:pt x="0" y="480281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2902275" y="393825"/>
            <a:ext cx="14357025" cy="1168577"/>
          </a:xfrm>
          <a:prstGeom prst="rect">
            <a:avLst/>
          </a:prstGeom>
        </p:spPr>
        <p:txBody>
          <a:bodyPr lIns="0" tIns="0" rIns="0" bIns="0" rtlCol="0" anchor="t">
            <a:spAutoFit/>
          </a:bodyPr>
          <a:lstStyle/>
          <a:p>
            <a:pPr algn="l">
              <a:lnSpc>
                <a:spcPts val="8448"/>
              </a:lnSpc>
            </a:pPr>
            <a:r>
              <a:rPr lang="en-US" sz="6400">
                <a:solidFill>
                  <a:srgbClr val="9C182C"/>
                </a:solidFill>
                <a:latin typeface="Raleway"/>
                <a:ea typeface="Raleway"/>
                <a:cs typeface="Raleway"/>
                <a:sym typeface="Raleway"/>
              </a:rPr>
              <a:t>Large Group Share-Out</a:t>
            </a:r>
          </a:p>
          <a:p>
            <a:pPr algn="l">
              <a:lnSpc>
                <a:spcPts val="528"/>
              </a:lnSpc>
            </a:pPr>
            <a:endParaRPr lang="en-US" sz="6400">
              <a:solidFill>
                <a:srgbClr val="9C182C"/>
              </a:solidFill>
              <a:latin typeface="Raleway"/>
              <a:ea typeface="Raleway"/>
              <a:cs typeface="Raleway"/>
              <a:sym typeface="Raleway"/>
            </a:endParaRPr>
          </a:p>
        </p:txBody>
      </p:sp>
      <p:sp>
        <p:nvSpPr>
          <p:cNvPr id="11" name="TextBox 11"/>
          <p:cNvSpPr txBox="1"/>
          <p:nvPr/>
        </p:nvSpPr>
        <p:spPr>
          <a:xfrm>
            <a:off x="2902275" y="1838819"/>
            <a:ext cx="9084808" cy="3131308"/>
          </a:xfrm>
          <a:prstGeom prst="rect">
            <a:avLst/>
          </a:prstGeom>
        </p:spPr>
        <p:txBody>
          <a:bodyPr lIns="0" tIns="0" rIns="0" bIns="0" rtlCol="0" anchor="t">
            <a:spAutoFit/>
          </a:bodyPr>
          <a:lstStyle/>
          <a:p>
            <a:pPr algn="l">
              <a:lnSpc>
                <a:spcPts val="4173"/>
              </a:lnSpc>
            </a:pPr>
            <a:r>
              <a:rPr lang="en-US" sz="2900">
                <a:solidFill>
                  <a:srgbClr val="050707"/>
                </a:solidFill>
                <a:latin typeface="Raleway"/>
                <a:ea typeface="Raleway"/>
                <a:cs typeface="Raleway"/>
                <a:sym typeface="Raleway"/>
              </a:rPr>
              <a:t>Please nominate a speaker to share some of the highlights from your smaller discussions with the larger group. You can share your poster boards or just speak on them.</a:t>
            </a:r>
          </a:p>
          <a:p>
            <a:pPr algn="l">
              <a:lnSpc>
                <a:spcPts val="4173"/>
              </a:lnSpc>
            </a:pPr>
            <a:endParaRPr lang="en-US" sz="2900">
              <a:solidFill>
                <a:srgbClr val="050707"/>
              </a:solidFill>
              <a:latin typeface="Raleway"/>
              <a:ea typeface="Raleway"/>
              <a:cs typeface="Raleway"/>
              <a:sym typeface="Raleway"/>
            </a:endParaRPr>
          </a:p>
          <a:p>
            <a:pPr algn="l">
              <a:lnSpc>
                <a:spcPts val="4174"/>
              </a:lnSpc>
            </a:pPr>
            <a:r>
              <a:rPr lang="en-US" sz="2900">
                <a:solidFill>
                  <a:srgbClr val="050707"/>
                </a:solidFill>
                <a:latin typeface="Raleway"/>
                <a:ea typeface="Raleway"/>
                <a:cs typeface="Raleway"/>
                <a:sym typeface="Raleway"/>
              </a:rPr>
              <a:t>A reminder of the questions below:</a:t>
            </a:r>
          </a:p>
        </p:txBody>
      </p:sp>
      <p:sp>
        <p:nvSpPr>
          <p:cNvPr id="12" name="TextBox 12"/>
          <p:cNvSpPr txBox="1"/>
          <p:nvPr/>
        </p:nvSpPr>
        <p:spPr>
          <a:xfrm>
            <a:off x="3520399" y="4903451"/>
            <a:ext cx="8466685" cy="8280273"/>
          </a:xfrm>
          <a:prstGeom prst="rect">
            <a:avLst/>
          </a:prstGeom>
        </p:spPr>
        <p:txBody>
          <a:bodyPr lIns="0" tIns="0" rIns="0" bIns="0" rtlCol="0" anchor="t">
            <a:spAutoFit/>
          </a:bodyPr>
          <a:lstStyle/>
          <a:p>
            <a:pPr algn="l">
              <a:lnSpc>
                <a:spcPts val="4416"/>
              </a:lnSpc>
            </a:pPr>
            <a:endParaRPr/>
          </a:p>
          <a:p>
            <a:pPr algn="l">
              <a:lnSpc>
                <a:spcPts val="4416"/>
              </a:lnSpc>
            </a:pPr>
            <a:endParaRPr/>
          </a:p>
          <a:p>
            <a:pPr algn="l">
              <a:lnSpc>
                <a:spcPts val="4416"/>
              </a:lnSpc>
            </a:pPr>
            <a:r>
              <a:rPr lang="en-US" sz="3200">
                <a:solidFill>
                  <a:srgbClr val="050707"/>
                </a:solidFill>
                <a:latin typeface="Raleway"/>
                <a:ea typeface="Raleway"/>
                <a:cs typeface="Raleway"/>
                <a:sym typeface="Raleway"/>
              </a:rPr>
              <a:t>Which of the strategies resonated the most with you? Which can you see yourself carrying into your classroom?</a:t>
            </a:r>
          </a:p>
          <a:p>
            <a:pPr algn="l">
              <a:lnSpc>
                <a:spcPts val="4416"/>
              </a:lnSpc>
            </a:pPr>
            <a:endParaRPr lang="en-US" sz="3200">
              <a:solidFill>
                <a:srgbClr val="050707"/>
              </a:solidFill>
              <a:latin typeface="Raleway"/>
              <a:ea typeface="Raleway"/>
              <a:cs typeface="Raleway"/>
              <a:sym typeface="Raleway"/>
            </a:endParaRPr>
          </a:p>
          <a:p>
            <a:pPr algn="l">
              <a:lnSpc>
                <a:spcPts val="4416"/>
              </a:lnSpc>
            </a:pPr>
            <a:r>
              <a:rPr lang="en-US" sz="3200">
                <a:solidFill>
                  <a:srgbClr val="050707"/>
                </a:solidFill>
                <a:latin typeface="Raleway"/>
                <a:ea typeface="Raleway"/>
                <a:cs typeface="Raleway"/>
                <a:sym typeface="Raleway"/>
              </a:rPr>
              <a:t>What ideas do you have to bring purpose and meaning more intentionally into your classroom?</a:t>
            </a: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a:p>
            <a:pPr algn="l">
              <a:lnSpc>
                <a:spcPts val="4416"/>
              </a:lnSpc>
            </a:pPr>
            <a:endParaRPr lang="en-US" sz="3200">
              <a:solidFill>
                <a:srgbClr val="050707"/>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8.1 Purpose</a:t>
            </a:r>
          </a:p>
        </p:txBody>
      </p:sp>
      <p:sp>
        <p:nvSpPr>
          <p:cNvPr id="6" name="TextBox 6"/>
          <p:cNvSpPr txBox="1"/>
          <p:nvPr/>
        </p:nvSpPr>
        <p:spPr>
          <a:xfrm>
            <a:off x="1286841" y="3640942"/>
            <a:ext cx="15714319" cy="3895725"/>
          </a:xfrm>
          <a:prstGeom prst="rect">
            <a:avLst/>
          </a:prstGeom>
        </p:spPr>
        <p:txBody>
          <a:bodyPr lIns="0" tIns="0" rIns="0" bIns="0" rtlCol="0" anchor="t">
            <a:spAutoFit/>
          </a:bodyPr>
          <a:lstStyle/>
          <a:p>
            <a:pPr algn="ctr">
              <a:lnSpc>
                <a:spcPts val="7680"/>
              </a:lnSpc>
            </a:pPr>
            <a:r>
              <a:rPr lang="en-US" sz="6400">
                <a:solidFill>
                  <a:srgbClr val="FFFFFF"/>
                </a:solidFill>
                <a:latin typeface="Raleway"/>
                <a:ea typeface="Raleway"/>
                <a:cs typeface="Raleway"/>
                <a:sym typeface="Raleway"/>
              </a:rPr>
              <a:t>“The meaning of life is to find your gift. The purpose of life is to give it away.”</a:t>
            </a:r>
          </a:p>
          <a:p>
            <a:pPr algn="ctr">
              <a:lnSpc>
                <a:spcPts val="7680"/>
              </a:lnSpc>
            </a:pPr>
            <a:endParaRPr lang="en-US" sz="6400">
              <a:solidFill>
                <a:srgbClr val="FFFFFF"/>
              </a:solidFill>
              <a:latin typeface="Raleway"/>
              <a:ea typeface="Raleway"/>
              <a:cs typeface="Raleway"/>
              <a:sym typeface="Raleway"/>
            </a:endParaRPr>
          </a:p>
          <a:p>
            <a:pPr algn="r">
              <a:lnSpc>
                <a:spcPts val="7680"/>
              </a:lnSpc>
            </a:pPr>
            <a:r>
              <a:rPr lang="en-US" sz="6400">
                <a:solidFill>
                  <a:srgbClr val="FFFFFF"/>
                </a:solidFill>
                <a:latin typeface="Raleway"/>
                <a:ea typeface="Raleway"/>
                <a:cs typeface="Raleway"/>
                <a:sym typeface="Raleway"/>
              </a:rPr>
              <a:t>-Pablo Picasso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9C182C"/>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8.1 Purpose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in a blue shirt&#10;&#10;Description automatically generated">
            <a:extLst>
              <a:ext uri="{FF2B5EF4-FFF2-40B4-BE49-F238E27FC236}">
                <a16:creationId xmlns:a16="http://schemas.microsoft.com/office/drawing/2014/main" id="{B5B2E363-C789-DE56-0EFA-A4B976E6B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2005847"/>
            <a:ext cx="6749986" cy="36268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309408" cy="674925"/>
          </a:xfrm>
          <a:prstGeom prst="rect">
            <a:avLst/>
          </a:prstGeom>
        </p:spPr>
        <p:txBody>
          <a:bodyPr lIns="0" tIns="0" rIns="0" bIns="0" rtlCol="0" anchor="t">
            <a:spAutoFit/>
          </a:bodyPr>
          <a:lstStyle/>
          <a:p>
            <a:pPr algn="l">
              <a:lnSpc>
                <a:spcPts val="5470"/>
              </a:lnSpc>
            </a:pPr>
            <a:r>
              <a:rPr lang="en-US" sz="3800">
                <a:solidFill>
                  <a:srgbClr val="9C182C"/>
                </a:solidFill>
                <a:latin typeface="Raleway"/>
                <a:ea typeface="Raleway"/>
                <a:cs typeface="Raleway"/>
                <a:sym typeface="Raleway"/>
              </a:rPr>
              <a:t>8.1 Purpose for Students</a:t>
            </a:r>
          </a:p>
        </p:txBody>
      </p:sp>
      <p:sp>
        <p:nvSpPr>
          <p:cNvPr id="4" name="TextBox 4"/>
          <p:cNvSpPr txBox="1"/>
          <p:nvPr/>
        </p:nvSpPr>
        <p:spPr>
          <a:xfrm>
            <a:off x="765242" y="5743149"/>
            <a:ext cx="8836324" cy="6705220"/>
          </a:xfrm>
          <a:prstGeom prst="rect">
            <a:avLst/>
          </a:prstGeom>
        </p:spPr>
        <p:txBody>
          <a:bodyPr lIns="0" tIns="0" rIns="0" bIns="0" rtlCol="0" anchor="t">
            <a:spAutoFit/>
          </a:bodyPr>
          <a:lstStyle/>
          <a:p>
            <a:pPr marL="850399" lvl="1" indent="-425199" algn="l">
              <a:lnSpc>
                <a:spcPts val="4001"/>
              </a:lnSpc>
              <a:buFont typeface="Arial"/>
              <a:buChar char="•"/>
            </a:pPr>
            <a:r>
              <a:rPr lang="en-US" sz="2899">
                <a:solidFill>
                  <a:srgbClr val="000000"/>
                </a:solidFill>
                <a:latin typeface="Raleway"/>
                <a:ea typeface="Raleway"/>
                <a:cs typeface="Raleway"/>
                <a:sym typeface="Raleway"/>
              </a:rPr>
              <a:t>Explore what purpose is and why it is important for young people</a:t>
            </a:r>
          </a:p>
          <a:p>
            <a:pPr marL="850399" lvl="1" indent="-425199" algn="l">
              <a:lnSpc>
                <a:spcPts val="4001"/>
              </a:lnSpc>
              <a:buFont typeface="Arial"/>
              <a:buChar char="•"/>
            </a:pPr>
            <a:r>
              <a:rPr lang="en-US" sz="2899">
                <a:solidFill>
                  <a:srgbClr val="000000"/>
                </a:solidFill>
                <a:latin typeface="Raleway"/>
                <a:ea typeface="Raleway"/>
                <a:cs typeface="Raleway"/>
                <a:sym typeface="Raleway"/>
              </a:rPr>
              <a:t>Understand how purpose develops in students </a:t>
            </a:r>
          </a:p>
          <a:p>
            <a:pPr marL="850399" lvl="1" indent="-425199" algn="l">
              <a:lnSpc>
                <a:spcPts val="4001"/>
              </a:lnSpc>
              <a:buFont typeface="Arial"/>
              <a:buChar char="•"/>
            </a:pPr>
            <a:r>
              <a:rPr lang="en-US" sz="2899">
                <a:solidFill>
                  <a:srgbClr val="000000"/>
                </a:solidFill>
                <a:latin typeface="Raleway"/>
                <a:ea typeface="Raleway"/>
                <a:cs typeface="Raleway"/>
                <a:sym typeface="Raleway"/>
              </a:rPr>
              <a:t>Explore how identity relates to purpose</a:t>
            </a:r>
          </a:p>
          <a:p>
            <a:pPr marL="850399" lvl="1" indent="-425199" algn="l">
              <a:lnSpc>
                <a:spcPts val="4001"/>
              </a:lnSpc>
              <a:buFont typeface="Arial"/>
              <a:buChar char="•"/>
            </a:pPr>
            <a:r>
              <a:rPr lang="en-US" sz="2899">
                <a:solidFill>
                  <a:srgbClr val="000000"/>
                </a:solidFill>
                <a:latin typeface="Raleway"/>
                <a:ea typeface="Raleway"/>
                <a:cs typeface="Raleway"/>
                <a:sym typeface="Raleway"/>
              </a:rPr>
              <a:t>Identify ways educators can inspire students to explore and find their purpose(s)</a:t>
            </a: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5243"/>
              </a:lnSpc>
            </a:pPr>
            <a:endParaRPr lang="en-US" sz="28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9C182C"/>
            </a:solidFill>
          </p:spPr>
          <p:txBody>
            <a:bodyPr/>
            <a:lstStyle/>
            <a:p>
              <a:endParaRPr lang="en-US"/>
            </a:p>
          </p:txBody>
        </p:sp>
      </p:grpSp>
      <p:grpSp>
        <p:nvGrpSpPr>
          <p:cNvPr id="7" name="Group 7"/>
          <p:cNvGrpSpPr/>
          <p:nvPr/>
        </p:nvGrpSpPr>
        <p:grpSpPr>
          <a:xfrm>
            <a:off x="1028700" y="9566275"/>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9C182C"/>
            </a:solidFill>
          </p:spPr>
          <p:txBody>
            <a:bodyPr/>
            <a:lstStyle/>
            <a:p>
              <a:endParaRPr lang="en-US"/>
            </a:p>
          </p:txBody>
        </p:sp>
      </p:grpSp>
      <p:sp>
        <p:nvSpPr>
          <p:cNvPr id="6" name="TextBox 6"/>
          <p:cNvSpPr txBox="1"/>
          <p:nvPr/>
        </p:nvSpPr>
        <p:spPr>
          <a:xfrm>
            <a:off x="4741654" y="2312900"/>
            <a:ext cx="12517650" cy="7314438"/>
          </a:xfrm>
          <a:prstGeom prst="rect">
            <a:avLst/>
          </a:prstGeom>
        </p:spPr>
        <p:txBody>
          <a:bodyPr lIns="0" tIns="0" rIns="0" bIns="0" rtlCol="0" anchor="t">
            <a:spAutoFit/>
          </a:bodyPr>
          <a:lstStyle/>
          <a:p>
            <a:pPr algn="l">
              <a:lnSpc>
                <a:spcPts val="11615"/>
              </a:lnSpc>
            </a:pPr>
            <a:r>
              <a:rPr lang="en-US" sz="8799">
                <a:solidFill>
                  <a:srgbClr val="9C182C"/>
                </a:solidFill>
                <a:latin typeface="Raleway"/>
                <a:ea typeface="Raleway"/>
                <a:cs typeface="Raleway"/>
                <a:sym typeface="Raleway"/>
              </a:rPr>
              <a:t>“What if purpose were the purpose of education?” </a:t>
            </a:r>
          </a:p>
          <a:p>
            <a:pPr algn="l">
              <a:lnSpc>
                <a:spcPts val="11615"/>
              </a:lnSpc>
            </a:pPr>
            <a:endParaRPr lang="en-US" sz="8799">
              <a:solidFill>
                <a:srgbClr val="9C182C"/>
              </a:solidFill>
              <a:latin typeface="Raleway"/>
              <a:ea typeface="Raleway"/>
              <a:cs typeface="Raleway"/>
              <a:sym typeface="Raleway"/>
            </a:endParaRPr>
          </a:p>
          <a:p>
            <a:pPr algn="l">
              <a:lnSpc>
                <a:spcPts val="11616"/>
              </a:lnSpc>
            </a:pPr>
            <a:endParaRPr lang="en-US" sz="8799">
              <a:solidFill>
                <a:srgbClr val="9C182C"/>
              </a:solidFill>
              <a:latin typeface="Raleway"/>
              <a:ea typeface="Raleway"/>
              <a:cs typeface="Raleway"/>
              <a:sym typeface="Raleway"/>
            </a:endParaRPr>
          </a:p>
        </p:txBody>
      </p:sp>
      <p:sp>
        <p:nvSpPr>
          <p:cNvPr id="7" name="TextBox 7"/>
          <p:cNvSpPr txBox="1"/>
          <p:nvPr/>
        </p:nvSpPr>
        <p:spPr>
          <a:xfrm>
            <a:off x="7617858" y="7148553"/>
            <a:ext cx="8558550" cy="654177"/>
          </a:xfrm>
          <a:prstGeom prst="rect">
            <a:avLst/>
          </a:prstGeom>
        </p:spPr>
        <p:txBody>
          <a:bodyPr lIns="0" tIns="0" rIns="0" bIns="0" rtlCol="0" anchor="t">
            <a:spAutoFit/>
          </a:bodyPr>
          <a:lstStyle/>
          <a:p>
            <a:pPr algn="r">
              <a:lnSpc>
                <a:spcPts val="5304"/>
              </a:lnSpc>
            </a:pPr>
            <a:r>
              <a:rPr lang="en-US" sz="3400">
                <a:solidFill>
                  <a:srgbClr val="050707"/>
                </a:solidFill>
                <a:latin typeface="Raleway"/>
                <a:ea typeface="Raleway"/>
                <a:cs typeface="Raleway"/>
                <a:sym typeface="Raleway"/>
              </a:rPr>
              <a:t>— Dr. Heather Malin</a:t>
            </a:r>
          </a:p>
        </p:txBody>
      </p:sp>
      <p:sp>
        <p:nvSpPr>
          <p:cNvPr id="8" name="Freeform 8"/>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ea typeface="Raleway Bold"/>
                <a:cs typeface="Raleway Bold"/>
                <a:sym typeface="Raleway Bold"/>
              </a:rPr>
              <a:t>Video</a:t>
            </a:r>
          </a:p>
        </p:txBody>
      </p:sp>
      <p:sp>
        <p:nvSpPr>
          <p:cNvPr id="8" name="TextBox 8"/>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50707"/>
                </a:solidFill>
                <a:latin typeface="Raleway"/>
                <a:ea typeface="Raleway"/>
                <a:cs typeface="Raleway"/>
                <a:sym typeface="Raleway"/>
                <a:hlinkClick r:id="rId4" tooltip="https://youtu.be/L_qi0_IdpDM?si=y7ilGo2fR5rHqb_l"/>
              </a:rPr>
              <a:t>Video:  What is Purpose &amp; Why is it important</a:t>
            </a:r>
          </a:p>
        </p:txBody>
      </p:sp>
      <p:sp>
        <p:nvSpPr>
          <p:cNvPr id="9" name="Freeform 9"/>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5"/>
            <a:stretch>
              <a:fillRect/>
            </a:stretch>
          </a:blipFill>
        </p:spPr>
        <p:txBody>
          <a:bodyPr/>
          <a:lstStyle/>
          <a:p>
            <a:endParaRPr lang="en-US"/>
          </a:p>
        </p:txBody>
      </p:sp>
      <p:sp>
        <p:nvSpPr>
          <p:cNvPr id="10" name="Freeform 10">
            <a:hlinkClick r:id="rId4" tooltip="https://youtu.be/L_qi0_IdpDM?si=y7ilGo2fR5rHqb_l"/>
          </p:cNvPr>
          <p:cNvSpPr/>
          <p:nvPr/>
        </p:nvSpPr>
        <p:spPr>
          <a:xfrm>
            <a:off x="352569" y="2595366"/>
            <a:ext cx="7422713" cy="4124907"/>
          </a:xfrm>
          <a:custGeom>
            <a:avLst/>
            <a:gdLst/>
            <a:ahLst/>
            <a:cxnLst/>
            <a:rect l="l" t="t" r="r" b="b"/>
            <a:pathLst>
              <a:path w="7422713" h="4124907">
                <a:moveTo>
                  <a:pt x="0" y="0"/>
                </a:moveTo>
                <a:lnTo>
                  <a:pt x="7422713" y="0"/>
                </a:lnTo>
                <a:lnTo>
                  <a:pt x="7422713" y="4124908"/>
                </a:lnTo>
                <a:lnTo>
                  <a:pt x="0" y="4124908"/>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45" y="4465583"/>
            <a:ext cx="279000" cy="296400"/>
            <a:chOff x="0" y="0"/>
            <a:chExt cx="372000" cy="395200"/>
          </a:xfrm>
        </p:grpSpPr>
        <p:sp>
          <p:nvSpPr>
            <p:cNvPr id="3" name="Freeform 3"/>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4" name="TextBox 4"/>
          <p:cNvSpPr txBox="1"/>
          <p:nvPr/>
        </p:nvSpPr>
        <p:spPr>
          <a:xfrm>
            <a:off x="3939843" y="4241274"/>
            <a:ext cx="8916752" cy="8266176"/>
          </a:xfrm>
          <a:prstGeom prst="rect">
            <a:avLst/>
          </a:prstGeom>
        </p:spPr>
        <p:txBody>
          <a:bodyPr lIns="0" tIns="0" rIns="0" bIns="0" rtlCol="0" anchor="t">
            <a:spAutoFit/>
          </a:bodyPr>
          <a:lstStyle/>
          <a:p>
            <a:pPr algn="l">
              <a:lnSpc>
                <a:spcPts val="4691"/>
              </a:lnSpc>
            </a:pPr>
            <a:r>
              <a:rPr lang="en-US" sz="3399">
                <a:solidFill>
                  <a:srgbClr val="050707"/>
                </a:solidFill>
                <a:latin typeface="Raleway"/>
                <a:ea typeface="Raleway"/>
                <a:cs typeface="Raleway"/>
                <a:sym typeface="Raleway"/>
              </a:rPr>
              <a:t>What is one reason you might want to help students foster a sense of purpose?</a:t>
            </a:r>
          </a:p>
          <a:p>
            <a:pPr algn="l">
              <a:lnSpc>
                <a:spcPts val="4691"/>
              </a:lnSpc>
            </a:pPr>
            <a:endParaRPr lang="en-US" sz="3399">
              <a:solidFill>
                <a:srgbClr val="050707"/>
              </a:solidFill>
              <a:latin typeface="Raleway"/>
              <a:ea typeface="Raleway"/>
              <a:cs typeface="Raleway"/>
              <a:sym typeface="Raleway"/>
            </a:endParaRPr>
          </a:p>
          <a:p>
            <a:pPr algn="l">
              <a:lnSpc>
                <a:spcPts val="4691"/>
              </a:lnSpc>
            </a:pPr>
            <a:r>
              <a:rPr lang="en-US" sz="3399">
                <a:solidFill>
                  <a:srgbClr val="050707"/>
                </a:solidFill>
                <a:latin typeface="Raleway"/>
                <a:ea typeface="Raleway"/>
                <a:cs typeface="Raleway"/>
                <a:sym typeface="Raleway"/>
              </a:rPr>
              <a:t>Why do you think having a sense of purpose might be linked to so many benefits for our psychological, physical, and/or social well-being?</a:t>
            </a: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3238545" y="6133352"/>
            <a:ext cx="279000" cy="296400"/>
            <a:chOff x="0" y="0"/>
            <a:chExt cx="372000" cy="395200"/>
          </a:xfrm>
        </p:grpSpPr>
        <p:sp>
          <p:nvSpPr>
            <p:cNvPr id="9" name="Freeform 9"/>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10" name="Freeform 10"/>
          <p:cNvSpPr/>
          <p:nvPr/>
        </p:nvSpPr>
        <p:spPr>
          <a:xfrm>
            <a:off x="13278893" y="4127292"/>
            <a:ext cx="4234428" cy="4012121"/>
          </a:xfrm>
          <a:custGeom>
            <a:avLst/>
            <a:gdLst/>
            <a:ahLst/>
            <a:cxnLst/>
            <a:rect l="l" t="t" r="r" b="b"/>
            <a:pathLst>
              <a:path w="4234428" h="4012121">
                <a:moveTo>
                  <a:pt x="0" y="0"/>
                </a:moveTo>
                <a:lnTo>
                  <a:pt x="4234428" y="0"/>
                </a:lnTo>
                <a:lnTo>
                  <a:pt x="4234428" y="4012121"/>
                </a:lnTo>
                <a:lnTo>
                  <a:pt x="0" y="401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902317" y="964406"/>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Small Group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12" name="TextBox 12"/>
          <p:cNvSpPr txBox="1"/>
          <p:nvPr/>
        </p:nvSpPr>
        <p:spPr>
          <a:xfrm>
            <a:off x="2902298" y="2541975"/>
            <a:ext cx="14357025" cy="67492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Zne_MQOlD24"/>
          </p:cNvPr>
          <p:cNvSpPr/>
          <p:nvPr/>
        </p:nvSpPr>
        <p:spPr>
          <a:xfrm>
            <a:off x="281710" y="2567847"/>
            <a:ext cx="7267083" cy="3990289"/>
          </a:xfrm>
          <a:custGeom>
            <a:avLst/>
            <a:gdLst/>
            <a:ahLst/>
            <a:cxnLst/>
            <a:rect l="l" t="t" r="r" b="b"/>
            <a:pathLst>
              <a:path w="7267083" h="3990289">
                <a:moveTo>
                  <a:pt x="0" y="0"/>
                </a:moveTo>
                <a:lnTo>
                  <a:pt x="7267083" y="0"/>
                </a:lnTo>
                <a:lnTo>
                  <a:pt x="7267083" y="3990289"/>
                </a:lnTo>
                <a:lnTo>
                  <a:pt x="0" y="3990289"/>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633779"/>
          </a:xfrm>
          <a:prstGeom prst="rect">
            <a:avLst/>
          </a:prstGeom>
        </p:spPr>
        <p:txBody>
          <a:bodyPr lIns="0" tIns="0" rIns="0" bIns="0" rtlCol="0" anchor="t">
            <a:spAutoFit/>
          </a:bodyPr>
          <a:lstStyle/>
          <a:p>
            <a:pPr algn="l">
              <a:lnSpc>
                <a:spcPts val="5374"/>
              </a:lnSpc>
            </a:pPr>
            <a:r>
              <a:rPr lang="en-US" sz="3200" u="sng">
                <a:solidFill>
                  <a:srgbClr val="050707"/>
                </a:solidFill>
                <a:latin typeface="Raleway"/>
                <a:ea typeface="Raleway"/>
                <a:cs typeface="Raleway"/>
                <a:sym typeface="Raleway"/>
                <a:hlinkClick r:id="rId5" tooltip="https://youtu.be/Zne_MQOlD24"/>
              </a:rPr>
              <a:t>Video:  Purpose for Students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8545" y="4021074"/>
            <a:ext cx="279000" cy="296400"/>
            <a:chOff x="0" y="0"/>
            <a:chExt cx="372000" cy="395200"/>
          </a:xfrm>
        </p:grpSpPr>
        <p:sp>
          <p:nvSpPr>
            <p:cNvPr id="3" name="Freeform 3"/>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4" name="TextBox 4"/>
          <p:cNvSpPr txBox="1"/>
          <p:nvPr/>
        </p:nvSpPr>
        <p:spPr>
          <a:xfrm>
            <a:off x="3812747" y="3944874"/>
            <a:ext cx="13063800" cy="7675626"/>
          </a:xfrm>
          <a:prstGeom prst="rect">
            <a:avLst/>
          </a:prstGeom>
        </p:spPr>
        <p:txBody>
          <a:bodyPr lIns="0" tIns="0" rIns="0" bIns="0" rtlCol="0" anchor="t">
            <a:spAutoFit/>
          </a:bodyPr>
          <a:lstStyle/>
          <a:p>
            <a:pPr algn="l">
              <a:lnSpc>
                <a:spcPts val="4691"/>
              </a:lnSpc>
            </a:pPr>
            <a:r>
              <a:rPr lang="en-US" sz="3399">
                <a:solidFill>
                  <a:srgbClr val="050707"/>
                </a:solidFill>
                <a:latin typeface="Raleway"/>
                <a:ea typeface="Raleway"/>
                <a:cs typeface="Raleway"/>
                <a:sym typeface="Raleway"/>
              </a:rPr>
              <a:t>Did anything inspire you to think differently about the role of purpose in education?</a:t>
            </a:r>
          </a:p>
          <a:p>
            <a:pPr algn="l">
              <a:lnSpc>
                <a:spcPts val="4691"/>
              </a:lnSpc>
            </a:pPr>
            <a:endParaRPr lang="en-US" sz="3399">
              <a:solidFill>
                <a:srgbClr val="050707"/>
              </a:solidFill>
              <a:latin typeface="Raleway"/>
              <a:ea typeface="Raleway"/>
              <a:cs typeface="Raleway"/>
              <a:sym typeface="Raleway"/>
            </a:endParaRPr>
          </a:p>
          <a:p>
            <a:pPr algn="l">
              <a:lnSpc>
                <a:spcPts val="4691"/>
              </a:lnSpc>
            </a:pPr>
            <a:r>
              <a:rPr lang="en-US" sz="3399">
                <a:solidFill>
                  <a:srgbClr val="050707"/>
                </a:solidFill>
                <a:latin typeface="Raleway"/>
                <a:ea typeface="Raleway"/>
                <a:cs typeface="Raleway"/>
                <a:sym typeface="Raleway"/>
              </a:rPr>
              <a:t>Reflecting on your current students, can you identify any of their interests or something that suggests a sense of purpose - from what you know of them so far?</a:t>
            </a: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p:txBody>
      </p:sp>
      <p:grpSp>
        <p:nvGrpSpPr>
          <p:cNvPr id="5" name="Group 5"/>
          <p:cNvGrpSpPr/>
          <p:nvPr/>
        </p:nvGrpSpPr>
        <p:grpSpPr>
          <a:xfrm>
            <a:off x="-522792" y="-198216"/>
            <a:ext cx="2031000" cy="10691400"/>
            <a:chOff x="0" y="0"/>
            <a:chExt cx="2708000" cy="14255200"/>
          </a:xfrm>
        </p:grpSpPr>
        <p:sp>
          <p:nvSpPr>
            <p:cNvPr id="6" name="Freeform 6"/>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3238545" y="5905248"/>
            <a:ext cx="282953" cy="300600"/>
            <a:chOff x="0" y="0"/>
            <a:chExt cx="372000" cy="395200"/>
          </a:xfrm>
        </p:grpSpPr>
        <p:sp>
          <p:nvSpPr>
            <p:cNvPr id="9" name="Freeform 9"/>
            <p:cNvSpPr/>
            <p:nvPr/>
          </p:nvSpPr>
          <p:spPr>
            <a:xfrm>
              <a:off x="0" y="0"/>
              <a:ext cx="371983" cy="395224"/>
            </a:xfrm>
            <a:custGeom>
              <a:avLst/>
              <a:gdLst/>
              <a:ahLst/>
              <a:cxnLst/>
              <a:rect l="l" t="t" r="r" b="b"/>
              <a:pathLst>
                <a:path w="371983" h="395224">
                  <a:moveTo>
                    <a:pt x="0" y="0"/>
                  </a:moveTo>
                  <a:lnTo>
                    <a:pt x="371983" y="0"/>
                  </a:lnTo>
                  <a:lnTo>
                    <a:pt x="371983" y="395224"/>
                  </a:lnTo>
                  <a:lnTo>
                    <a:pt x="0" y="395224"/>
                  </a:lnTo>
                  <a:close/>
                </a:path>
              </a:pathLst>
            </a:custGeom>
            <a:solidFill>
              <a:srgbClr val="9C182C"/>
            </a:solidFill>
          </p:spPr>
          <p:txBody>
            <a:bodyPr/>
            <a:lstStyle/>
            <a:p>
              <a:endParaRPr lang="en-US"/>
            </a:p>
          </p:txBody>
        </p:sp>
      </p:grpSp>
      <p:sp>
        <p:nvSpPr>
          <p:cNvPr id="10" name="Freeform 10"/>
          <p:cNvSpPr/>
          <p:nvPr/>
        </p:nvSpPr>
        <p:spPr>
          <a:xfrm rot="2139284">
            <a:off x="14140548" y="7619132"/>
            <a:ext cx="2020117" cy="1719624"/>
          </a:xfrm>
          <a:custGeom>
            <a:avLst/>
            <a:gdLst/>
            <a:ahLst/>
            <a:cxnLst/>
            <a:rect l="l" t="t" r="r" b="b"/>
            <a:pathLst>
              <a:path w="2020117" h="1719624">
                <a:moveTo>
                  <a:pt x="0" y="0"/>
                </a:moveTo>
                <a:lnTo>
                  <a:pt x="2020116" y="0"/>
                </a:lnTo>
                <a:lnTo>
                  <a:pt x="2020116" y="1719624"/>
                </a:lnTo>
                <a:lnTo>
                  <a:pt x="0" y="17196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902317" y="964406"/>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Individual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12" name="TextBox 12"/>
          <p:cNvSpPr txBox="1"/>
          <p:nvPr/>
        </p:nvSpPr>
        <p:spPr>
          <a:xfrm>
            <a:off x="2902298" y="2541975"/>
            <a:ext cx="14357025" cy="68977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1951</Words>
  <Application>Microsoft Macintosh PowerPoint</Application>
  <PresentationFormat>Custom</PresentationFormat>
  <Paragraphs>230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Raleway</vt:lpstr>
      <vt:lpstr>Raleway Bold</vt:lpstr>
      <vt:lpstr>Arial</vt:lpstr>
      <vt:lpstr>Raleway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for Students _Turnkey Group Slide Deck</dc:title>
  <cp:lastModifiedBy>Mariah Flynn</cp:lastModifiedBy>
  <cp:revision>2</cp:revision>
  <dcterms:created xsi:type="dcterms:W3CDTF">2006-08-16T00:00:00Z</dcterms:created>
  <dcterms:modified xsi:type="dcterms:W3CDTF">2024-08-13T15:56:53Z</dcterms:modified>
  <dc:identifier>DAF6ZoqTanA</dc:identifier>
</cp:coreProperties>
</file>