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8288000" cy="10287000"/>
  <p:notesSz cx="6858000" cy="9144000"/>
  <p:embeddedFontLst>
    <p:embeddedFont>
      <p:font typeface="Arimo" panose="020B0604020202020204" pitchFamily="34" charset="0"/>
      <p:regular r:id="rId21"/>
    </p:embeddedFont>
    <p:embeddedFont>
      <p:font typeface="Raleway" pitchFamily="2" charset="77"/>
      <p:regular r:id="rId22"/>
      <p:bold r:id="rId23"/>
      <p:italic r:id="rId24"/>
      <p:boldItalic r:id="rId25"/>
    </p:embeddedFont>
    <p:embeddedFont>
      <p:font typeface="Raleway Bold" pitchFamily="2" charset="77"/>
      <p:regular r:id="rId26"/>
      <p:bold r:id="rId27"/>
    </p:embeddedFont>
    <p:embeddedFont>
      <p:font typeface="Raleway Bold Italics" pitchFamily="2" charset="77"/>
      <p:regular r:id="rId28"/>
      <p:bold r:id="rId29"/>
      <p:italic r:id="rId30"/>
      <p:boldItalic r:id="rId31"/>
    </p:embeddedFont>
    <p:embeddedFont>
      <p:font typeface="Raleway Italics" pitchFamily="2" charset="77"/>
      <p:regular r:id="rId32"/>
      <p: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1" autoAdjust="0"/>
    <p:restoredTop sz="84805" autoAdjust="0"/>
  </p:normalViewPr>
  <p:slideViewPr>
    <p:cSldViewPr>
      <p:cViewPr varScale="1">
        <p:scale>
          <a:sx n="67" d="100"/>
          <a:sy n="67" d="100"/>
        </p:scale>
        <p:origin x="118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12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12.08.2024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For this lesson, you will need:</a:t>
            </a:r>
          </a:p>
          <a:p>
            <a:endParaRPr lang="en-US" dirty="0"/>
          </a:p>
          <a:p>
            <a:r>
              <a:rPr lang="en-US" dirty="0"/>
              <a:t>- A way to show the videos to your participants (links are in the presenter notes and on the screen). They are YouTube links so you will need an internet connection. </a:t>
            </a:r>
          </a:p>
          <a:p>
            <a:endParaRPr lang="en-US" dirty="0"/>
          </a:p>
          <a:p>
            <a:r>
              <a:rPr lang="en-US" dirty="0"/>
              <a:t>- It would be helpful for participants to have writing materials (paper, notebook, and pen/pencil). </a:t>
            </a:r>
          </a:p>
          <a:p>
            <a:endParaRPr lang="en-US" dirty="0"/>
          </a:p>
          <a:p>
            <a:r>
              <a:rPr lang="en-US" dirty="0"/>
              <a:t>Optional: Poster board, </a:t>
            </a:r>
            <a:r>
              <a:rPr lang="en-US" dirty="0" err="1"/>
              <a:t>post-it</a:t>
            </a:r>
            <a:r>
              <a:rPr lang="en-US" dirty="0"/>
              <a:t> notes &amp; markers for group discussions/brainstorming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https://www.youtube.com/watch?v=H97Dfw8VTQU</a:t>
            </a:r>
          </a:p>
          <a:p>
            <a:r>
              <a:rPr lang="en-US"/>
              <a:t>Video Running Time: 9:59</a:t>
            </a:r>
          </a:p>
          <a:p>
            <a:endParaRPr lang="en-US"/>
          </a:p>
          <a:p>
            <a:r>
              <a:rPr lang="en-US"/>
              <a:t>Invite your participants to pay particular attention to the 4 phases of purpose development. You can mention we will do a group activity afterwards with these phases. </a:t>
            </a:r>
          </a:p>
          <a:p>
            <a:endParaRPr lang="en-US"/>
          </a:p>
          <a:p>
            <a:r>
              <a:rPr lang="en-US"/>
              <a:t>Pause at 4:46 to allow participants some time to reflect.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"Now we are going to try out some of these strategies we heard about in the video. </a:t>
            </a:r>
          </a:p>
          <a:p>
            <a:endParaRPr lang="en-US"/>
          </a:p>
          <a:p>
            <a:r>
              <a:rPr lang="en-US"/>
              <a:t>Each of us will be in a different phase of our purpose journey. </a:t>
            </a:r>
          </a:p>
          <a:p>
            <a:endParaRPr lang="en-US"/>
          </a:p>
          <a:p>
            <a:endParaRPr lang="en-US"/>
          </a:p>
          <a:p>
            <a:r>
              <a:rPr lang="en-US"/>
              <a:t>Take a moment to identify which phase you think you are in right now: Pause, Dream, Activate, or Reflect. </a:t>
            </a:r>
          </a:p>
          <a:p>
            <a:endParaRPr lang="en-US"/>
          </a:p>
          <a:p>
            <a:r>
              <a:rPr lang="en-US"/>
              <a:t>Now I invite you to gather in these 4 groups (i.e., all Pausers together, all Dreamers together). </a:t>
            </a:r>
          </a:p>
          <a:p>
            <a:endParaRPr lang="en-US"/>
          </a:p>
          <a:p>
            <a:r>
              <a:rPr lang="en-US"/>
              <a:t>Each group will get their own activity to focus on for the next 10-15 minutes. </a:t>
            </a:r>
          </a:p>
          <a:p>
            <a:endParaRPr lang="en-US"/>
          </a:p>
          <a:p>
            <a:r>
              <a:rPr lang="en-US"/>
              <a:t>You will reflect individually first on some questions - then  discuss and share ideas as a small group."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https://</a:t>
            </a:r>
            <a:r>
              <a:rPr lang="en-US" dirty="0" err="1"/>
              <a:t>ggie.berkeley.edu</a:t>
            </a:r>
            <a:r>
              <a:rPr lang="en-US" dirty="0"/>
              <a:t>/wp-content/uploads/2024/08/Purpose-Educators-Turnkey-</a:t>
            </a:r>
            <a:r>
              <a:rPr lang="en-US" dirty="0" err="1"/>
              <a:t>Downloadables.pdf</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https://</a:t>
            </a:r>
            <a:r>
              <a:rPr lang="en-US" dirty="0" err="1"/>
              <a:t>ggie.berkeley.edu</a:t>
            </a:r>
            <a:r>
              <a:rPr lang="en-US" dirty="0"/>
              <a:t>/wp-content/uploads/2024/08/Purpose-Educators-Turnkey-</a:t>
            </a:r>
            <a:r>
              <a:rPr lang="en-US" dirty="0" err="1"/>
              <a:t>Downloadables.pdf</a:t>
            </a:r>
            <a:endParaRPr lang="en-US" dirty="0"/>
          </a:p>
          <a:p>
            <a:endParaRPr lang="en-US" dirty="0"/>
          </a:p>
          <a:p>
            <a:r>
              <a:rPr lang="en-US" dirty="0"/>
              <a:t>Or invite participants to just draw similar circles as they appear on the screen here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https://</a:t>
            </a:r>
            <a:r>
              <a:rPr lang="en-US" dirty="0" err="1"/>
              <a:t>ggie.berkeley.edu</a:t>
            </a:r>
            <a:r>
              <a:rPr lang="en-US" dirty="0"/>
              <a:t>/wp-content/uploads/2024/08/Purpose-Educators-Turnkey-</a:t>
            </a:r>
            <a:r>
              <a:rPr lang="en-US" dirty="0" err="1"/>
              <a:t>Downloadables.pdf</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https://</a:t>
            </a:r>
            <a:r>
              <a:rPr lang="en-US" dirty="0" err="1"/>
              <a:t>ggie.berkeley.edu</a:t>
            </a:r>
            <a:r>
              <a:rPr lang="en-US" dirty="0"/>
              <a:t>/wp-content/uploads/2024/08/Purpose-Educators-Turnkey-</a:t>
            </a:r>
            <a:r>
              <a:rPr lang="en-US" dirty="0" err="1"/>
              <a:t>Downloadables.pdf</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If you have time in your session, invite the larger group to come back together, nominate a speaker from each group, and share out some highlights or "aha" from each group. </a:t>
            </a:r>
          </a:p>
          <a:p>
            <a:endParaRPr lang="en-US"/>
          </a:p>
          <a:p>
            <a:r>
              <a:rPr lang="en-US"/>
              <a:t>You can consider doing the following Rose-Bud-Thorn activity as an individual reflection or large group reflection.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Invite learners to consider these questions individually - or in their small groups to share out at the end of the session. </a:t>
            </a:r>
          </a:p>
          <a:p>
            <a:endParaRPr lang="en-US"/>
          </a:p>
          <a:p>
            <a:r>
              <a:rPr lang="en-US"/>
              <a:t>Encourage them to consider these questions in relation to their purpose journey and the activities they did during this session.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Add SEL Signature Practices (e.g., welcoming Rituals, optimistic closures, etc. to your presentation).</a:t>
            </a:r>
          </a:p>
          <a:p>
            <a:endParaRPr lang="en-US" dirty="0"/>
          </a:p>
          <a:p>
            <a:r>
              <a:rPr lang="en-US" dirty="0"/>
              <a:t>The SEL 3 Signature Practices are one tool for fostering a supportive environment and promoting SEL. They intentionally and explicitly help build a habit of practices through which students and adults enhance their SEL skills. </a:t>
            </a:r>
          </a:p>
          <a:p>
            <a:endParaRPr lang="en-US" dirty="0"/>
          </a:p>
          <a:p>
            <a:r>
              <a:rPr lang="en-US" dirty="0"/>
              <a:t>For a short presentation of what SEL 3 Signature Practices are, along with a list of practices, see the following:</a:t>
            </a:r>
          </a:p>
          <a:p>
            <a:r>
              <a:rPr lang="en-US" dirty="0"/>
              <a:t>https://</a:t>
            </a:r>
            <a:r>
              <a:rPr lang="en-US" dirty="0" err="1"/>
              <a:t>docs.google.com</a:t>
            </a:r>
            <a:r>
              <a:rPr lang="en-US" dirty="0"/>
              <a:t>/presentation/d/1utb0X71RHbzQdt-aZmOQfiFkg_kHltO7i-hUoOPb2m0/</a:t>
            </a:r>
            <a:r>
              <a:rPr lang="en-US" dirty="0" err="1"/>
              <a:t>edit?usp</a:t>
            </a:r>
            <a:r>
              <a:rPr lang="en-US" dirty="0"/>
              <a:t>=sharing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Add SEL Signature Practices (e.g., welcoming rituals, optimistic closures, etc.) to your presentation.</a:t>
            </a:r>
          </a:p>
          <a:p>
            <a:endParaRPr lang="en-US"/>
          </a:p>
          <a:p>
            <a:r>
              <a:rPr lang="en-US"/>
              <a:t>The SEL 3 Signature Practices are one tool for fostering a supportive environment and promoting SEL. They intentionally and explicitly help build a habit of practices through which students and adults enhance their SEL skills. </a:t>
            </a:r>
          </a:p>
          <a:p>
            <a:endParaRPr lang="en-US"/>
          </a:p>
          <a:p>
            <a:r>
              <a:rPr lang="en-US"/>
              <a:t>For a short presentation of what SEL 3 Signature Practices are, along with a list of practices, see the following:</a:t>
            </a:r>
          </a:p>
          <a:p>
            <a:r>
              <a:rPr lang="en-US"/>
              <a:t>https://docs.google.com/presentation/d/1utb0X71RHbzQdt-aZmOQfiFkg_kHltO7i-hUoOPb2m0/edit?usp=sharing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"As educators, we can better inspire a life of purpose and meaning in our students by connecting with our own purpose and what drives us in our lives. </a:t>
            </a:r>
          </a:p>
          <a:p>
            <a:endParaRPr lang="en-US" dirty="0"/>
          </a:p>
          <a:p>
            <a:r>
              <a:rPr lang="en-US" dirty="0"/>
              <a:t>Having a sense of purpose in life contributes to our well-being and positive relationships and provides us with motivation and persistence – especially through difficult times. In turn, this makes us better educators and more able to be present for and inspire our students."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Expand objectives to California Developmental Indicators through making connections to SEL competencies in California on developmental age span.</a:t>
            </a:r>
          </a:p>
          <a:p>
            <a:endParaRPr lang="en-US" dirty="0"/>
          </a:p>
          <a:p>
            <a:r>
              <a:rPr lang="en-US" dirty="0"/>
              <a:t>Sourced from CDE (July 2023):</a:t>
            </a:r>
          </a:p>
          <a:p>
            <a:r>
              <a:rPr lang="en-US" dirty="0"/>
              <a:t>The California Department of Education (CDE) aims to support and advance the efforts of educators across California who are working to fully integrate systemic SEL and equity by building on the promise of T-SEL as a concept. To provide these supports, the CDE has articulated developmental indicators for CASEL’s five core competencies:</a:t>
            </a:r>
          </a:p>
          <a:p>
            <a:endParaRPr lang="en-US" dirty="0"/>
          </a:p>
          <a:p>
            <a:r>
              <a:rPr lang="en-US" dirty="0"/>
              <a:t>Self-Awareness (Intrapersonal Focus)</a:t>
            </a:r>
          </a:p>
          <a:p>
            <a:r>
              <a:rPr lang="en-US" dirty="0"/>
              <a:t>Self-Management (Intrapersonal Focus)</a:t>
            </a:r>
          </a:p>
          <a:p>
            <a:r>
              <a:rPr lang="en-US" dirty="0"/>
              <a:t>Social Awareness (Interpersonal Focus)</a:t>
            </a:r>
          </a:p>
          <a:p>
            <a:r>
              <a:rPr lang="en-US" dirty="0"/>
              <a:t>Relationship Skills (Interpersonal Focus)</a:t>
            </a:r>
          </a:p>
          <a:p>
            <a:r>
              <a:rPr lang="en-US" dirty="0"/>
              <a:t>Responsible Decision-Making (Inter and Intrapersonal)</a:t>
            </a:r>
          </a:p>
          <a:p>
            <a:endParaRPr lang="en-US" dirty="0"/>
          </a:p>
          <a:p>
            <a:r>
              <a:rPr lang="en-US" dirty="0"/>
              <a:t>Some suggested connections for this module are:</a:t>
            </a:r>
          </a:p>
          <a:p>
            <a:endParaRPr lang="en-US" dirty="0"/>
          </a:p>
          <a:p>
            <a:endParaRPr lang="en-US" dirty="0"/>
          </a:p>
          <a:p>
            <a:r>
              <a:rPr lang="en-US" dirty="0"/>
              <a:t>Self-awareness:</a:t>
            </a:r>
          </a:p>
          <a:p>
            <a:r>
              <a:rPr lang="en-US" dirty="0"/>
              <a:t>- Linking feelings, values, and thoughts</a:t>
            </a:r>
          </a:p>
          <a:p>
            <a:r>
              <a:rPr lang="en-US" dirty="0"/>
              <a:t>- Developing interests and a sense of purpose</a:t>
            </a:r>
          </a:p>
          <a:p>
            <a:r>
              <a:rPr lang="en-US" dirty="0"/>
              <a:t>- Reflecting on one’s personal role and contributions within a community</a:t>
            </a:r>
          </a:p>
          <a:p>
            <a:endParaRPr lang="en-US" dirty="0"/>
          </a:p>
          <a:p>
            <a:r>
              <a:rPr lang="en-US" dirty="0"/>
              <a:t>Self-management:</a:t>
            </a:r>
          </a:p>
          <a:p>
            <a:r>
              <a:rPr lang="en-US" dirty="0"/>
              <a:t>- Setting personal and collective goals</a:t>
            </a:r>
          </a:p>
          <a:p>
            <a:r>
              <a:rPr lang="en-US" dirty="0"/>
              <a:t>- Using planning and organizational skills</a:t>
            </a:r>
          </a:p>
          <a:p>
            <a:endParaRPr lang="en-US" dirty="0"/>
          </a:p>
          <a:p>
            <a:r>
              <a:rPr lang="en-US" dirty="0"/>
              <a:t>Responsible decision-making:</a:t>
            </a:r>
          </a:p>
          <a:p>
            <a:r>
              <a:rPr lang="en-US" dirty="0"/>
              <a:t>- Identifying solutions for personal and social problems</a:t>
            </a:r>
          </a:p>
          <a:p>
            <a:r>
              <a:rPr lang="en-US" dirty="0"/>
              <a:t>- Evaluating personal, interpersonal, community, and institutional impacts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"Robert Byrne famously said 'The purpose of life is a life of purpose.' We are going to spend some time reflecting on purpose and what it means to us, and to us as educators.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https://</a:t>
            </a:r>
            <a:r>
              <a:rPr lang="en-US" dirty="0" err="1"/>
              <a:t>youtu.be</a:t>
            </a:r>
            <a:r>
              <a:rPr lang="en-US" dirty="0"/>
              <a:t>/L_qi0_IdpDM?si=y7ilGo2fR5rHqb_l</a:t>
            </a:r>
          </a:p>
          <a:p>
            <a:r>
              <a:rPr lang="en-US" dirty="0"/>
              <a:t>Video Running Time: 6:54</a:t>
            </a:r>
          </a:p>
          <a:p>
            <a:endParaRPr lang="en-US" dirty="0"/>
          </a:p>
          <a:p>
            <a:r>
              <a:rPr lang="en-US" dirty="0"/>
              <a:t>"First, we are going to watch this short video from purpose expert Dr. Kendall Cotton </a:t>
            </a:r>
            <a:r>
              <a:rPr lang="en-US" dirty="0" err="1"/>
              <a:t>Bronk</a:t>
            </a:r>
            <a:r>
              <a:rPr lang="en-US" dirty="0"/>
              <a:t> who defines purpose and describes its benefits. </a:t>
            </a:r>
          </a:p>
          <a:p>
            <a:endParaRPr lang="en-US" dirty="0"/>
          </a:p>
          <a:p>
            <a:r>
              <a:rPr lang="en-US" dirty="0"/>
              <a:t>As you watch it, consider how some of these benefits may show up in your own life--or how a sharper sense of purpose might help you moving forward."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If facilitating with a group, put participants in groups of 3-5 to discuss these questions after the video.</a:t>
            </a:r>
          </a:p>
          <a:p>
            <a:endParaRPr lang="en-US"/>
          </a:p>
          <a:p>
            <a:r>
              <a:rPr lang="en-US"/>
              <a:t>Consider giving each group a poster board &amp; markers (or post-it notes). </a:t>
            </a:r>
          </a:p>
          <a:p>
            <a:endParaRPr lang="en-US"/>
          </a:p>
          <a:p>
            <a:r>
              <a:rPr lang="en-US"/>
              <a:t>Invite participants to first discuss these two questions in their small groups. Have them write their ONE take-away on a post-it. Either add it to the poster board (or a wall). </a:t>
            </a:r>
          </a:p>
          <a:p>
            <a:endParaRPr lang="en-US"/>
          </a:p>
          <a:p>
            <a:r>
              <a:rPr lang="en-US"/>
              <a:t>Invite groups to do a "gallery walk" of others' responses for a few moments. </a:t>
            </a:r>
          </a:p>
          <a:p>
            <a:endParaRPr lang="en-US"/>
          </a:p>
          <a:p>
            <a:r>
              <a:rPr lang="en-US"/>
              <a:t>If you don't have post-it notes or poster boards, first invite discussion in the small groups, and then invite a group share-out with speakers appointed from each group.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https://youtu.be/2u0aY-IB09E</a:t>
            </a:r>
          </a:p>
          <a:p>
            <a:r>
              <a:rPr lang="en-US"/>
              <a:t>Video Running Time: 4:44</a:t>
            </a:r>
          </a:p>
          <a:p>
            <a:endParaRPr lang="en-US"/>
          </a:p>
          <a:p>
            <a:r>
              <a:rPr lang="en-US"/>
              <a:t>It may be helpful to encourage participants to take out a piece of paper or journal for this video. </a:t>
            </a:r>
          </a:p>
          <a:p>
            <a:endParaRPr lang="en-US"/>
          </a:p>
          <a:p>
            <a:r>
              <a:rPr lang="en-US"/>
              <a:t>"Next we are going to watch this video on what purpose is important for educators. </a:t>
            </a:r>
          </a:p>
          <a:p>
            <a:endParaRPr lang="en-US"/>
          </a:p>
          <a:p>
            <a:r>
              <a:rPr lang="en-US"/>
              <a:t>As you watch, there will be a moment to reflect on your own purpose as an educator." </a:t>
            </a:r>
          </a:p>
          <a:p>
            <a:endParaRPr lang="en-US"/>
          </a:p>
          <a:p>
            <a:r>
              <a:rPr lang="en-US"/>
              <a:t>Pause the video at about 1:52 - to give participants a moment to reflect on the question on the slide.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If facilitating with a group, put participants in groups of 3-5 to discuss these questions after the video.</a:t>
            </a:r>
          </a:p>
          <a:p>
            <a:endParaRPr lang="en-US"/>
          </a:p>
          <a:p>
            <a:r>
              <a:rPr lang="en-US"/>
              <a:t>Consider giving each group a poster board &amp; markers (or post-it notes). </a:t>
            </a:r>
          </a:p>
          <a:p>
            <a:endParaRPr lang="en-US"/>
          </a:p>
          <a:p>
            <a:r>
              <a:rPr lang="en-US"/>
              <a:t>Invite participants to first discuss these two questions in their small groups. Have them write their ONE take-away on a post-it. Either add it to the poster board (or a wall). </a:t>
            </a:r>
          </a:p>
          <a:p>
            <a:endParaRPr lang="en-US"/>
          </a:p>
          <a:p>
            <a:r>
              <a:rPr lang="en-US"/>
              <a:t>Invite groups to do a "gallery walk" of others' responses for a few moments.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https://www.youtube.com/watch?v=H97Dfw8VTQU" TargetMode="Externa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s://www.canva.com/design/DAF676K01q8/5qwFMty7uhLqqA-MI4-5eg/edit?utm_content=DAF676K01q8&amp;utm_campaign=designshare&amp;utm_medium=link2&amp;utm_source=sharebutton" TargetMode="Externa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s://www.canva.com/design/DAF676K01q8/5qwFMty7uhLqqA-MI4-5eg/edit?utm_content=DAF676K01q8&amp;utm_campaign=designshare&amp;utm_medium=link2&amp;utm_source=sharebutton" TargetMode="Externa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s://www.canva.com/design/DAF676K01q8/5qwFMty7uhLqqA-MI4-5eg/edit?utm_content=DAF676K01q8&amp;utm_campaign=designshare&amp;utm_medium=link2&amp;utm_source=sharebutton" TargetMode="Externa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hyperlink" Target="https://www.canva.com/design/DAF676K01q8/5qwFMty7uhLqqA-MI4-5eg/edit?utm_content=DAF676K01q8&amp;utm_campaign=designshare&amp;utm_medium=link2&amp;utm_source=sharebutton" TargetMode="Externa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www.cde.ca.gov/ci/se/tselcompetencies.asp"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s://youtu.be/L_qi0_IdpDM?si=y7ilGo2fR5rHqb_l"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s://youtu.be/2u0aY-IB09E"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1538000" cy="46800"/>
            <a:chOff x="0" y="0"/>
            <a:chExt cx="15384000" cy="62400"/>
          </a:xfrm>
        </p:grpSpPr>
        <p:sp>
          <p:nvSpPr>
            <p:cNvPr id="3" name="Freeform 3"/>
            <p:cNvSpPr/>
            <p:nvPr/>
          </p:nvSpPr>
          <p:spPr>
            <a:xfrm>
              <a:off x="0" y="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9C182C"/>
            </a:solidFill>
          </p:spPr>
          <p:txBody>
            <a:bodyPr/>
            <a:lstStyle/>
            <a:p>
              <a:endParaRPr lang="en-US"/>
            </a:p>
          </p:txBody>
        </p:sp>
      </p:grpSp>
      <p:grpSp>
        <p:nvGrpSpPr>
          <p:cNvPr id="4" name="Group 4"/>
          <p:cNvGrpSpPr/>
          <p:nvPr/>
        </p:nvGrpSpPr>
        <p:grpSpPr>
          <a:xfrm>
            <a:off x="11537852" y="0"/>
            <a:ext cx="7556400" cy="7320000"/>
            <a:chOff x="0" y="0"/>
            <a:chExt cx="10075200" cy="9760000"/>
          </a:xfrm>
        </p:grpSpPr>
        <p:sp>
          <p:nvSpPr>
            <p:cNvPr id="5" name="Freeform 5"/>
            <p:cNvSpPr/>
            <p:nvPr/>
          </p:nvSpPr>
          <p:spPr>
            <a:xfrm>
              <a:off x="0" y="0"/>
              <a:ext cx="10075164" cy="9759950"/>
            </a:xfrm>
            <a:custGeom>
              <a:avLst/>
              <a:gdLst/>
              <a:ahLst/>
              <a:cxnLst/>
              <a:rect l="l" t="t" r="r" b="b"/>
              <a:pathLst>
                <a:path w="10075164" h="9759950">
                  <a:moveTo>
                    <a:pt x="0" y="0"/>
                  </a:moveTo>
                  <a:lnTo>
                    <a:pt x="10075164" y="0"/>
                  </a:lnTo>
                  <a:lnTo>
                    <a:pt x="10075164" y="9759950"/>
                  </a:lnTo>
                  <a:lnTo>
                    <a:pt x="0" y="9759950"/>
                  </a:lnTo>
                  <a:close/>
                </a:path>
              </a:pathLst>
            </a:custGeom>
            <a:solidFill>
              <a:srgbClr val="F79646"/>
            </a:solidFill>
          </p:spPr>
          <p:txBody>
            <a:bodyPr/>
            <a:lstStyle/>
            <a:p>
              <a:endParaRPr lang="en-US"/>
            </a:p>
          </p:txBody>
        </p:sp>
      </p:grpSp>
      <p:sp>
        <p:nvSpPr>
          <p:cNvPr id="6" name="Freeform 6"/>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7" name="TextBox 7"/>
          <p:cNvSpPr txBox="1"/>
          <p:nvPr/>
        </p:nvSpPr>
        <p:spPr>
          <a:xfrm>
            <a:off x="905746" y="7255145"/>
            <a:ext cx="9155250" cy="596646"/>
          </a:xfrm>
          <a:prstGeom prst="rect">
            <a:avLst/>
          </a:prstGeom>
        </p:spPr>
        <p:txBody>
          <a:bodyPr lIns="0" tIns="0" rIns="0" bIns="0" rtlCol="0" anchor="t">
            <a:spAutoFit/>
          </a:bodyPr>
          <a:lstStyle/>
          <a:p>
            <a:pPr algn="l">
              <a:lnSpc>
                <a:spcPts val="4992"/>
              </a:lnSpc>
            </a:pPr>
            <a:r>
              <a:rPr lang="en-US" sz="3200">
                <a:solidFill>
                  <a:srgbClr val="050707"/>
                </a:solidFill>
                <a:latin typeface="Raleway"/>
              </a:rPr>
              <a:t>7.1 Purpose for Educators</a:t>
            </a:r>
          </a:p>
        </p:txBody>
      </p:sp>
      <p:sp>
        <p:nvSpPr>
          <p:cNvPr id="8" name="TextBox 8"/>
          <p:cNvSpPr txBox="1"/>
          <p:nvPr/>
        </p:nvSpPr>
        <p:spPr>
          <a:xfrm>
            <a:off x="905746" y="3195688"/>
            <a:ext cx="10074600" cy="3756669"/>
          </a:xfrm>
          <a:prstGeom prst="rect">
            <a:avLst/>
          </a:prstGeom>
        </p:spPr>
        <p:txBody>
          <a:bodyPr lIns="0" tIns="0" rIns="0" bIns="0" rtlCol="0" anchor="t">
            <a:spAutoFit/>
          </a:bodyPr>
          <a:lstStyle/>
          <a:p>
            <a:pPr algn="ctr">
              <a:lnSpc>
                <a:spcPts val="9720"/>
              </a:lnSpc>
            </a:pPr>
            <a:r>
              <a:rPr lang="en-US" sz="9000">
                <a:solidFill>
                  <a:srgbClr val="050707"/>
                </a:solidFill>
                <a:latin typeface="Arimo"/>
              </a:rPr>
              <a:t>Mindfulness and Well-Being for Educators</a:t>
            </a:r>
          </a:p>
        </p:txBody>
      </p:sp>
      <p:sp>
        <p:nvSpPr>
          <p:cNvPr id="9" name="TextBox 9"/>
          <p:cNvSpPr txBox="1"/>
          <p:nvPr/>
        </p:nvSpPr>
        <p:spPr>
          <a:xfrm>
            <a:off x="1028700" y="876300"/>
            <a:ext cx="8685000" cy="1225263"/>
          </a:xfrm>
          <a:prstGeom prst="rect">
            <a:avLst/>
          </a:prstGeom>
        </p:spPr>
        <p:txBody>
          <a:bodyPr lIns="0" tIns="0" rIns="0" bIns="0" rtlCol="0" anchor="t">
            <a:spAutoFit/>
          </a:bodyPr>
          <a:lstStyle/>
          <a:p>
            <a:pPr algn="l">
              <a:lnSpc>
                <a:spcPts val="4992"/>
              </a:lnSpc>
            </a:pPr>
            <a:r>
              <a:rPr lang="en-US" sz="3200">
                <a:solidFill>
                  <a:srgbClr val="050707"/>
                </a:solidFill>
                <a:latin typeface="Raleway"/>
              </a:rPr>
              <a:t>California Social and Emotional Learning </a:t>
            </a:r>
          </a:p>
          <a:p>
            <a:pPr algn="l">
              <a:lnSpc>
                <a:spcPts val="4992"/>
              </a:lnSpc>
            </a:pPr>
            <a:r>
              <a:rPr lang="en-US" sz="3200">
                <a:solidFill>
                  <a:srgbClr val="050707"/>
                </a:solidFill>
                <a:latin typeface="Raleway"/>
              </a:rPr>
              <a:t>Topic 7</a:t>
            </a:r>
          </a:p>
        </p:txBody>
      </p:sp>
      <p:pic>
        <p:nvPicPr>
          <p:cNvPr id="11" name="Picture 10" descr="A person with curly hair smiling&#10;&#10;Description automatically generated">
            <a:extLst>
              <a:ext uri="{FF2B5EF4-FFF2-40B4-BE49-F238E27FC236}">
                <a16:creationId xmlns:a16="http://schemas.microsoft.com/office/drawing/2014/main" id="{9709BC87-BC3E-0792-10EC-3DE3932B88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7852" y="1742281"/>
            <a:ext cx="6489700" cy="3835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888896"/>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9C182C"/>
            </a:solidFill>
          </p:spPr>
          <p:txBody>
            <a:bodyPr/>
            <a:lstStyle/>
            <a:p>
              <a:endParaRPr lang="en-US"/>
            </a:p>
          </p:txBody>
        </p:sp>
      </p:grpSp>
      <p:grpSp>
        <p:nvGrpSpPr>
          <p:cNvPr id="4" name="Group 4"/>
          <p:cNvGrpSpPr/>
          <p:nvPr/>
        </p:nvGrpSpPr>
        <p:grpSpPr>
          <a:xfrm>
            <a:off x="1054380" y="-359380"/>
            <a:ext cx="7213200" cy="11844000"/>
            <a:chOff x="0" y="0"/>
            <a:chExt cx="9617600" cy="15792000"/>
          </a:xfrm>
        </p:grpSpPr>
        <p:sp>
          <p:nvSpPr>
            <p:cNvPr id="5" name="Freeform 5"/>
            <p:cNvSpPr/>
            <p:nvPr/>
          </p:nvSpPr>
          <p:spPr>
            <a:xfrm>
              <a:off x="0" y="0"/>
              <a:ext cx="9617583" cy="15791942"/>
            </a:xfrm>
            <a:custGeom>
              <a:avLst/>
              <a:gdLst/>
              <a:ahLst/>
              <a:cxnLst/>
              <a:rect l="l" t="t" r="r" b="b"/>
              <a:pathLst>
                <a:path w="9617583" h="15791942">
                  <a:moveTo>
                    <a:pt x="0" y="0"/>
                  </a:moveTo>
                  <a:lnTo>
                    <a:pt x="9617583" y="0"/>
                  </a:lnTo>
                  <a:lnTo>
                    <a:pt x="9617583" y="15791942"/>
                  </a:lnTo>
                  <a:lnTo>
                    <a:pt x="0" y="15791942"/>
                  </a:lnTo>
                  <a:close/>
                </a:path>
              </a:pathLst>
            </a:custGeom>
            <a:solidFill>
              <a:srgbClr val="9C182C"/>
            </a:solidFill>
          </p:spPr>
          <p:txBody>
            <a:bodyPr/>
            <a:lstStyle/>
            <a:p>
              <a:endParaRPr lang="en-US"/>
            </a:p>
          </p:txBody>
        </p:sp>
      </p:grpSp>
      <p:sp>
        <p:nvSpPr>
          <p:cNvPr id="6" name="Freeform 6"/>
          <p:cNvSpPr/>
          <p:nvPr/>
        </p:nvSpPr>
        <p:spPr>
          <a:xfrm>
            <a:off x="1725930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p:cNvSpPr/>
          <p:nvPr/>
        </p:nvSpPr>
        <p:spPr>
          <a:xfrm>
            <a:off x="1278436" y="505434"/>
            <a:ext cx="1631232" cy="1631232"/>
          </a:xfrm>
          <a:custGeom>
            <a:avLst/>
            <a:gdLst/>
            <a:ahLst/>
            <a:cxnLst/>
            <a:rect l="l" t="t" r="r" b="b"/>
            <a:pathLst>
              <a:path w="1631232" h="1631232">
                <a:moveTo>
                  <a:pt x="0" y="0"/>
                </a:moveTo>
                <a:lnTo>
                  <a:pt x="1631232" y="0"/>
                </a:lnTo>
                <a:lnTo>
                  <a:pt x="1631232" y="1631232"/>
                </a:lnTo>
                <a:lnTo>
                  <a:pt x="0" y="1631232"/>
                </a:lnTo>
                <a:lnTo>
                  <a:pt x="0" y="0"/>
                </a:lnTo>
                <a:close/>
              </a:path>
            </a:pathLst>
          </a:custGeom>
          <a:blipFill>
            <a:blip r:embed="rId4"/>
            <a:stretch>
              <a:fillRect/>
            </a:stretch>
          </a:blipFill>
        </p:spPr>
        <p:txBody>
          <a:bodyPr/>
          <a:lstStyle/>
          <a:p>
            <a:endParaRPr lang="en-US"/>
          </a:p>
        </p:txBody>
      </p:sp>
      <p:sp>
        <p:nvSpPr>
          <p:cNvPr id="8" name="Freeform 8">
            <a:hlinkClick r:id="rId5" tooltip="https://www.youtube.com/watch?v=H97Dfw8VTQU"/>
          </p:cNvPr>
          <p:cNvSpPr/>
          <p:nvPr/>
        </p:nvSpPr>
        <p:spPr>
          <a:xfrm>
            <a:off x="636154" y="2516962"/>
            <a:ext cx="7631426" cy="4294339"/>
          </a:xfrm>
          <a:custGeom>
            <a:avLst/>
            <a:gdLst/>
            <a:ahLst/>
            <a:cxnLst/>
            <a:rect l="l" t="t" r="r" b="b"/>
            <a:pathLst>
              <a:path w="7631426" h="4294339">
                <a:moveTo>
                  <a:pt x="0" y="0"/>
                </a:moveTo>
                <a:lnTo>
                  <a:pt x="7631426" y="0"/>
                </a:lnTo>
                <a:lnTo>
                  <a:pt x="7631426" y="4294339"/>
                </a:lnTo>
                <a:lnTo>
                  <a:pt x="0" y="4294339"/>
                </a:lnTo>
                <a:lnTo>
                  <a:pt x="0" y="0"/>
                </a:lnTo>
                <a:close/>
              </a:path>
            </a:pathLst>
          </a:custGeom>
          <a:blipFill>
            <a:blip r:embed="rId6"/>
            <a:stretch>
              <a:fillRect/>
            </a:stretch>
          </a:blipFill>
        </p:spPr>
        <p:txBody>
          <a:bodyPr/>
          <a:lstStyle/>
          <a:p>
            <a:endParaRPr lang="en-US"/>
          </a:p>
        </p:txBody>
      </p:sp>
      <p:sp>
        <p:nvSpPr>
          <p:cNvPr id="9" name="TextBox 9"/>
          <p:cNvSpPr txBox="1"/>
          <p:nvPr/>
        </p:nvSpPr>
        <p:spPr>
          <a:xfrm>
            <a:off x="9763500" y="3742196"/>
            <a:ext cx="7495876" cy="1374891"/>
          </a:xfrm>
          <a:prstGeom prst="rect">
            <a:avLst/>
          </a:prstGeom>
        </p:spPr>
        <p:txBody>
          <a:bodyPr lIns="0" tIns="0" rIns="0" bIns="0" rtlCol="0" anchor="t">
            <a:spAutoFit/>
          </a:bodyPr>
          <a:lstStyle/>
          <a:p>
            <a:pPr algn="l">
              <a:lnSpc>
                <a:spcPts val="11232"/>
              </a:lnSpc>
            </a:pPr>
            <a:r>
              <a:rPr lang="en-US" sz="7200">
                <a:solidFill>
                  <a:srgbClr val="9C182C"/>
                </a:solidFill>
                <a:latin typeface="Raleway Bold"/>
              </a:rPr>
              <a:t>Video</a:t>
            </a:r>
          </a:p>
        </p:txBody>
      </p:sp>
      <p:sp>
        <p:nvSpPr>
          <p:cNvPr id="10" name="TextBox 10"/>
          <p:cNvSpPr txBox="1"/>
          <p:nvPr/>
        </p:nvSpPr>
        <p:spPr>
          <a:xfrm>
            <a:off x="9763500" y="5410220"/>
            <a:ext cx="7128226" cy="633779"/>
          </a:xfrm>
          <a:prstGeom prst="rect">
            <a:avLst/>
          </a:prstGeom>
        </p:spPr>
        <p:txBody>
          <a:bodyPr lIns="0" tIns="0" rIns="0" bIns="0" rtlCol="0" anchor="t">
            <a:spAutoFit/>
          </a:bodyPr>
          <a:lstStyle/>
          <a:p>
            <a:pPr algn="l">
              <a:lnSpc>
                <a:spcPts val="5374"/>
              </a:lnSpc>
            </a:pPr>
            <a:r>
              <a:rPr lang="en-US" sz="3200" u="sng">
                <a:solidFill>
                  <a:srgbClr val="050707"/>
                </a:solidFill>
                <a:latin typeface="Raleway"/>
                <a:hlinkClick r:id="rId5" tooltip="https://www.youtube.com/watch?v=H97Dfw8VTQU"/>
              </a:rPr>
              <a:t>Video: How to discover your purpose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902317" y="964406"/>
            <a:ext cx="14357025" cy="4448700"/>
          </a:xfrm>
          <a:prstGeom prst="rect">
            <a:avLst/>
          </a:prstGeom>
        </p:spPr>
        <p:txBody>
          <a:bodyPr lIns="0" tIns="0" rIns="0" bIns="0" rtlCol="0" anchor="t">
            <a:spAutoFit/>
          </a:bodyPr>
          <a:lstStyle/>
          <a:p>
            <a:pPr algn="l">
              <a:lnSpc>
                <a:spcPts val="11616"/>
              </a:lnSpc>
            </a:pPr>
            <a:r>
              <a:rPr lang="en-US" sz="8800">
                <a:solidFill>
                  <a:srgbClr val="9C182C"/>
                </a:solidFill>
                <a:latin typeface="Raleway"/>
              </a:rPr>
              <a:t>Group Reflection</a:t>
            </a:r>
          </a:p>
          <a:p>
            <a:pPr algn="l">
              <a:lnSpc>
                <a:spcPts val="3695"/>
              </a:lnSpc>
            </a:pPr>
            <a:endParaRPr lang="en-US" sz="8800">
              <a:solidFill>
                <a:srgbClr val="9C182C"/>
              </a:solidFill>
              <a:latin typeface="Raleway"/>
            </a:endParaRPr>
          </a:p>
          <a:p>
            <a:pPr algn="l">
              <a:lnSpc>
                <a:spcPts val="3695"/>
              </a:lnSpc>
            </a:pPr>
            <a:endParaRPr lang="en-US" sz="8800">
              <a:solidFill>
                <a:srgbClr val="9C182C"/>
              </a:solidFill>
              <a:latin typeface="Raleway"/>
            </a:endParaRPr>
          </a:p>
        </p:txBody>
      </p:sp>
      <p:sp>
        <p:nvSpPr>
          <p:cNvPr id="3" name="TextBox 3"/>
          <p:cNvSpPr txBox="1"/>
          <p:nvPr/>
        </p:nvSpPr>
        <p:spPr>
          <a:xfrm>
            <a:off x="2902298" y="2541975"/>
            <a:ext cx="14357025" cy="689775"/>
          </a:xfrm>
          <a:prstGeom prst="rect">
            <a:avLst/>
          </a:prstGeom>
        </p:spPr>
        <p:txBody>
          <a:bodyPr lIns="0" tIns="0" rIns="0" bIns="0" rtlCol="0" anchor="t">
            <a:spAutoFit/>
          </a:bodyPr>
          <a:lstStyle/>
          <a:p>
            <a:pPr algn="l">
              <a:lnSpc>
                <a:spcPts val="5470"/>
              </a:lnSpc>
            </a:pPr>
            <a:r>
              <a:rPr lang="en-US" sz="3800">
                <a:solidFill>
                  <a:srgbClr val="050707"/>
                </a:solidFill>
                <a:latin typeface="Raleway"/>
              </a:rPr>
              <a:t>After watching the videos, reflect on the following questions:</a:t>
            </a:r>
          </a:p>
        </p:txBody>
      </p:sp>
      <p:grpSp>
        <p:nvGrpSpPr>
          <p:cNvPr id="4" name="Group 4"/>
          <p:cNvGrpSpPr/>
          <p:nvPr/>
        </p:nvGrpSpPr>
        <p:grpSpPr>
          <a:xfrm>
            <a:off x="3150994" y="3777700"/>
            <a:ext cx="279000" cy="296400"/>
            <a:chOff x="0" y="0"/>
            <a:chExt cx="372000" cy="395200"/>
          </a:xfrm>
        </p:grpSpPr>
        <p:sp>
          <p:nvSpPr>
            <p:cNvPr id="5" name="Freeform 5"/>
            <p:cNvSpPr/>
            <p:nvPr/>
          </p:nvSpPr>
          <p:spPr>
            <a:xfrm>
              <a:off x="0" y="0"/>
              <a:ext cx="371983" cy="395224"/>
            </a:xfrm>
            <a:custGeom>
              <a:avLst/>
              <a:gdLst/>
              <a:ahLst/>
              <a:cxnLst/>
              <a:rect l="l" t="t" r="r" b="b"/>
              <a:pathLst>
                <a:path w="371983" h="395224">
                  <a:moveTo>
                    <a:pt x="0" y="0"/>
                  </a:moveTo>
                  <a:lnTo>
                    <a:pt x="371983" y="0"/>
                  </a:lnTo>
                  <a:lnTo>
                    <a:pt x="371983" y="395224"/>
                  </a:lnTo>
                  <a:lnTo>
                    <a:pt x="0" y="395224"/>
                  </a:lnTo>
                  <a:close/>
                </a:path>
              </a:pathLst>
            </a:custGeom>
            <a:solidFill>
              <a:srgbClr val="9C182C"/>
            </a:solidFill>
          </p:spPr>
          <p:txBody>
            <a:bodyPr/>
            <a:lstStyle/>
            <a:p>
              <a:endParaRPr lang="en-US"/>
            </a:p>
          </p:txBody>
        </p:sp>
      </p:grpSp>
      <p:sp>
        <p:nvSpPr>
          <p:cNvPr id="6" name="TextBox 6"/>
          <p:cNvSpPr txBox="1"/>
          <p:nvPr/>
        </p:nvSpPr>
        <p:spPr>
          <a:xfrm>
            <a:off x="3812747" y="3553300"/>
            <a:ext cx="13063800" cy="9447276"/>
          </a:xfrm>
          <a:prstGeom prst="rect">
            <a:avLst/>
          </a:prstGeom>
        </p:spPr>
        <p:txBody>
          <a:bodyPr lIns="0" tIns="0" rIns="0" bIns="0" rtlCol="0" anchor="t">
            <a:spAutoFit/>
          </a:bodyPr>
          <a:lstStyle/>
          <a:p>
            <a:pPr algn="l">
              <a:lnSpc>
                <a:spcPts val="4691"/>
              </a:lnSpc>
            </a:pPr>
            <a:r>
              <a:rPr lang="en-US" sz="3399">
                <a:solidFill>
                  <a:srgbClr val="050707"/>
                </a:solidFill>
                <a:latin typeface="Raleway"/>
              </a:rPr>
              <a:t>Which of the 4 phases -- Pause, Dream, Activate, or Reflect -- do you feel like you are in right now, when it comes to your purpose journey?</a:t>
            </a:r>
          </a:p>
          <a:p>
            <a:pPr algn="l">
              <a:lnSpc>
                <a:spcPts val="4691"/>
              </a:lnSpc>
            </a:pPr>
            <a:endParaRPr lang="en-US" sz="3399">
              <a:solidFill>
                <a:srgbClr val="050707"/>
              </a:solidFill>
              <a:latin typeface="Raleway"/>
            </a:endParaRPr>
          </a:p>
          <a:p>
            <a:pPr algn="l">
              <a:lnSpc>
                <a:spcPts val="4691"/>
              </a:lnSpc>
            </a:pPr>
            <a:r>
              <a:rPr lang="en-US" sz="3399">
                <a:solidFill>
                  <a:srgbClr val="050707"/>
                </a:solidFill>
                <a:latin typeface="Raleway"/>
              </a:rPr>
              <a:t>We are going to gather with our fellow “Purpose Phase cohort”</a:t>
            </a:r>
          </a:p>
          <a:p>
            <a:pPr algn="l">
              <a:lnSpc>
                <a:spcPts val="4691"/>
              </a:lnSpc>
            </a:pPr>
            <a:endParaRPr lang="en-US" sz="3399">
              <a:solidFill>
                <a:srgbClr val="050707"/>
              </a:solidFill>
              <a:latin typeface="Raleway"/>
            </a:endParaRPr>
          </a:p>
          <a:p>
            <a:pPr algn="l">
              <a:lnSpc>
                <a:spcPts val="4691"/>
              </a:lnSpc>
            </a:pPr>
            <a:endParaRPr lang="en-US" sz="3399">
              <a:solidFill>
                <a:srgbClr val="050707"/>
              </a:solidFill>
              <a:latin typeface="Raleway"/>
            </a:endParaRPr>
          </a:p>
          <a:p>
            <a:pPr algn="l">
              <a:lnSpc>
                <a:spcPts val="4691"/>
              </a:lnSpc>
            </a:pPr>
            <a:r>
              <a:rPr lang="en-US" sz="3399">
                <a:solidFill>
                  <a:srgbClr val="050707"/>
                </a:solidFill>
                <a:latin typeface="Raleway"/>
              </a:rPr>
              <a:t>Each group will have a different activity to work on individually and then discuss together.  </a:t>
            </a:r>
          </a:p>
          <a:p>
            <a:pPr algn="l">
              <a:lnSpc>
                <a:spcPts val="4691"/>
              </a:lnSpc>
            </a:pPr>
            <a:endParaRPr lang="en-US" sz="3399">
              <a:solidFill>
                <a:srgbClr val="050707"/>
              </a:solidFill>
              <a:latin typeface="Raleway"/>
            </a:endParaRPr>
          </a:p>
          <a:p>
            <a:pPr algn="l">
              <a:lnSpc>
                <a:spcPts val="4691"/>
              </a:lnSpc>
            </a:pPr>
            <a:endParaRPr lang="en-US" sz="3399">
              <a:solidFill>
                <a:srgbClr val="050707"/>
              </a:solidFill>
              <a:latin typeface="Raleway"/>
            </a:endParaRPr>
          </a:p>
          <a:p>
            <a:pPr algn="l">
              <a:lnSpc>
                <a:spcPts val="4691"/>
              </a:lnSpc>
            </a:pPr>
            <a:endParaRPr lang="en-US" sz="3399">
              <a:solidFill>
                <a:srgbClr val="050707"/>
              </a:solidFill>
              <a:latin typeface="Raleway"/>
            </a:endParaRPr>
          </a:p>
          <a:p>
            <a:pPr algn="l">
              <a:lnSpc>
                <a:spcPts val="4691"/>
              </a:lnSpc>
            </a:pPr>
            <a:endParaRPr lang="en-US" sz="3399">
              <a:solidFill>
                <a:srgbClr val="050707"/>
              </a:solidFill>
              <a:latin typeface="Raleway"/>
            </a:endParaRPr>
          </a:p>
          <a:p>
            <a:pPr algn="l">
              <a:lnSpc>
                <a:spcPts val="4691"/>
              </a:lnSpc>
            </a:pPr>
            <a:endParaRPr lang="en-US" sz="3399">
              <a:solidFill>
                <a:srgbClr val="050707"/>
              </a:solidFill>
              <a:latin typeface="Raleway"/>
            </a:endParaRPr>
          </a:p>
          <a:p>
            <a:pPr algn="l">
              <a:lnSpc>
                <a:spcPts val="4691"/>
              </a:lnSpc>
            </a:pPr>
            <a:endParaRPr lang="en-US" sz="3399">
              <a:solidFill>
                <a:srgbClr val="050707"/>
              </a:solidFill>
              <a:latin typeface="Raleway"/>
            </a:endParaRPr>
          </a:p>
          <a:p>
            <a:pPr algn="l">
              <a:lnSpc>
                <a:spcPts val="4691"/>
              </a:lnSpc>
            </a:pPr>
            <a:endParaRPr lang="en-US" sz="3399">
              <a:solidFill>
                <a:srgbClr val="050707"/>
              </a:solidFill>
              <a:latin typeface="Raleway"/>
            </a:endParaRPr>
          </a:p>
        </p:txBody>
      </p:sp>
      <p:grpSp>
        <p:nvGrpSpPr>
          <p:cNvPr id="7" name="Group 7"/>
          <p:cNvGrpSpPr/>
          <p:nvPr/>
        </p:nvGrpSpPr>
        <p:grpSpPr>
          <a:xfrm>
            <a:off x="-522792" y="-198216"/>
            <a:ext cx="2031000" cy="10691400"/>
            <a:chOff x="0" y="0"/>
            <a:chExt cx="2708000" cy="14255200"/>
          </a:xfrm>
        </p:grpSpPr>
        <p:sp>
          <p:nvSpPr>
            <p:cNvPr id="8" name="Freeform 8"/>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9C182C"/>
            </a:solidFill>
          </p:spPr>
          <p:txBody>
            <a:bodyPr/>
            <a:lstStyle/>
            <a:p>
              <a:endParaRPr lang="en-US"/>
            </a:p>
          </p:txBody>
        </p:sp>
      </p:grpSp>
      <p:grpSp>
        <p:nvGrpSpPr>
          <p:cNvPr id="9" name="Group 9"/>
          <p:cNvGrpSpPr/>
          <p:nvPr/>
        </p:nvGrpSpPr>
        <p:grpSpPr>
          <a:xfrm>
            <a:off x="3150994" y="5956031"/>
            <a:ext cx="279000" cy="296400"/>
            <a:chOff x="0" y="0"/>
            <a:chExt cx="372000" cy="395200"/>
          </a:xfrm>
        </p:grpSpPr>
        <p:sp>
          <p:nvSpPr>
            <p:cNvPr id="10" name="Freeform 10"/>
            <p:cNvSpPr/>
            <p:nvPr/>
          </p:nvSpPr>
          <p:spPr>
            <a:xfrm>
              <a:off x="0" y="0"/>
              <a:ext cx="371983" cy="395224"/>
            </a:xfrm>
            <a:custGeom>
              <a:avLst/>
              <a:gdLst/>
              <a:ahLst/>
              <a:cxnLst/>
              <a:rect l="l" t="t" r="r" b="b"/>
              <a:pathLst>
                <a:path w="371983" h="395224">
                  <a:moveTo>
                    <a:pt x="0" y="0"/>
                  </a:moveTo>
                  <a:lnTo>
                    <a:pt x="371983" y="0"/>
                  </a:lnTo>
                  <a:lnTo>
                    <a:pt x="371983" y="395224"/>
                  </a:lnTo>
                  <a:lnTo>
                    <a:pt x="0" y="395224"/>
                  </a:lnTo>
                  <a:close/>
                </a:path>
              </a:pathLst>
            </a:custGeom>
            <a:solidFill>
              <a:srgbClr val="9C182C"/>
            </a:solidFill>
          </p:spPr>
          <p:txBody>
            <a:bodyPr/>
            <a:lstStyle/>
            <a:p>
              <a:endParaRPr lang="en-US"/>
            </a:p>
          </p:txBody>
        </p:sp>
      </p:grpSp>
      <p:grpSp>
        <p:nvGrpSpPr>
          <p:cNvPr id="11" name="Group 11"/>
          <p:cNvGrpSpPr/>
          <p:nvPr/>
        </p:nvGrpSpPr>
        <p:grpSpPr>
          <a:xfrm>
            <a:off x="3150994" y="8019763"/>
            <a:ext cx="279000" cy="296400"/>
            <a:chOff x="0" y="0"/>
            <a:chExt cx="372000" cy="395200"/>
          </a:xfrm>
        </p:grpSpPr>
        <p:sp>
          <p:nvSpPr>
            <p:cNvPr id="12" name="Freeform 12"/>
            <p:cNvSpPr/>
            <p:nvPr/>
          </p:nvSpPr>
          <p:spPr>
            <a:xfrm>
              <a:off x="0" y="0"/>
              <a:ext cx="371983" cy="395224"/>
            </a:xfrm>
            <a:custGeom>
              <a:avLst/>
              <a:gdLst/>
              <a:ahLst/>
              <a:cxnLst/>
              <a:rect l="l" t="t" r="r" b="b"/>
              <a:pathLst>
                <a:path w="371983" h="395224">
                  <a:moveTo>
                    <a:pt x="0" y="0"/>
                  </a:moveTo>
                  <a:lnTo>
                    <a:pt x="371983" y="0"/>
                  </a:lnTo>
                  <a:lnTo>
                    <a:pt x="371983" y="395224"/>
                  </a:lnTo>
                  <a:lnTo>
                    <a:pt x="0" y="395224"/>
                  </a:lnTo>
                  <a:close/>
                </a:path>
              </a:pathLst>
            </a:custGeom>
            <a:solidFill>
              <a:srgbClr val="9C182C"/>
            </a:solidFill>
          </p:spPr>
          <p:txBody>
            <a:bodyPr/>
            <a:lstStyle/>
            <a:p>
              <a:endParaRPr lang="en-US"/>
            </a:p>
          </p:txBody>
        </p:sp>
      </p:grpSp>
      <p:sp>
        <p:nvSpPr>
          <p:cNvPr id="13" name="Freeform 13"/>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C182C"/>
        </a:solidFill>
        <a:effectLst/>
      </p:bgPr>
    </p:bg>
    <p:spTree>
      <p:nvGrpSpPr>
        <p:cNvPr id="1" name=""/>
        <p:cNvGrpSpPr/>
        <p:nvPr/>
      </p:nvGrpSpPr>
      <p:grpSpPr>
        <a:xfrm>
          <a:off x="0" y="0"/>
          <a:ext cx="0" cy="0"/>
          <a:chOff x="0" y="0"/>
          <a:chExt cx="0" cy="0"/>
        </a:xfrm>
      </p:grpSpPr>
      <p:sp>
        <p:nvSpPr>
          <p:cNvPr id="2" name="Freeform 2"/>
          <p:cNvSpPr/>
          <p:nvPr/>
        </p:nvSpPr>
        <p:spPr>
          <a:xfrm>
            <a:off x="17259300" y="9520856"/>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3" name="Freeform 3"/>
          <p:cNvSpPr/>
          <p:nvPr/>
        </p:nvSpPr>
        <p:spPr>
          <a:xfrm>
            <a:off x="14041523" y="76455"/>
            <a:ext cx="3937111" cy="3105041"/>
          </a:xfrm>
          <a:custGeom>
            <a:avLst/>
            <a:gdLst/>
            <a:ahLst/>
            <a:cxnLst/>
            <a:rect l="l" t="t" r="r" b="b"/>
            <a:pathLst>
              <a:path w="3937111" h="3105041">
                <a:moveTo>
                  <a:pt x="0" y="0"/>
                </a:moveTo>
                <a:lnTo>
                  <a:pt x="3937111" y="0"/>
                </a:lnTo>
                <a:lnTo>
                  <a:pt x="3937111" y="3105041"/>
                </a:lnTo>
                <a:lnTo>
                  <a:pt x="0" y="3105041"/>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1028700" y="638850"/>
            <a:ext cx="7339800" cy="674925"/>
          </a:xfrm>
          <a:prstGeom prst="rect">
            <a:avLst/>
          </a:prstGeom>
        </p:spPr>
        <p:txBody>
          <a:bodyPr lIns="0" tIns="0" rIns="0" bIns="0" rtlCol="0" anchor="t">
            <a:spAutoFit/>
          </a:bodyPr>
          <a:lstStyle/>
          <a:p>
            <a:pPr algn="l">
              <a:lnSpc>
                <a:spcPts val="5470"/>
              </a:lnSpc>
            </a:pPr>
            <a:r>
              <a:rPr lang="en-US" sz="3800">
                <a:solidFill>
                  <a:srgbClr val="FFFFFF"/>
                </a:solidFill>
                <a:latin typeface="Raleway"/>
              </a:rPr>
              <a:t>PAUSE GROUP</a:t>
            </a:r>
          </a:p>
        </p:txBody>
      </p:sp>
      <p:sp>
        <p:nvSpPr>
          <p:cNvPr id="5" name="TextBox 5"/>
          <p:cNvSpPr txBox="1"/>
          <p:nvPr/>
        </p:nvSpPr>
        <p:spPr>
          <a:xfrm>
            <a:off x="14650200" y="9377981"/>
            <a:ext cx="7275600" cy="654177"/>
          </a:xfrm>
          <a:prstGeom prst="rect">
            <a:avLst/>
          </a:prstGeom>
        </p:spPr>
        <p:txBody>
          <a:bodyPr lIns="0" tIns="0" rIns="0" bIns="0" rtlCol="0" anchor="t">
            <a:spAutoFit/>
          </a:bodyPr>
          <a:lstStyle/>
          <a:p>
            <a:pPr algn="l">
              <a:lnSpc>
                <a:spcPts val="5304"/>
              </a:lnSpc>
            </a:pPr>
            <a:r>
              <a:rPr lang="en-US" sz="3400">
                <a:solidFill>
                  <a:srgbClr val="FFFFFF"/>
                </a:solidFill>
                <a:latin typeface="Raleway"/>
              </a:rPr>
              <a:t>7.1 Purpose</a:t>
            </a:r>
          </a:p>
        </p:txBody>
      </p:sp>
      <p:sp>
        <p:nvSpPr>
          <p:cNvPr id="6" name="TextBox 6"/>
          <p:cNvSpPr txBox="1"/>
          <p:nvPr/>
        </p:nvSpPr>
        <p:spPr>
          <a:xfrm>
            <a:off x="1028700" y="1619451"/>
            <a:ext cx="8416800" cy="981075"/>
          </a:xfrm>
          <a:prstGeom prst="rect">
            <a:avLst/>
          </a:prstGeom>
        </p:spPr>
        <p:txBody>
          <a:bodyPr lIns="0" tIns="0" rIns="0" bIns="0" rtlCol="0" anchor="t">
            <a:spAutoFit/>
          </a:bodyPr>
          <a:lstStyle/>
          <a:p>
            <a:pPr algn="l">
              <a:lnSpc>
                <a:spcPts val="7680"/>
              </a:lnSpc>
            </a:pPr>
            <a:r>
              <a:rPr lang="en-US" sz="6400" u="sng" dirty="0">
                <a:solidFill>
                  <a:srgbClr val="FFFFFF"/>
                </a:solidFill>
                <a:latin typeface="Raleway Bold"/>
                <a:hlinkClick r:id="rId5" tooltip="https://www.canva.com/design/DAF676K01q8/5qwFMty7uhLqqA-MI4-5eg/edit?utm_content=DAF676K01q8&amp;utm_campaign=designshare&amp;utm_medium=link2&amp;utm_source=sharebutton"/>
              </a:rPr>
              <a:t>Magic Wand</a:t>
            </a:r>
            <a:r>
              <a:rPr lang="en-US" sz="6400" u="sng" dirty="0">
                <a:solidFill>
                  <a:srgbClr val="FFFFFF"/>
                </a:solidFill>
                <a:latin typeface="Raleway"/>
                <a:hlinkClick r:id="rId5" tooltip="https://www.canva.com/design/DAF676K01q8/5qwFMty7uhLqqA-MI4-5eg/edit?utm_content=DAF676K01q8&amp;utm_campaign=designshare&amp;utm_medium=link2&amp;utm_source=sharebutton"/>
              </a:rPr>
              <a:t> Practice</a:t>
            </a:r>
          </a:p>
        </p:txBody>
      </p:sp>
      <p:sp>
        <p:nvSpPr>
          <p:cNvPr id="7" name="TextBox 7"/>
          <p:cNvSpPr txBox="1"/>
          <p:nvPr/>
        </p:nvSpPr>
        <p:spPr>
          <a:xfrm>
            <a:off x="1028700" y="2810076"/>
            <a:ext cx="15721511" cy="6563207"/>
          </a:xfrm>
          <a:prstGeom prst="rect">
            <a:avLst/>
          </a:prstGeom>
        </p:spPr>
        <p:txBody>
          <a:bodyPr lIns="0" tIns="0" rIns="0" bIns="0" rtlCol="0" anchor="t">
            <a:spAutoFit/>
          </a:bodyPr>
          <a:lstStyle/>
          <a:p>
            <a:pPr algn="l">
              <a:lnSpc>
                <a:spcPts val="4268"/>
              </a:lnSpc>
            </a:pPr>
            <a:r>
              <a:rPr lang="en-US" sz="2736" dirty="0">
                <a:solidFill>
                  <a:srgbClr val="FFFFFF"/>
                </a:solidFill>
                <a:latin typeface="Raleway Bold"/>
              </a:rPr>
              <a:t>Individually:</a:t>
            </a:r>
          </a:p>
          <a:p>
            <a:pPr marL="590783" lvl="1" indent="-295391" algn="l">
              <a:lnSpc>
                <a:spcPts val="4268"/>
              </a:lnSpc>
              <a:buFont typeface="Arial"/>
              <a:buChar char="•"/>
            </a:pPr>
            <a:r>
              <a:rPr lang="en-US" sz="2736" dirty="0">
                <a:solidFill>
                  <a:srgbClr val="FFFFFF"/>
                </a:solidFill>
                <a:latin typeface="Raleway"/>
              </a:rPr>
              <a:t>Take 5 minutes to think about the world you live in. This includes your home, your community, and the world at large.</a:t>
            </a:r>
          </a:p>
          <a:p>
            <a:pPr marL="590783" lvl="1" indent="-295391" algn="l">
              <a:lnSpc>
                <a:spcPts val="4268"/>
              </a:lnSpc>
              <a:buFont typeface="Arial"/>
              <a:buChar char="•"/>
            </a:pPr>
            <a:r>
              <a:rPr lang="en-US" sz="2736" dirty="0">
                <a:solidFill>
                  <a:srgbClr val="FFFFFF"/>
                </a:solidFill>
                <a:latin typeface="Raleway"/>
              </a:rPr>
              <a:t>Imagine you’ve been given a magic wand, and you can change anything you want to change in the world. What would you want to be different? Why? Describe your ideal world in writing.</a:t>
            </a:r>
          </a:p>
          <a:p>
            <a:pPr marL="590783" lvl="1" indent="-295391" algn="l">
              <a:lnSpc>
                <a:spcPts val="4268"/>
              </a:lnSpc>
              <a:buFont typeface="Arial"/>
              <a:buChar char="•"/>
            </a:pPr>
            <a:r>
              <a:rPr lang="en-US" sz="2736" dirty="0">
                <a:solidFill>
                  <a:srgbClr val="FFFFFF"/>
                </a:solidFill>
                <a:latin typeface="Raleway"/>
              </a:rPr>
              <a:t>What would it take to change the world in this way. Is there anything you can do to help move the world closer to this ideal?</a:t>
            </a:r>
          </a:p>
          <a:p>
            <a:pPr algn="l">
              <a:lnSpc>
                <a:spcPts val="4268"/>
              </a:lnSpc>
            </a:pPr>
            <a:r>
              <a:rPr lang="en-US" sz="2736" dirty="0">
                <a:solidFill>
                  <a:srgbClr val="FFFFFF"/>
                </a:solidFill>
                <a:latin typeface="Raleway"/>
              </a:rPr>
              <a:t> </a:t>
            </a:r>
          </a:p>
          <a:p>
            <a:pPr algn="l">
              <a:lnSpc>
                <a:spcPts val="4268"/>
              </a:lnSpc>
            </a:pPr>
            <a:r>
              <a:rPr lang="en-US" sz="2736" dirty="0">
                <a:solidFill>
                  <a:srgbClr val="FFFFFF"/>
                </a:solidFill>
                <a:latin typeface="Raleway Bold"/>
              </a:rPr>
              <a:t>In your small group:</a:t>
            </a:r>
          </a:p>
          <a:p>
            <a:pPr marL="590783" lvl="1" indent="-295391" algn="l">
              <a:lnSpc>
                <a:spcPts val="4268"/>
              </a:lnSpc>
              <a:buFont typeface="Arial"/>
              <a:buChar char="•"/>
            </a:pPr>
            <a:r>
              <a:rPr lang="en-US" sz="2736" dirty="0">
                <a:solidFill>
                  <a:srgbClr val="FFFFFF"/>
                </a:solidFill>
                <a:latin typeface="Raleway"/>
              </a:rPr>
              <a:t>Share what you would change - and what you think it would take to change it </a:t>
            </a:r>
          </a:p>
          <a:p>
            <a:pPr marL="590783" lvl="1" indent="-295391" algn="l">
              <a:lnSpc>
                <a:spcPts val="4268"/>
              </a:lnSpc>
              <a:buFont typeface="Arial"/>
              <a:buChar char="•"/>
            </a:pPr>
            <a:r>
              <a:rPr lang="en-US" sz="2736" dirty="0">
                <a:solidFill>
                  <a:srgbClr val="FFFFFF"/>
                </a:solidFill>
                <a:latin typeface="Raleway"/>
              </a:rPr>
              <a:t>Take a few minutes to discuss each person’s ideas. Can you offer any questions or expansions?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C182C"/>
        </a:solidFill>
        <a:effectLst/>
      </p:bgPr>
    </p:bg>
    <p:spTree>
      <p:nvGrpSpPr>
        <p:cNvPr id="1" name=""/>
        <p:cNvGrpSpPr/>
        <p:nvPr/>
      </p:nvGrpSpPr>
      <p:grpSpPr>
        <a:xfrm>
          <a:off x="0" y="0"/>
          <a:ext cx="0" cy="0"/>
          <a:chOff x="0" y="0"/>
          <a:chExt cx="0" cy="0"/>
        </a:xfrm>
      </p:grpSpPr>
      <p:sp>
        <p:nvSpPr>
          <p:cNvPr id="2" name="Freeform 2"/>
          <p:cNvSpPr/>
          <p:nvPr/>
        </p:nvSpPr>
        <p:spPr>
          <a:xfrm>
            <a:off x="17115854" y="9012814"/>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3" name="Freeform 3"/>
          <p:cNvSpPr/>
          <p:nvPr/>
        </p:nvSpPr>
        <p:spPr>
          <a:xfrm>
            <a:off x="7655400" y="2339861"/>
            <a:ext cx="9968496" cy="5607279"/>
          </a:xfrm>
          <a:custGeom>
            <a:avLst/>
            <a:gdLst/>
            <a:ahLst/>
            <a:cxnLst/>
            <a:rect l="l" t="t" r="r" b="b"/>
            <a:pathLst>
              <a:path w="9968496" h="5607279">
                <a:moveTo>
                  <a:pt x="0" y="0"/>
                </a:moveTo>
                <a:lnTo>
                  <a:pt x="9968496" y="0"/>
                </a:lnTo>
                <a:lnTo>
                  <a:pt x="9968496" y="5607278"/>
                </a:lnTo>
                <a:lnTo>
                  <a:pt x="0" y="5607278"/>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1028700" y="904875"/>
            <a:ext cx="7339800" cy="674925"/>
          </a:xfrm>
          <a:prstGeom prst="rect">
            <a:avLst/>
          </a:prstGeom>
        </p:spPr>
        <p:txBody>
          <a:bodyPr lIns="0" tIns="0" rIns="0" bIns="0" rtlCol="0" anchor="t">
            <a:spAutoFit/>
          </a:bodyPr>
          <a:lstStyle/>
          <a:p>
            <a:pPr algn="l">
              <a:lnSpc>
                <a:spcPts val="5470"/>
              </a:lnSpc>
            </a:pPr>
            <a:r>
              <a:rPr lang="en-US" sz="3800">
                <a:solidFill>
                  <a:srgbClr val="FFFFFF"/>
                </a:solidFill>
                <a:latin typeface="Raleway"/>
              </a:rPr>
              <a:t>DREAM GROUP</a:t>
            </a:r>
          </a:p>
        </p:txBody>
      </p:sp>
      <p:sp>
        <p:nvSpPr>
          <p:cNvPr id="5" name="TextBox 5"/>
          <p:cNvSpPr txBox="1"/>
          <p:nvPr/>
        </p:nvSpPr>
        <p:spPr>
          <a:xfrm>
            <a:off x="14650200" y="8859774"/>
            <a:ext cx="7275600" cy="654177"/>
          </a:xfrm>
          <a:prstGeom prst="rect">
            <a:avLst/>
          </a:prstGeom>
        </p:spPr>
        <p:txBody>
          <a:bodyPr lIns="0" tIns="0" rIns="0" bIns="0" rtlCol="0" anchor="t">
            <a:spAutoFit/>
          </a:bodyPr>
          <a:lstStyle/>
          <a:p>
            <a:pPr algn="l">
              <a:lnSpc>
                <a:spcPts val="5304"/>
              </a:lnSpc>
            </a:pPr>
            <a:r>
              <a:rPr lang="en-US" sz="3400">
                <a:solidFill>
                  <a:srgbClr val="FFFFFF"/>
                </a:solidFill>
                <a:latin typeface="Raleway"/>
              </a:rPr>
              <a:t>7.1 Purpose</a:t>
            </a:r>
          </a:p>
        </p:txBody>
      </p:sp>
      <p:sp>
        <p:nvSpPr>
          <p:cNvPr id="6" name="TextBox 6"/>
          <p:cNvSpPr txBox="1"/>
          <p:nvPr/>
        </p:nvSpPr>
        <p:spPr>
          <a:xfrm>
            <a:off x="1028700" y="2084538"/>
            <a:ext cx="8416800" cy="981075"/>
          </a:xfrm>
          <a:prstGeom prst="rect">
            <a:avLst/>
          </a:prstGeom>
        </p:spPr>
        <p:txBody>
          <a:bodyPr lIns="0" tIns="0" rIns="0" bIns="0" rtlCol="0" anchor="t">
            <a:spAutoFit/>
          </a:bodyPr>
          <a:lstStyle/>
          <a:p>
            <a:pPr algn="l">
              <a:lnSpc>
                <a:spcPts val="7680"/>
              </a:lnSpc>
            </a:pPr>
            <a:r>
              <a:rPr lang="en-US" sz="6400" u="sng" dirty="0">
                <a:solidFill>
                  <a:srgbClr val="FFFFFF"/>
                </a:solidFill>
                <a:latin typeface="Raleway Bold"/>
                <a:hlinkClick r:id="rId5" tooltip="https://www.canva.com/design/DAF676K01q8/5qwFMty7uhLqqA-MI4-5eg/edit?utm_content=DAF676K01q8&amp;utm_campaign=designshare&amp;utm_medium=link2&amp;utm_source=sharebutton"/>
              </a:rPr>
              <a:t>Purpose Map</a:t>
            </a:r>
          </a:p>
        </p:txBody>
      </p:sp>
      <p:sp>
        <p:nvSpPr>
          <p:cNvPr id="7" name="TextBox 7"/>
          <p:cNvSpPr txBox="1"/>
          <p:nvPr/>
        </p:nvSpPr>
        <p:spPr>
          <a:xfrm>
            <a:off x="1028700" y="3456051"/>
            <a:ext cx="5918067" cy="6449949"/>
          </a:xfrm>
          <a:prstGeom prst="rect">
            <a:avLst/>
          </a:prstGeom>
        </p:spPr>
        <p:txBody>
          <a:bodyPr lIns="0" tIns="0" rIns="0" bIns="0" rtlCol="0" anchor="t">
            <a:spAutoFit/>
          </a:bodyPr>
          <a:lstStyle/>
          <a:p>
            <a:pPr marL="712470" lvl="1" indent="-356235" algn="l">
              <a:lnSpc>
                <a:spcPts val="5148"/>
              </a:lnSpc>
              <a:buFont typeface="Arial"/>
              <a:buChar char="•"/>
            </a:pPr>
            <a:r>
              <a:rPr lang="en-US" sz="3300">
                <a:solidFill>
                  <a:srgbClr val="FFFFFF"/>
                </a:solidFill>
                <a:latin typeface="Raleway"/>
              </a:rPr>
              <a:t>Take 5 minutes to fill in the 4 circles individually</a:t>
            </a:r>
          </a:p>
          <a:p>
            <a:pPr algn="l">
              <a:lnSpc>
                <a:spcPts val="5148"/>
              </a:lnSpc>
            </a:pPr>
            <a:endParaRPr lang="en-US" sz="3300">
              <a:solidFill>
                <a:srgbClr val="FFFFFF"/>
              </a:solidFill>
              <a:latin typeface="Raleway"/>
            </a:endParaRPr>
          </a:p>
          <a:p>
            <a:pPr marL="712470" lvl="1" indent="-356235" algn="l">
              <a:lnSpc>
                <a:spcPts val="5148"/>
              </a:lnSpc>
              <a:buFont typeface="Arial"/>
              <a:buChar char="•"/>
            </a:pPr>
            <a:r>
              <a:rPr lang="en-US" sz="3300">
                <a:solidFill>
                  <a:srgbClr val="FFFFFF"/>
                </a:solidFill>
                <a:latin typeface="Raleway"/>
              </a:rPr>
              <a:t>Discuss and share your ideas with your small group </a:t>
            </a:r>
          </a:p>
          <a:p>
            <a:pPr marL="1424940" lvl="2" indent="-474980" algn="l">
              <a:lnSpc>
                <a:spcPts val="5148"/>
              </a:lnSpc>
              <a:buFont typeface="Arial"/>
              <a:buChar char="⚬"/>
            </a:pPr>
            <a:r>
              <a:rPr lang="en-US" sz="3300">
                <a:solidFill>
                  <a:srgbClr val="FFFFFF"/>
                </a:solidFill>
                <a:latin typeface="Raleway"/>
              </a:rPr>
              <a:t>What themes or trends do you notice in your own map? In the groups’ maps?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C182C"/>
        </a:solidFill>
        <a:effectLst/>
      </p:bgPr>
    </p:bg>
    <p:spTree>
      <p:nvGrpSpPr>
        <p:cNvPr id="1" name=""/>
        <p:cNvGrpSpPr/>
        <p:nvPr/>
      </p:nvGrpSpPr>
      <p:grpSpPr>
        <a:xfrm>
          <a:off x="0" y="0"/>
          <a:ext cx="0" cy="0"/>
          <a:chOff x="0" y="0"/>
          <a:chExt cx="0" cy="0"/>
        </a:xfrm>
      </p:grpSpPr>
      <p:sp>
        <p:nvSpPr>
          <p:cNvPr id="2" name="Freeform 2"/>
          <p:cNvSpPr/>
          <p:nvPr/>
        </p:nvSpPr>
        <p:spPr>
          <a:xfrm>
            <a:off x="17115854" y="9012814"/>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3" name="Freeform 3"/>
          <p:cNvSpPr/>
          <p:nvPr/>
        </p:nvSpPr>
        <p:spPr>
          <a:xfrm>
            <a:off x="10371874" y="3485094"/>
            <a:ext cx="7252022" cy="4831659"/>
          </a:xfrm>
          <a:custGeom>
            <a:avLst/>
            <a:gdLst/>
            <a:ahLst/>
            <a:cxnLst/>
            <a:rect l="l" t="t" r="r" b="b"/>
            <a:pathLst>
              <a:path w="7252022" h="4831659">
                <a:moveTo>
                  <a:pt x="0" y="0"/>
                </a:moveTo>
                <a:lnTo>
                  <a:pt x="7252022" y="0"/>
                </a:lnTo>
                <a:lnTo>
                  <a:pt x="7252022" y="4831659"/>
                </a:lnTo>
                <a:lnTo>
                  <a:pt x="0" y="4831659"/>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1028700" y="904875"/>
            <a:ext cx="7339800" cy="674925"/>
          </a:xfrm>
          <a:prstGeom prst="rect">
            <a:avLst/>
          </a:prstGeom>
        </p:spPr>
        <p:txBody>
          <a:bodyPr lIns="0" tIns="0" rIns="0" bIns="0" rtlCol="0" anchor="t">
            <a:spAutoFit/>
          </a:bodyPr>
          <a:lstStyle/>
          <a:p>
            <a:pPr algn="l">
              <a:lnSpc>
                <a:spcPts val="5470"/>
              </a:lnSpc>
            </a:pPr>
            <a:r>
              <a:rPr lang="en-US" sz="3800">
                <a:solidFill>
                  <a:srgbClr val="FFFFFF"/>
                </a:solidFill>
                <a:latin typeface="Raleway"/>
              </a:rPr>
              <a:t>ACTIVATE GROUP</a:t>
            </a:r>
          </a:p>
        </p:txBody>
      </p:sp>
      <p:sp>
        <p:nvSpPr>
          <p:cNvPr id="5" name="TextBox 5"/>
          <p:cNvSpPr txBox="1"/>
          <p:nvPr/>
        </p:nvSpPr>
        <p:spPr>
          <a:xfrm>
            <a:off x="14650200" y="8869939"/>
            <a:ext cx="7275600" cy="654177"/>
          </a:xfrm>
          <a:prstGeom prst="rect">
            <a:avLst/>
          </a:prstGeom>
        </p:spPr>
        <p:txBody>
          <a:bodyPr lIns="0" tIns="0" rIns="0" bIns="0" rtlCol="0" anchor="t">
            <a:spAutoFit/>
          </a:bodyPr>
          <a:lstStyle/>
          <a:p>
            <a:pPr algn="l">
              <a:lnSpc>
                <a:spcPts val="5304"/>
              </a:lnSpc>
            </a:pPr>
            <a:r>
              <a:rPr lang="en-US" sz="3400">
                <a:solidFill>
                  <a:srgbClr val="FFFFFF"/>
                </a:solidFill>
                <a:latin typeface="Raleway"/>
              </a:rPr>
              <a:t>7.1 Purpose</a:t>
            </a:r>
          </a:p>
        </p:txBody>
      </p:sp>
      <p:sp>
        <p:nvSpPr>
          <p:cNvPr id="6" name="TextBox 6"/>
          <p:cNvSpPr txBox="1"/>
          <p:nvPr/>
        </p:nvSpPr>
        <p:spPr>
          <a:xfrm>
            <a:off x="1028700" y="2037294"/>
            <a:ext cx="12014855" cy="723900"/>
          </a:xfrm>
          <a:prstGeom prst="rect">
            <a:avLst/>
          </a:prstGeom>
        </p:spPr>
        <p:txBody>
          <a:bodyPr lIns="0" tIns="0" rIns="0" bIns="0" rtlCol="0" anchor="t">
            <a:spAutoFit/>
          </a:bodyPr>
          <a:lstStyle/>
          <a:p>
            <a:pPr algn="l">
              <a:lnSpc>
                <a:spcPts val="5760"/>
              </a:lnSpc>
            </a:pPr>
            <a:r>
              <a:rPr lang="en-US" sz="4800" u="sng">
                <a:solidFill>
                  <a:srgbClr val="FFFFFF"/>
                </a:solidFill>
                <a:latin typeface="Raleway Bold"/>
                <a:hlinkClick r:id="rId5" tooltip="https://www.canva.com/design/DAF676K01q8/5qwFMty7uhLqqA-MI4-5eg/edit?utm_content=DAF676K01q8&amp;utm_campaign=designshare&amp;utm_medium=link2&amp;utm_source=sharebutton"/>
              </a:rPr>
              <a:t>Brainstorm: Actions &amp; Obstacles</a:t>
            </a:r>
          </a:p>
        </p:txBody>
      </p:sp>
      <p:sp>
        <p:nvSpPr>
          <p:cNvPr id="7" name="TextBox 7"/>
          <p:cNvSpPr txBox="1"/>
          <p:nvPr/>
        </p:nvSpPr>
        <p:spPr>
          <a:xfrm>
            <a:off x="1028700" y="3370794"/>
            <a:ext cx="8971896" cy="6678168"/>
          </a:xfrm>
          <a:prstGeom prst="rect">
            <a:avLst/>
          </a:prstGeom>
        </p:spPr>
        <p:txBody>
          <a:bodyPr lIns="0" tIns="0" rIns="0" bIns="0" rtlCol="0" anchor="t">
            <a:spAutoFit/>
          </a:bodyPr>
          <a:lstStyle/>
          <a:p>
            <a:pPr marL="669291" lvl="1" indent="-334646" algn="l">
              <a:lnSpc>
                <a:spcPts val="4836"/>
              </a:lnSpc>
              <a:buFont typeface="Arial"/>
              <a:buChar char="•"/>
            </a:pPr>
            <a:r>
              <a:rPr lang="en-US" sz="3100">
                <a:solidFill>
                  <a:srgbClr val="FFFFFF"/>
                </a:solidFill>
                <a:latin typeface="Raleway"/>
              </a:rPr>
              <a:t>Brainstorm 3 ways you can put your current purpose into action. </a:t>
            </a:r>
          </a:p>
          <a:p>
            <a:pPr marL="669291" lvl="1" indent="-334646" algn="l">
              <a:lnSpc>
                <a:spcPts val="4836"/>
              </a:lnSpc>
              <a:buFont typeface="Arial"/>
              <a:buChar char="•"/>
            </a:pPr>
            <a:r>
              <a:rPr lang="en-US" sz="3100">
                <a:solidFill>
                  <a:srgbClr val="FFFFFF"/>
                </a:solidFill>
                <a:latin typeface="Raleway"/>
              </a:rPr>
              <a:t>Pick 1-3 of your actions</a:t>
            </a:r>
          </a:p>
          <a:p>
            <a:pPr marL="669291" lvl="1" indent="-334646" algn="l">
              <a:lnSpc>
                <a:spcPts val="4836"/>
              </a:lnSpc>
              <a:buFont typeface="Arial"/>
              <a:buChar char="•"/>
            </a:pPr>
            <a:r>
              <a:rPr lang="en-US" sz="3100">
                <a:solidFill>
                  <a:srgbClr val="FFFFFF"/>
                </a:solidFill>
                <a:latin typeface="Raleway"/>
              </a:rPr>
              <a:t>What are some obstacles in the way of this action</a:t>
            </a:r>
          </a:p>
          <a:p>
            <a:pPr algn="l">
              <a:lnSpc>
                <a:spcPts val="4836"/>
              </a:lnSpc>
            </a:pPr>
            <a:endParaRPr lang="en-US" sz="3100">
              <a:solidFill>
                <a:srgbClr val="FFFFFF"/>
              </a:solidFill>
              <a:latin typeface="Raleway"/>
            </a:endParaRPr>
          </a:p>
          <a:p>
            <a:pPr marL="669291" lvl="1" indent="-334646" algn="l">
              <a:lnSpc>
                <a:spcPts val="4836"/>
              </a:lnSpc>
              <a:buFont typeface="Arial"/>
              <a:buChar char="•"/>
            </a:pPr>
            <a:r>
              <a:rPr lang="en-US" sz="3100">
                <a:solidFill>
                  <a:srgbClr val="FFFFFF"/>
                </a:solidFill>
                <a:latin typeface="Raleway"/>
              </a:rPr>
              <a:t>As a group, share your one action and obstacles.</a:t>
            </a:r>
          </a:p>
          <a:p>
            <a:pPr marL="669291" lvl="1" indent="-334646" algn="l">
              <a:lnSpc>
                <a:spcPts val="4836"/>
              </a:lnSpc>
              <a:buFont typeface="Arial"/>
              <a:buChar char="•"/>
            </a:pPr>
            <a:r>
              <a:rPr lang="en-US" sz="3100">
                <a:solidFill>
                  <a:srgbClr val="FFFFFF"/>
                </a:solidFill>
                <a:latin typeface="Raleway"/>
              </a:rPr>
              <a:t>Discuss some strategies for to overcome your obstacles as a small group. </a:t>
            </a:r>
          </a:p>
          <a:p>
            <a:pPr algn="l">
              <a:lnSpc>
                <a:spcPts val="4836"/>
              </a:lnSpc>
            </a:pPr>
            <a:endParaRPr lang="en-US" sz="3100">
              <a:solidFill>
                <a:srgbClr val="FFFFFF"/>
              </a:solidFill>
              <a:latin typeface="Raleway"/>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C182C"/>
        </a:solidFill>
        <a:effectLst/>
      </p:bgPr>
    </p:bg>
    <p:spTree>
      <p:nvGrpSpPr>
        <p:cNvPr id="1" name=""/>
        <p:cNvGrpSpPr/>
        <p:nvPr/>
      </p:nvGrpSpPr>
      <p:grpSpPr>
        <a:xfrm>
          <a:off x="0" y="0"/>
          <a:ext cx="0" cy="0"/>
          <a:chOff x="0" y="0"/>
          <a:chExt cx="0" cy="0"/>
        </a:xfrm>
      </p:grpSpPr>
      <p:sp>
        <p:nvSpPr>
          <p:cNvPr id="2" name="Freeform 2"/>
          <p:cNvSpPr/>
          <p:nvPr/>
        </p:nvSpPr>
        <p:spPr>
          <a:xfrm>
            <a:off x="17115854" y="9012814"/>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3" name="Freeform 3"/>
          <p:cNvSpPr/>
          <p:nvPr/>
        </p:nvSpPr>
        <p:spPr>
          <a:xfrm>
            <a:off x="11864050" y="1579800"/>
            <a:ext cx="4745035" cy="6326714"/>
          </a:xfrm>
          <a:custGeom>
            <a:avLst/>
            <a:gdLst/>
            <a:ahLst/>
            <a:cxnLst/>
            <a:rect l="l" t="t" r="r" b="b"/>
            <a:pathLst>
              <a:path w="4745035" h="6326714">
                <a:moveTo>
                  <a:pt x="0" y="0"/>
                </a:moveTo>
                <a:lnTo>
                  <a:pt x="4745036" y="0"/>
                </a:lnTo>
                <a:lnTo>
                  <a:pt x="4745036" y="6326713"/>
                </a:lnTo>
                <a:lnTo>
                  <a:pt x="0" y="6326713"/>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1028700" y="904875"/>
            <a:ext cx="7339800" cy="674925"/>
          </a:xfrm>
          <a:prstGeom prst="rect">
            <a:avLst/>
          </a:prstGeom>
        </p:spPr>
        <p:txBody>
          <a:bodyPr lIns="0" tIns="0" rIns="0" bIns="0" rtlCol="0" anchor="t">
            <a:spAutoFit/>
          </a:bodyPr>
          <a:lstStyle/>
          <a:p>
            <a:pPr algn="l">
              <a:lnSpc>
                <a:spcPts val="5470"/>
              </a:lnSpc>
            </a:pPr>
            <a:r>
              <a:rPr lang="en-US" sz="3800">
                <a:solidFill>
                  <a:srgbClr val="FFFFFF"/>
                </a:solidFill>
                <a:latin typeface="Raleway"/>
              </a:rPr>
              <a:t>REFLECT GROUP</a:t>
            </a:r>
          </a:p>
        </p:txBody>
      </p:sp>
      <p:sp>
        <p:nvSpPr>
          <p:cNvPr id="5" name="TextBox 5"/>
          <p:cNvSpPr txBox="1"/>
          <p:nvPr/>
        </p:nvSpPr>
        <p:spPr>
          <a:xfrm>
            <a:off x="14650200" y="8869939"/>
            <a:ext cx="7275600" cy="654177"/>
          </a:xfrm>
          <a:prstGeom prst="rect">
            <a:avLst/>
          </a:prstGeom>
        </p:spPr>
        <p:txBody>
          <a:bodyPr lIns="0" tIns="0" rIns="0" bIns="0" rtlCol="0" anchor="t">
            <a:spAutoFit/>
          </a:bodyPr>
          <a:lstStyle/>
          <a:p>
            <a:pPr algn="l">
              <a:lnSpc>
                <a:spcPts val="5304"/>
              </a:lnSpc>
            </a:pPr>
            <a:r>
              <a:rPr lang="en-US" sz="3400">
                <a:solidFill>
                  <a:srgbClr val="FFFFFF"/>
                </a:solidFill>
                <a:latin typeface="Raleway"/>
              </a:rPr>
              <a:t>7.1 Purpose</a:t>
            </a:r>
          </a:p>
        </p:txBody>
      </p:sp>
      <p:sp>
        <p:nvSpPr>
          <p:cNvPr id="6" name="TextBox 6"/>
          <p:cNvSpPr txBox="1"/>
          <p:nvPr/>
        </p:nvSpPr>
        <p:spPr>
          <a:xfrm>
            <a:off x="1028700" y="2037294"/>
            <a:ext cx="12014855" cy="723900"/>
          </a:xfrm>
          <a:prstGeom prst="rect">
            <a:avLst/>
          </a:prstGeom>
        </p:spPr>
        <p:txBody>
          <a:bodyPr lIns="0" tIns="0" rIns="0" bIns="0" rtlCol="0" anchor="t">
            <a:spAutoFit/>
          </a:bodyPr>
          <a:lstStyle/>
          <a:p>
            <a:pPr algn="l">
              <a:lnSpc>
                <a:spcPts val="5760"/>
              </a:lnSpc>
            </a:pPr>
            <a:r>
              <a:rPr lang="en-US" sz="4800" u="sng">
                <a:solidFill>
                  <a:srgbClr val="FFFFFF"/>
                </a:solidFill>
                <a:latin typeface="Raleway Bold"/>
                <a:hlinkClick r:id="rId5" tooltip="https://www.canva.com/design/DAF676K01q8/5qwFMty7uhLqqA-MI4-5eg/edit?utm_content=DAF676K01q8&amp;utm_campaign=designshare&amp;utm_medium=link2&amp;utm_source=sharebutton"/>
              </a:rPr>
              <a:t>Daily Reflection</a:t>
            </a:r>
          </a:p>
        </p:txBody>
      </p:sp>
      <p:sp>
        <p:nvSpPr>
          <p:cNvPr id="7" name="TextBox 7"/>
          <p:cNvSpPr txBox="1"/>
          <p:nvPr/>
        </p:nvSpPr>
        <p:spPr>
          <a:xfrm>
            <a:off x="1028700" y="3104094"/>
            <a:ext cx="9630695" cy="7897368"/>
          </a:xfrm>
          <a:prstGeom prst="rect">
            <a:avLst/>
          </a:prstGeom>
        </p:spPr>
        <p:txBody>
          <a:bodyPr lIns="0" tIns="0" rIns="0" bIns="0" rtlCol="0" anchor="t">
            <a:spAutoFit/>
          </a:bodyPr>
          <a:lstStyle/>
          <a:p>
            <a:pPr algn="l">
              <a:lnSpc>
                <a:spcPts val="4836"/>
              </a:lnSpc>
            </a:pPr>
            <a:r>
              <a:rPr lang="en-US" sz="3100">
                <a:solidFill>
                  <a:srgbClr val="FFFFFF"/>
                </a:solidFill>
                <a:latin typeface="Raleway"/>
              </a:rPr>
              <a:t>First, consider your answer to these questions </a:t>
            </a:r>
            <a:r>
              <a:rPr lang="en-US" sz="3100">
                <a:solidFill>
                  <a:srgbClr val="FFFFFF"/>
                </a:solidFill>
                <a:latin typeface="Raleway Bold"/>
              </a:rPr>
              <a:t>individually</a:t>
            </a:r>
            <a:r>
              <a:rPr lang="en-US" sz="3100">
                <a:solidFill>
                  <a:srgbClr val="FFFFFF"/>
                </a:solidFill>
                <a:latin typeface="Raleway"/>
              </a:rPr>
              <a:t>: </a:t>
            </a:r>
          </a:p>
          <a:p>
            <a:pPr algn="l">
              <a:lnSpc>
                <a:spcPts val="4836"/>
              </a:lnSpc>
            </a:pPr>
            <a:r>
              <a:rPr lang="en-US" sz="3100">
                <a:solidFill>
                  <a:srgbClr val="FFFFFF"/>
                </a:solidFill>
                <a:latin typeface="Raleway"/>
              </a:rPr>
              <a:t> </a:t>
            </a:r>
          </a:p>
          <a:p>
            <a:pPr marL="669291" lvl="1" indent="-334646" algn="l">
              <a:lnSpc>
                <a:spcPts val="4836"/>
              </a:lnSpc>
              <a:buFont typeface="Arial"/>
              <a:buChar char="•"/>
            </a:pPr>
            <a:r>
              <a:rPr lang="en-US" sz="3100">
                <a:solidFill>
                  <a:srgbClr val="FFFFFF"/>
                </a:solidFill>
                <a:latin typeface="Raleway Italics"/>
              </a:rPr>
              <a:t>What did I do today or this week that ignited  my passion? </a:t>
            </a:r>
          </a:p>
          <a:p>
            <a:pPr marL="669291" lvl="1" indent="-334646" algn="l">
              <a:lnSpc>
                <a:spcPts val="4836"/>
              </a:lnSpc>
              <a:buFont typeface="Arial"/>
              <a:buChar char="•"/>
            </a:pPr>
            <a:r>
              <a:rPr lang="en-US" sz="3100">
                <a:solidFill>
                  <a:srgbClr val="FFFFFF"/>
                </a:solidFill>
                <a:latin typeface="Raleway Italics"/>
              </a:rPr>
              <a:t> What was I doing when I felt most connected to purpose?</a:t>
            </a:r>
          </a:p>
          <a:p>
            <a:pPr marL="669291" lvl="1" indent="-334646" algn="l">
              <a:lnSpc>
                <a:spcPts val="4836"/>
              </a:lnSpc>
              <a:buFont typeface="Arial"/>
              <a:buChar char="•"/>
            </a:pPr>
            <a:r>
              <a:rPr lang="en-US" sz="3100">
                <a:solidFill>
                  <a:srgbClr val="FFFFFF"/>
                </a:solidFill>
                <a:latin typeface="Raleway Italics"/>
              </a:rPr>
              <a:t>What am I grateful for today?</a:t>
            </a:r>
          </a:p>
          <a:p>
            <a:pPr algn="l">
              <a:lnSpc>
                <a:spcPts val="4836"/>
              </a:lnSpc>
            </a:pPr>
            <a:endParaRPr lang="en-US" sz="3100">
              <a:solidFill>
                <a:srgbClr val="FFFFFF"/>
              </a:solidFill>
              <a:latin typeface="Raleway Italics"/>
            </a:endParaRPr>
          </a:p>
          <a:p>
            <a:pPr algn="l">
              <a:lnSpc>
                <a:spcPts val="4836"/>
              </a:lnSpc>
            </a:pPr>
            <a:r>
              <a:rPr lang="en-US" sz="3100">
                <a:solidFill>
                  <a:srgbClr val="FFFFFF"/>
                </a:solidFill>
                <a:latin typeface="Raleway"/>
              </a:rPr>
              <a:t>Choose one answer to one of these questions to share in</a:t>
            </a:r>
            <a:r>
              <a:rPr lang="en-US" sz="3100">
                <a:solidFill>
                  <a:srgbClr val="FFFFFF"/>
                </a:solidFill>
                <a:latin typeface="Raleway Bold"/>
              </a:rPr>
              <a:t> your small group.</a:t>
            </a:r>
            <a:r>
              <a:rPr lang="en-US" sz="3100">
                <a:solidFill>
                  <a:srgbClr val="FFFFFF"/>
                </a:solidFill>
                <a:latin typeface="Raleway"/>
              </a:rPr>
              <a:t> </a:t>
            </a:r>
          </a:p>
          <a:p>
            <a:pPr algn="l">
              <a:lnSpc>
                <a:spcPts val="4836"/>
              </a:lnSpc>
            </a:pPr>
            <a:endParaRPr lang="en-US" sz="3100">
              <a:solidFill>
                <a:srgbClr val="FFFFFF"/>
              </a:solidFill>
              <a:latin typeface="Raleway"/>
            </a:endParaRPr>
          </a:p>
          <a:p>
            <a:pPr algn="l">
              <a:lnSpc>
                <a:spcPts val="4836"/>
              </a:lnSpc>
            </a:pPr>
            <a:endParaRPr lang="en-US" sz="3100">
              <a:solidFill>
                <a:srgbClr val="FFFFFF"/>
              </a:solidFill>
              <a:latin typeface="Raleway"/>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C182C"/>
        </a:solidFill>
        <a:effectLst/>
      </p:bgPr>
    </p:bg>
    <p:spTree>
      <p:nvGrpSpPr>
        <p:cNvPr id="1" name=""/>
        <p:cNvGrpSpPr/>
        <p:nvPr/>
      </p:nvGrpSpPr>
      <p:grpSpPr>
        <a:xfrm>
          <a:off x="0" y="0"/>
          <a:ext cx="0" cy="0"/>
          <a:chOff x="0" y="0"/>
          <a:chExt cx="0" cy="0"/>
        </a:xfrm>
      </p:grpSpPr>
      <p:sp>
        <p:nvSpPr>
          <p:cNvPr id="2" name="Freeform 2"/>
          <p:cNvSpPr/>
          <p:nvPr/>
        </p:nvSpPr>
        <p:spPr>
          <a:xfrm>
            <a:off x="17115854" y="9012814"/>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3" name="Freeform 3"/>
          <p:cNvSpPr/>
          <p:nvPr/>
        </p:nvSpPr>
        <p:spPr>
          <a:xfrm>
            <a:off x="8889979" y="2434102"/>
            <a:ext cx="8225875" cy="5418795"/>
          </a:xfrm>
          <a:custGeom>
            <a:avLst/>
            <a:gdLst/>
            <a:ahLst/>
            <a:cxnLst/>
            <a:rect l="l" t="t" r="r" b="b"/>
            <a:pathLst>
              <a:path w="8225875" h="5418795">
                <a:moveTo>
                  <a:pt x="0" y="0"/>
                </a:moveTo>
                <a:lnTo>
                  <a:pt x="8225875" y="0"/>
                </a:lnTo>
                <a:lnTo>
                  <a:pt x="8225875" y="5418796"/>
                </a:lnTo>
                <a:lnTo>
                  <a:pt x="0" y="54187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1028700" y="904875"/>
            <a:ext cx="7339800" cy="674925"/>
          </a:xfrm>
          <a:prstGeom prst="rect">
            <a:avLst/>
          </a:prstGeom>
        </p:spPr>
        <p:txBody>
          <a:bodyPr lIns="0" tIns="0" rIns="0" bIns="0" rtlCol="0" anchor="t">
            <a:spAutoFit/>
          </a:bodyPr>
          <a:lstStyle/>
          <a:p>
            <a:pPr algn="l">
              <a:lnSpc>
                <a:spcPts val="5470"/>
              </a:lnSpc>
            </a:pPr>
            <a:r>
              <a:rPr lang="en-US" sz="3800">
                <a:solidFill>
                  <a:srgbClr val="FFFFFF"/>
                </a:solidFill>
                <a:latin typeface="Raleway"/>
              </a:rPr>
              <a:t>LARGE GROUP SHARE OUT</a:t>
            </a:r>
          </a:p>
        </p:txBody>
      </p:sp>
      <p:sp>
        <p:nvSpPr>
          <p:cNvPr id="5" name="TextBox 5"/>
          <p:cNvSpPr txBox="1"/>
          <p:nvPr/>
        </p:nvSpPr>
        <p:spPr>
          <a:xfrm>
            <a:off x="14650200" y="8869939"/>
            <a:ext cx="7275600" cy="654177"/>
          </a:xfrm>
          <a:prstGeom prst="rect">
            <a:avLst/>
          </a:prstGeom>
        </p:spPr>
        <p:txBody>
          <a:bodyPr lIns="0" tIns="0" rIns="0" bIns="0" rtlCol="0" anchor="t">
            <a:spAutoFit/>
          </a:bodyPr>
          <a:lstStyle/>
          <a:p>
            <a:pPr algn="l">
              <a:lnSpc>
                <a:spcPts val="5304"/>
              </a:lnSpc>
            </a:pPr>
            <a:r>
              <a:rPr lang="en-US" sz="3400">
                <a:solidFill>
                  <a:srgbClr val="FFFFFF"/>
                </a:solidFill>
                <a:latin typeface="Raleway"/>
              </a:rPr>
              <a:t>7.1 Purpose</a:t>
            </a:r>
          </a:p>
        </p:txBody>
      </p:sp>
      <p:sp>
        <p:nvSpPr>
          <p:cNvPr id="6" name="TextBox 6"/>
          <p:cNvSpPr txBox="1"/>
          <p:nvPr/>
        </p:nvSpPr>
        <p:spPr>
          <a:xfrm>
            <a:off x="1028700" y="4224908"/>
            <a:ext cx="5677902" cy="1684783"/>
          </a:xfrm>
          <a:prstGeom prst="rect">
            <a:avLst/>
          </a:prstGeom>
        </p:spPr>
        <p:txBody>
          <a:bodyPr lIns="0" tIns="0" rIns="0" bIns="0" rtlCol="0" anchor="t">
            <a:spAutoFit/>
          </a:bodyPr>
          <a:lstStyle/>
          <a:p>
            <a:pPr algn="ctr">
              <a:lnSpc>
                <a:spcPts val="6863"/>
              </a:lnSpc>
            </a:pPr>
            <a:r>
              <a:rPr lang="en-US" sz="4399">
                <a:solidFill>
                  <a:srgbClr val="FFFFFF"/>
                </a:solidFill>
                <a:latin typeface="Raleway Bold"/>
              </a:rPr>
              <a:t>Highlights or aha’s from each group?</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863192" y="413981"/>
            <a:ext cx="14357026" cy="2222753"/>
          </a:xfrm>
          <a:prstGeom prst="rect">
            <a:avLst/>
          </a:prstGeom>
        </p:spPr>
        <p:txBody>
          <a:bodyPr lIns="0" tIns="0" rIns="0" bIns="0" rtlCol="0" anchor="t">
            <a:spAutoFit/>
          </a:bodyPr>
          <a:lstStyle/>
          <a:p>
            <a:pPr algn="l">
              <a:lnSpc>
                <a:spcPts val="11088"/>
              </a:lnSpc>
            </a:pPr>
            <a:r>
              <a:rPr lang="en-US" sz="8400">
                <a:solidFill>
                  <a:srgbClr val="9C182C"/>
                </a:solidFill>
                <a:latin typeface="Raleway"/>
              </a:rPr>
              <a:t>Reflection: Rose-Bud-Thorn </a:t>
            </a:r>
          </a:p>
          <a:p>
            <a:pPr algn="l">
              <a:lnSpc>
                <a:spcPts val="3168"/>
              </a:lnSpc>
            </a:pPr>
            <a:endParaRPr lang="en-US" sz="8400">
              <a:solidFill>
                <a:srgbClr val="9C182C"/>
              </a:solidFill>
              <a:latin typeface="Raleway"/>
            </a:endParaRPr>
          </a:p>
          <a:p>
            <a:pPr algn="l">
              <a:lnSpc>
                <a:spcPts val="3168"/>
              </a:lnSpc>
            </a:pPr>
            <a:endParaRPr lang="en-US" sz="8400">
              <a:solidFill>
                <a:srgbClr val="9C182C"/>
              </a:solidFill>
              <a:latin typeface="Raleway"/>
            </a:endParaRPr>
          </a:p>
        </p:txBody>
      </p:sp>
      <p:grpSp>
        <p:nvGrpSpPr>
          <p:cNvPr id="3" name="Group 3"/>
          <p:cNvGrpSpPr/>
          <p:nvPr/>
        </p:nvGrpSpPr>
        <p:grpSpPr>
          <a:xfrm>
            <a:off x="2863194" y="3116757"/>
            <a:ext cx="279000" cy="296400"/>
            <a:chOff x="0" y="0"/>
            <a:chExt cx="372000" cy="395200"/>
          </a:xfrm>
        </p:grpSpPr>
        <p:sp>
          <p:nvSpPr>
            <p:cNvPr id="4" name="Freeform 4"/>
            <p:cNvSpPr/>
            <p:nvPr/>
          </p:nvSpPr>
          <p:spPr>
            <a:xfrm>
              <a:off x="0" y="0"/>
              <a:ext cx="371983" cy="395224"/>
            </a:xfrm>
            <a:custGeom>
              <a:avLst/>
              <a:gdLst/>
              <a:ahLst/>
              <a:cxnLst/>
              <a:rect l="l" t="t" r="r" b="b"/>
              <a:pathLst>
                <a:path w="371983" h="395224">
                  <a:moveTo>
                    <a:pt x="0" y="0"/>
                  </a:moveTo>
                  <a:lnTo>
                    <a:pt x="371983" y="0"/>
                  </a:lnTo>
                  <a:lnTo>
                    <a:pt x="371983" y="395224"/>
                  </a:lnTo>
                  <a:lnTo>
                    <a:pt x="0" y="395224"/>
                  </a:lnTo>
                  <a:close/>
                </a:path>
              </a:pathLst>
            </a:custGeom>
            <a:solidFill>
              <a:srgbClr val="9C182C"/>
            </a:solidFill>
          </p:spPr>
          <p:txBody>
            <a:bodyPr/>
            <a:lstStyle/>
            <a:p>
              <a:endParaRPr lang="en-US"/>
            </a:p>
          </p:txBody>
        </p:sp>
      </p:grpSp>
      <p:sp>
        <p:nvSpPr>
          <p:cNvPr id="5" name="TextBox 5"/>
          <p:cNvSpPr txBox="1"/>
          <p:nvPr/>
        </p:nvSpPr>
        <p:spPr>
          <a:xfrm>
            <a:off x="3643923" y="2551009"/>
            <a:ext cx="13113649" cy="8218551"/>
          </a:xfrm>
          <a:prstGeom prst="rect">
            <a:avLst/>
          </a:prstGeom>
        </p:spPr>
        <p:txBody>
          <a:bodyPr lIns="0" tIns="0" rIns="0" bIns="0" rtlCol="0" anchor="t">
            <a:spAutoFit/>
          </a:bodyPr>
          <a:lstStyle/>
          <a:p>
            <a:pPr algn="l">
              <a:lnSpc>
                <a:spcPts val="5105"/>
              </a:lnSpc>
            </a:pPr>
            <a:r>
              <a:rPr lang="en-US" sz="3699">
                <a:solidFill>
                  <a:srgbClr val="050707"/>
                </a:solidFill>
                <a:latin typeface="Raleway Bold"/>
              </a:rPr>
              <a:t>Rose</a:t>
            </a:r>
            <a:r>
              <a:rPr lang="en-US" sz="3699">
                <a:solidFill>
                  <a:srgbClr val="050707"/>
                </a:solidFill>
                <a:latin typeface="Raleway"/>
              </a:rPr>
              <a:t> = A highlight, success, small win, or something positive that happened. </a:t>
            </a:r>
          </a:p>
          <a:p>
            <a:pPr algn="l">
              <a:lnSpc>
                <a:spcPts val="5105"/>
              </a:lnSpc>
            </a:pPr>
            <a:endParaRPr lang="en-US" sz="3699">
              <a:solidFill>
                <a:srgbClr val="050707"/>
              </a:solidFill>
              <a:latin typeface="Raleway"/>
            </a:endParaRPr>
          </a:p>
          <a:p>
            <a:pPr algn="l">
              <a:lnSpc>
                <a:spcPts val="5105"/>
              </a:lnSpc>
            </a:pPr>
            <a:r>
              <a:rPr lang="en-US" sz="3699">
                <a:solidFill>
                  <a:srgbClr val="050707"/>
                </a:solidFill>
                <a:latin typeface="Raleway Bold"/>
              </a:rPr>
              <a:t>Thorn</a:t>
            </a:r>
            <a:r>
              <a:rPr lang="en-US" sz="3699">
                <a:solidFill>
                  <a:srgbClr val="050707"/>
                </a:solidFill>
                <a:latin typeface="Raleway"/>
              </a:rPr>
              <a:t> = A challenge you experienced or something you can use more support with.</a:t>
            </a:r>
          </a:p>
          <a:p>
            <a:pPr algn="l">
              <a:lnSpc>
                <a:spcPts val="5105"/>
              </a:lnSpc>
            </a:pPr>
            <a:endParaRPr lang="en-US" sz="3699">
              <a:solidFill>
                <a:srgbClr val="050707"/>
              </a:solidFill>
              <a:latin typeface="Raleway"/>
            </a:endParaRPr>
          </a:p>
          <a:p>
            <a:pPr algn="l">
              <a:lnSpc>
                <a:spcPts val="5105"/>
              </a:lnSpc>
            </a:pPr>
            <a:r>
              <a:rPr lang="en-US" sz="3699">
                <a:solidFill>
                  <a:srgbClr val="050707"/>
                </a:solidFill>
                <a:latin typeface="Raleway Bold"/>
              </a:rPr>
              <a:t>Bud</a:t>
            </a:r>
            <a:r>
              <a:rPr lang="en-US" sz="3699">
                <a:solidFill>
                  <a:srgbClr val="050707"/>
                </a:solidFill>
                <a:latin typeface="Raleway"/>
              </a:rPr>
              <a:t> = New ideas that have blossomed or something you are looking forward to knowing more about or experiencing.</a:t>
            </a:r>
          </a:p>
          <a:p>
            <a:pPr algn="l">
              <a:lnSpc>
                <a:spcPts val="5105"/>
              </a:lnSpc>
            </a:pPr>
            <a:endParaRPr lang="en-US" sz="3699">
              <a:solidFill>
                <a:srgbClr val="050707"/>
              </a:solidFill>
              <a:latin typeface="Raleway"/>
            </a:endParaRPr>
          </a:p>
          <a:p>
            <a:pPr algn="l">
              <a:lnSpc>
                <a:spcPts val="5105"/>
              </a:lnSpc>
            </a:pPr>
            <a:endParaRPr lang="en-US" sz="3699">
              <a:solidFill>
                <a:srgbClr val="050707"/>
              </a:solidFill>
              <a:latin typeface="Raleway"/>
            </a:endParaRPr>
          </a:p>
          <a:p>
            <a:pPr algn="l">
              <a:lnSpc>
                <a:spcPts val="5105"/>
              </a:lnSpc>
            </a:pPr>
            <a:endParaRPr lang="en-US" sz="3699">
              <a:solidFill>
                <a:srgbClr val="050707"/>
              </a:solidFill>
              <a:latin typeface="Raleway"/>
            </a:endParaRPr>
          </a:p>
          <a:p>
            <a:pPr algn="l">
              <a:lnSpc>
                <a:spcPts val="4277"/>
              </a:lnSpc>
            </a:pPr>
            <a:endParaRPr lang="en-US" sz="3699">
              <a:solidFill>
                <a:srgbClr val="050707"/>
              </a:solidFill>
              <a:latin typeface="Raleway"/>
            </a:endParaRPr>
          </a:p>
          <a:p>
            <a:pPr algn="l">
              <a:lnSpc>
                <a:spcPts val="4277"/>
              </a:lnSpc>
            </a:pPr>
            <a:endParaRPr lang="en-US" sz="3699">
              <a:solidFill>
                <a:srgbClr val="050707"/>
              </a:solidFill>
              <a:latin typeface="Raleway"/>
            </a:endParaRPr>
          </a:p>
        </p:txBody>
      </p:sp>
      <p:grpSp>
        <p:nvGrpSpPr>
          <p:cNvPr id="6" name="Group 6"/>
          <p:cNvGrpSpPr/>
          <p:nvPr/>
        </p:nvGrpSpPr>
        <p:grpSpPr>
          <a:xfrm>
            <a:off x="-522792" y="-198216"/>
            <a:ext cx="2031000" cy="10691400"/>
            <a:chOff x="0" y="0"/>
            <a:chExt cx="2708000" cy="14255200"/>
          </a:xfrm>
        </p:grpSpPr>
        <p:sp>
          <p:nvSpPr>
            <p:cNvPr id="7" name="Freeform 7"/>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9C182C"/>
            </a:solidFill>
          </p:spPr>
          <p:txBody>
            <a:bodyPr/>
            <a:lstStyle/>
            <a:p>
              <a:endParaRPr lang="en-US"/>
            </a:p>
          </p:txBody>
        </p:sp>
      </p:grpSp>
      <p:grpSp>
        <p:nvGrpSpPr>
          <p:cNvPr id="8" name="Group 8"/>
          <p:cNvGrpSpPr/>
          <p:nvPr/>
        </p:nvGrpSpPr>
        <p:grpSpPr>
          <a:xfrm>
            <a:off x="2863192" y="5143500"/>
            <a:ext cx="279000" cy="296400"/>
            <a:chOff x="0" y="0"/>
            <a:chExt cx="372000" cy="395200"/>
          </a:xfrm>
        </p:grpSpPr>
        <p:sp>
          <p:nvSpPr>
            <p:cNvPr id="9" name="Freeform 9"/>
            <p:cNvSpPr/>
            <p:nvPr/>
          </p:nvSpPr>
          <p:spPr>
            <a:xfrm>
              <a:off x="0" y="0"/>
              <a:ext cx="371983" cy="395224"/>
            </a:xfrm>
            <a:custGeom>
              <a:avLst/>
              <a:gdLst/>
              <a:ahLst/>
              <a:cxnLst/>
              <a:rect l="l" t="t" r="r" b="b"/>
              <a:pathLst>
                <a:path w="371983" h="395224">
                  <a:moveTo>
                    <a:pt x="0" y="0"/>
                  </a:moveTo>
                  <a:lnTo>
                    <a:pt x="371983" y="0"/>
                  </a:lnTo>
                  <a:lnTo>
                    <a:pt x="371983" y="395224"/>
                  </a:lnTo>
                  <a:lnTo>
                    <a:pt x="0" y="395224"/>
                  </a:lnTo>
                  <a:close/>
                </a:path>
              </a:pathLst>
            </a:custGeom>
            <a:solidFill>
              <a:srgbClr val="9C182C"/>
            </a:solidFill>
          </p:spPr>
          <p:txBody>
            <a:bodyPr/>
            <a:lstStyle/>
            <a:p>
              <a:endParaRPr lang="en-US"/>
            </a:p>
          </p:txBody>
        </p:sp>
      </p:grpSp>
      <p:grpSp>
        <p:nvGrpSpPr>
          <p:cNvPr id="10" name="Group 10"/>
          <p:cNvGrpSpPr/>
          <p:nvPr/>
        </p:nvGrpSpPr>
        <p:grpSpPr>
          <a:xfrm>
            <a:off x="2863194" y="7173450"/>
            <a:ext cx="279000" cy="296400"/>
            <a:chOff x="0" y="0"/>
            <a:chExt cx="372000" cy="395200"/>
          </a:xfrm>
        </p:grpSpPr>
        <p:sp>
          <p:nvSpPr>
            <p:cNvPr id="11" name="Freeform 11"/>
            <p:cNvSpPr/>
            <p:nvPr/>
          </p:nvSpPr>
          <p:spPr>
            <a:xfrm>
              <a:off x="0" y="0"/>
              <a:ext cx="371983" cy="395224"/>
            </a:xfrm>
            <a:custGeom>
              <a:avLst/>
              <a:gdLst/>
              <a:ahLst/>
              <a:cxnLst/>
              <a:rect l="l" t="t" r="r" b="b"/>
              <a:pathLst>
                <a:path w="371983" h="395224">
                  <a:moveTo>
                    <a:pt x="0" y="0"/>
                  </a:moveTo>
                  <a:lnTo>
                    <a:pt x="371983" y="0"/>
                  </a:lnTo>
                  <a:lnTo>
                    <a:pt x="371983" y="395224"/>
                  </a:lnTo>
                  <a:lnTo>
                    <a:pt x="0" y="395224"/>
                  </a:lnTo>
                  <a:close/>
                </a:path>
              </a:pathLst>
            </a:custGeom>
            <a:solidFill>
              <a:srgbClr val="9C182C"/>
            </a:solidFill>
          </p:spPr>
          <p:txBody>
            <a:bodyPr/>
            <a:lstStyle/>
            <a:p>
              <a:endParaRPr lang="en-US"/>
            </a:p>
          </p:txBody>
        </p:sp>
      </p:grpSp>
      <p:sp>
        <p:nvSpPr>
          <p:cNvPr id="12" name="Freeform 12"/>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200" y="9182100"/>
            <a:ext cx="11690400" cy="199200"/>
            <a:chOff x="0" y="0"/>
            <a:chExt cx="15587200" cy="265600"/>
          </a:xfrm>
        </p:grpSpPr>
        <p:sp>
          <p:nvSpPr>
            <p:cNvPr id="3" name="Freeform 3"/>
            <p:cNvSpPr/>
            <p:nvPr/>
          </p:nvSpPr>
          <p:spPr>
            <a:xfrm>
              <a:off x="101600" y="10160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EEECE1"/>
            </a:solidFill>
          </p:spPr>
          <p:txBody>
            <a:bodyPr/>
            <a:lstStyle/>
            <a:p>
              <a:endParaRPr lang="en-US"/>
            </a:p>
          </p:txBody>
        </p:sp>
        <p:sp>
          <p:nvSpPr>
            <p:cNvPr id="4" name="Freeform 4"/>
            <p:cNvSpPr/>
            <p:nvPr/>
          </p:nvSpPr>
          <p:spPr>
            <a:xfrm>
              <a:off x="0" y="0"/>
              <a:ext cx="15587218" cy="265557"/>
            </a:xfrm>
            <a:custGeom>
              <a:avLst/>
              <a:gdLst/>
              <a:ahLst/>
              <a:cxnLst/>
              <a:rect l="l" t="t" r="r" b="b"/>
              <a:pathLst>
                <a:path w="15587218" h="265557">
                  <a:moveTo>
                    <a:pt x="101600" y="0"/>
                  </a:moveTo>
                  <a:lnTo>
                    <a:pt x="15485618" y="0"/>
                  </a:lnTo>
                  <a:cubicBezTo>
                    <a:pt x="15541752" y="0"/>
                    <a:pt x="15587218" y="45466"/>
                    <a:pt x="15587218" y="101600"/>
                  </a:cubicBezTo>
                  <a:lnTo>
                    <a:pt x="15587218" y="163957"/>
                  </a:lnTo>
                  <a:cubicBezTo>
                    <a:pt x="15587218" y="220091"/>
                    <a:pt x="15541752" y="265557"/>
                    <a:pt x="15485618" y="265557"/>
                  </a:cubicBezTo>
                  <a:lnTo>
                    <a:pt x="101600" y="265557"/>
                  </a:lnTo>
                  <a:cubicBezTo>
                    <a:pt x="45466" y="265557"/>
                    <a:pt x="0" y="220091"/>
                    <a:pt x="0" y="163957"/>
                  </a:cubicBezTo>
                  <a:lnTo>
                    <a:pt x="0" y="101600"/>
                  </a:lnTo>
                  <a:cubicBezTo>
                    <a:pt x="0" y="45466"/>
                    <a:pt x="45466" y="0"/>
                    <a:pt x="101600" y="0"/>
                  </a:cubicBezTo>
                  <a:moveTo>
                    <a:pt x="101600" y="203200"/>
                  </a:moveTo>
                  <a:lnTo>
                    <a:pt x="101600" y="101600"/>
                  </a:lnTo>
                  <a:lnTo>
                    <a:pt x="203200" y="101600"/>
                  </a:lnTo>
                  <a:lnTo>
                    <a:pt x="203200" y="163957"/>
                  </a:lnTo>
                  <a:lnTo>
                    <a:pt x="101600" y="163957"/>
                  </a:lnTo>
                  <a:lnTo>
                    <a:pt x="101600" y="62357"/>
                  </a:lnTo>
                  <a:lnTo>
                    <a:pt x="15485618" y="62357"/>
                  </a:lnTo>
                  <a:lnTo>
                    <a:pt x="15485618" y="163957"/>
                  </a:lnTo>
                  <a:lnTo>
                    <a:pt x="15384018" y="163957"/>
                  </a:lnTo>
                  <a:lnTo>
                    <a:pt x="15384018" y="101600"/>
                  </a:lnTo>
                  <a:lnTo>
                    <a:pt x="15485618" y="101600"/>
                  </a:lnTo>
                  <a:lnTo>
                    <a:pt x="15485618" y="203200"/>
                  </a:lnTo>
                  <a:lnTo>
                    <a:pt x="101600" y="203200"/>
                  </a:lnTo>
                  <a:close/>
                </a:path>
              </a:pathLst>
            </a:custGeom>
            <a:solidFill>
              <a:srgbClr val="EEECE1"/>
            </a:solidFill>
          </p:spPr>
          <p:txBody>
            <a:bodyPr/>
            <a:lstStyle/>
            <a:p>
              <a:endParaRPr lang="en-US"/>
            </a:p>
          </p:txBody>
        </p:sp>
      </p:grpSp>
      <p:sp>
        <p:nvSpPr>
          <p:cNvPr id="5" name="Freeform 5"/>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6" name="TextBox 6"/>
          <p:cNvSpPr txBox="1"/>
          <p:nvPr/>
        </p:nvSpPr>
        <p:spPr>
          <a:xfrm>
            <a:off x="832324" y="2774550"/>
            <a:ext cx="8881200" cy="6130200"/>
          </a:xfrm>
          <a:prstGeom prst="rect">
            <a:avLst/>
          </a:prstGeom>
        </p:spPr>
        <p:txBody>
          <a:bodyPr lIns="0" tIns="0" rIns="0" bIns="0" rtlCol="0" anchor="t">
            <a:spAutoFit/>
          </a:bodyPr>
          <a:lstStyle/>
          <a:p>
            <a:pPr algn="l">
              <a:lnSpc>
                <a:spcPts val="11664"/>
              </a:lnSpc>
            </a:pPr>
            <a:r>
              <a:rPr lang="en-US" sz="10800">
                <a:solidFill>
                  <a:srgbClr val="050707"/>
                </a:solidFill>
                <a:latin typeface="Arimo"/>
              </a:rPr>
              <a:t>Add an Optimistic Closure Here</a:t>
            </a:r>
          </a:p>
        </p:txBody>
      </p:sp>
      <p:sp>
        <p:nvSpPr>
          <p:cNvPr id="7" name="TextBox 7"/>
          <p:cNvSpPr txBox="1"/>
          <p:nvPr/>
        </p:nvSpPr>
        <p:spPr>
          <a:xfrm>
            <a:off x="1028226" y="876300"/>
            <a:ext cx="8685000" cy="1001100"/>
          </a:xfrm>
          <a:prstGeom prst="rect">
            <a:avLst/>
          </a:prstGeom>
        </p:spPr>
        <p:txBody>
          <a:bodyPr lIns="0" tIns="0" rIns="0" bIns="0" rtlCol="0" anchor="t">
            <a:spAutoFit/>
          </a:bodyPr>
          <a:lstStyle/>
          <a:p>
            <a:pPr algn="l">
              <a:lnSpc>
                <a:spcPts val="4992"/>
              </a:lnSpc>
            </a:pPr>
            <a:r>
              <a:rPr lang="en-US" sz="3200">
                <a:solidFill>
                  <a:srgbClr val="050707"/>
                </a:solidFill>
                <a:latin typeface="Raleway"/>
              </a:rPr>
              <a:t>California Social and Emotional Learning </a:t>
            </a:r>
          </a:p>
          <a:p>
            <a:pPr algn="l">
              <a:lnSpc>
                <a:spcPts val="4992"/>
              </a:lnSpc>
            </a:pPr>
            <a:endParaRPr lang="en-US" sz="3200">
              <a:solidFill>
                <a:srgbClr val="050707"/>
              </a:solidFill>
              <a:latin typeface="Raleway"/>
            </a:endParaRPr>
          </a:p>
        </p:txBody>
      </p:sp>
      <p:sp>
        <p:nvSpPr>
          <p:cNvPr id="8" name="Freeform 8"/>
          <p:cNvSpPr/>
          <p:nvPr/>
        </p:nvSpPr>
        <p:spPr>
          <a:xfrm>
            <a:off x="10461952" y="1455512"/>
            <a:ext cx="7102144" cy="5749382"/>
          </a:xfrm>
          <a:custGeom>
            <a:avLst/>
            <a:gdLst/>
            <a:ahLst/>
            <a:cxnLst/>
            <a:rect l="l" t="t" r="r" b="b"/>
            <a:pathLst>
              <a:path w="7102144" h="5749382">
                <a:moveTo>
                  <a:pt x="0" y="0"/>
                </a:moveTo>
                <a:lnTo>
                  <a:pt x="7102144" y="0"/>
                </a:lnTo>
                <a:lnTo>
                  <a:pt x="7102144" y="5749382"/>
                </a:lnTo>
                <a:lnTo>
                  <a:pt x="0" y="57493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200" y="9182100"/>
            <a:ext cx="11690400" cy="199200"/>
            <a:chOff x="0" y="0"/>
            <a:chExt cx="15587200" cy="265600"/>
          </a:xfrm>
        </p:grpSpPr>
        <p:sp>
          <p:nvSpPr>
            <p:cNvPr id="3" name="Freeform 3"/>
            <p:cNvSpPr/>
            <p:nvPr/>
          </p:nvSpPr>
          <p:spPr>
            <a:xfrm>
              <a:off x="101600" y="10160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EEECE1"/>
            </a:solidFill>
          </p:spPr>
          <p:txBody>
            <a:bodyPr/>
            <a:lstStyle/>
            <a:p>
              <a:endParaRPr lang="en-US"/>
            </a:p>
          </p:txBody>
        </p:sp>
        <p:sp>
          <p:nvSpPr>
            <p:cNvPr id="4" name="Freeform 4"/>
            <p:cNvSpPr/>
            <p:nvPr/>
          </p:nvSpPr>
          <p:spPr>
            <a:xfrm>
              <a:off x="0" y="0"/>
              <a:ext cx="15587218" cy="265557"/>
            </a:xfrm>
            <a:custGeom>
              <a:avLst/>
              <a:gdLst/>
              <a:ahLst/>
              <a:cxnLst/>
              <a:rect l="l" t="t" r="r" b="b"/>
              <a:pathLst>
                <a:path w="15587218" h="265557">
                  <a:moveTo>
                    <a:pt x="101600" y="0"/>
                  </a:moveTo>
                  <a:lnTo>
                    <a:pt x="15485618" y="0"/>
                  </a:lnTo>
                  <a:cubicBezTo>
                    <a:pt x="15541752" y="0"/>
                    <a:pt x="15587218" y="45466"/>
                    <a:pt x="15587218" y="101600"/>
                  </a:cubicBezTo>
                  <a:lnTo>
                    <a:pt x="15587218" y="163957"/>
                  </a:lnTo>
                  <a:cubicBezTo>
                    <a:pt x="15587218" y="220091"/>
                    <a:pt x="15541752" y="265557"/>
                    <a:pt x="15485618" y="265557"/>
                  </a:cubicBezTo>
                  <a:lnTo>
                    <a:pt x="101600" y="265557"/>
                  </a:lnTo>
                  <a:cubicBezTo>
                    <a:pt x="45466" y="265557"/>
                    <a:pt x="0" y="220091"/>
                    <a:pt x="0" y="163957"/>
                  </a:cubicBezTo>
                  <a:lnTo>
                    <a:pt x="0" y="101600"/>
                  </a:lnTo>
                  <a:cubicBezTo>
                    <a:pt x="0" y="45466"/>
                    <a:pt x="45466" y="0"/>
                    <a:pt x="101600" y="0"/>
                  </a:cubicBezTo>
                  <a:moveTo>
                    <a:pt x="101600" y="203200"/>
                  </a:moveTo>
                  <a:lnTo>
                    <a:pt x="101600" y="101600"/>
                  </a:lnTo>
                  <a:lnTo>
                    <a:pt x="203200" y="101600"/>
                  </a:lnTo>
                  <a:lnTo>
                    <a:pt x="203200" y="163957"/>
                  </a:lnTo>
                  <a:lnTo>
                    <a:pt x="101600" y="163957"/>
                  </a:lnTo>
                  <a:lnTo>
                    <a:pt x="101600" y="62357"/>
                  </a:lnTo>
                  <a:lnTo>
                    <a:pt x="15485618" y="62357"/>
                  </a:lnTo>
                  <a:lnTo>
                    <a:pt x="15485618" y="163957"/>
                  </a:lnTo>
                  <a:lnTo>
                    <a:pt x="15384018" y="163957"/>
                  </a:lnTo>
                  <a:lnTo>
                    <a:pt x="15384018" y="101600"/>
                  </a:lnTo>
                  <a:lnTo>
                    <a:pt x="15485618" y="101600"/>
                  </a:lnTo>
                  <a:lnTo>
                    <a:pt x="15485618" y="203200"/>
                  </a:lnTo>
                  <a:lnTo>
                    <a:pt x="101600" y="203200"/>
                  </a:lnTo>
                  <a:close/>
                </a:path>
              </a:pathLst>
            </a:custGeom>
            <a:solidFill>
              <a:srgbClr val="EEECE1"/>
            </a:solidFill>
          </p:spPr>
          <p:txBody>
            <a:bodyPr/>
            <a:lstStyle/>
            <a:p>
              <a:endParaRPr lang="en-US"/>
            </a:p>
          </p:txBody>
        </p:sp>
      </p:grpSp>
      <p:sp>
        <p:nvSpPr>
          <p:cNvPr id="5" name="Freeform 5"/>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6" name="TextBox 6"/>
          <p:cNvSpPr txBox="1"/>
          <p:nvPr/>
        </p:nvSpPr>
        <p:spPr>
          <a:xfrm>
            <a:off x="832324" y="2774550"/>
            <a:ext cx="8881200" cy="4522800"/>
          </a:xfrm>
          <a:prstGeom prst="rect">
            <a:avLst/>
          </a:prstGeom>
        </p:spPr>
        <p:txBody>
          <a:bodyPr lIns="0" tIns="0" rIns="0" bIns="0" rtlCol="0" anchor="t">
            <a:spAutoFit/>
          </a:bodyPr>
          <a:lstStyle/>
          <a:p>
            <a:pPr algn="l">
              <a:lnSpc>
                <a:spcPts val="11664"/>
              </a:lnSpc>
            </a:pPr>
            <a:r>
              <a:rPr lang="en-US" sz="10800">
                <a:solidFill>
                  <a:srgbClr val="050707"/>
                </a:solidFill>
                <a:latin typeface="Arimo"/>
              </a:rPr>
              <a:t>Add a Welcoming Ritual Here</a:t>
            </a:r>
          </a:p>
        </p:txBody>
      </p:sp>
      <p:sp>
        <p:nvSpPr>
          <p:cNvPr id="7" name="TextBox 7"/>
          <p:cNvSpPr txBox="1"/>
          <p:nvPr/>
        </p:nvSpPr>
        <p:spPr>
          <a:xfrm>
            <a:off x="1028226" y="876300"/>
            <a:ext cx="8685000" cy="1001100"/>
          </a:xfrm>
          <a:prstGeom prst="rect">
            <a:avLst/>
          </a:prstGeom>
        </p:spPr>
        <p:txBody>
          <a:bodyPr lIns="0" tIns="0" rIns="0" bIns="0" rtlCol="0" anchor="t">
            <a:spAutoFit/>
          </a:bodyPr>
          <a:lstStyle/>
          <a:p>
            <a:pPr algn="l">
              <a:lnSpc>
                <a:spcPts val="4992"/>
              </a:lnSpc>
            </a:pPr>
            <a:r>
              <a:rPr lang="en-US" sz="3200">
                <a:solidFill>
                  <a:srgbClr val="050707"/>
                </a:solidFill>
                <a:latin typeface="Raleway"/>
              </a:rPr>
              <a:t>California Social and Emotional Learning </a:t>
            </a:r>
          </a:p>
          <a:p>
            <a:pPr algn="l">
              <a:lnSpc>
                <a:spcPts val="4992"/>
              </a:lnSpc>
            </a:pPr>
            <a:endParaRPr lang="en-US" sz="3200">
              <a:solidFill>
                <a:srgbClr val="050707"/>
              </a:solidFill>
              <a:latin typeface="Raleway"/>
            </a:endParaRPr>
          </a:p>
        </p:txBody>
      </p:sp>
      <p:sp>
        <p:nvSpPr>
          <p:cNvPr id="8" name="Freeform 8"/>
          <p:cNvSpPr/>
          <p:nvPr/>
        </p:nvSpPr>
        <p:spPr>
          <a:xfrm>
            <a:off x="10461952" y="1455512"/>
            <a:ext cx="7102144" cy="5749382"/>
          </a:xfrm>
          <a:custGeom>
            <a:avLst/>
            <a:gdLst/>
            <a:ahLst/>
            <a:cxnLst/>
            <a:rect l="l" t="t" r="r" b="b"/>
            <a:pathLst>
              <a:path w="7102144" h="5749382">
                <a:moveTo>
                  <a:pt x="0" y="0"/>
                </a:moveTo>
                <a:lnTo>
                  <a:pt x="7102144" y="0"/>
                </a:lnTo>
                <a:lnTo>
                  <a:pt x="7102144" y="5749382"/>
                </a:lnTo>
                <a:lnTo>
                  <a:pt x="0" y="57493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1538000" cy="46800"/>
            <a:chOff x="0" y="0"/>
            <a:chExt cx="15384000" cy="62400"/>
          </a:xfrm>
        </p:grpSpPr>
        <p:sp>
          <p:nvSpPr>
            <p:cNvPr id="3" name="Freeform 3"/>
            <p:cNvSpPr/>
            <p:nvPr/>
          </p:nvSpPr>
          <p:spPr>
            <a:xfrm>
              <a:off x="0" y="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9C182C"/>
            </a:solidFill>
          </p:spPr>
          <p:txBody>
            <a:bodyPr/>
            <a:lstStyle/>
            <a:p>
              <a:endParaRPr lang="en-US"/>
            </a:p>
          </p:txBody>
        </p:sp>
      </p:grpSp>
      <p:grpSp>
        <p:nvGrpSpPr>
          <p:cNvPr id="4" name="Group 4"/>
          <p:cNvGrpSpPr/>
          <p:nvPr/>
        </p:nvGrpSpPr>
        <p:grpSpPr>
          <a:xfrm>
            <a:off x="11537850" y="0"/>
            <a:ext cx="6750000" cy="7320000"/>
            <a:chOff x="0" y="0"/>
            <a:chExt cx="9000000" cy="9760000"/>
          </a:xfrm>
        </p:grpSpPr>
        <p:sp>
          <p:nvSpPr>
            <p:cNvPr id="5" name="Freeform 5"/>
            <p:cNvSpPr/>
            <p:nvPr/>
          </p:nvSpPr>
          <p:spPr>
            <a:xfrm>
              <a:off x="0" y="0"/>
              <a:ext cx="8999982" cy="9759950"/>
            </a:xfrm>
            <a:custGeom>
              <a:avLst/>
              <a:gdLst/>
              <a:ahLst/>
              <a:cxnLst/>
              <a:rect l="l" t="t" r="r" b="b"/>
              <a:pathLst>
                <a:path w="8999982" h="9759950">
                  <a:moveTo>
                    <a:pt x="0" y="0"/>
                  </a:moveTo>
                  <a:lnTo>
                    <a:pt x="8999982" y="0"/>
                  </a:lnTo>
                  <a:lnTo>
                    <a:pt x="8999982" y="9759950"/>
                  </a:lnTo>
                  <a:lnTo>
                    <a:pt x="0" y="9759950"/>
                  </a:lnTo>
                  <a:close/>
                </a:path>
              </a:pathLst>
            </a:custGeom>
            <a:solidFill>
              <a:srgbClr val="9C182C"/>
            </a:solidFill>
          </p:spPr>
          <p:txBody>
            <a:bodyPr/>
            <a:lstStyle/>
            <a:p>
              <a:endParaRPr lang="en-US"/>
            </a:p>
          </p:txBody>
        </p:sp>
      </p:grpSp>
      <p:sp>
        <p:nvSpPr>
          <p:cNvPr id="6" name="Freeform 6"/>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7" name="TextBox 7"/>
          <p:cNvSpPr txBox="1"/>
          <p:nvPr/>
        </p:nvSpPr>
        <p:spPr>
          <a:xfrm>
            <a:off x="679352" y="6219989"/>
            <a:ext cx="10632151" cy="596646"/>
          </a:xfrm>
          <a:prstGeom prst="rect">
            <a:avLst/>
          </a:prstGeom>
        </p:spPr>
        <p:txBody>
          <a:bodyPr lIns="0" tIns="0" rIns="0" bIns="0" rtlCol="0" anchor="t">
            <a:spAutoFit/>
          </a:bodyPr>
          <a:lstStyle/>
          <a:p>
            <a:pPr algn="l">
              <a:lnSpc>
                <a:spcPts val="4992"/>
              </a:lnSpc>
            </a:pPr>
            <a:r>
              <a:rPr lang="en-US" sz="3200">
                <a:solidFill>
                  <a:srgbClr val="050707"/>
                </a:solidFill>
                <a:latin typeface="Raleway"/>
              </a:rPr>
              <a:t>TOPIC 7: Mindfulness and Well-Being for Educators</a:t>
            </a:r>
          </a:p>
        </p:txBody>
      </p:sp>
      <p:sp>
        <p:nvSpPr>
          <p:cNvPr id="8" name="TextBox 8"/>
          <p:cNvSpPr txBox="1"/>
          <p:nvPr/>
        </p:nvSpPr>
        <p:spPr>
          <a:xfrm>
            <a:off x="452774" y="3146408"/>
            <a:ext cx="11085076" cy="1074809"/>
          </a:xfrm>
          <a:prstGeom prst="rect">
            <a:avLst/>
          </a:prstGeom>
        </p:spPr>
        <p:txBody>
          <a:bodyPr lIns="0" tIns="0" rIns="0" bIns="0" rtlCol="0" anchor="t">
            <a:spAutoFit/>
          </a:bodyPr>
          <a:lstStyle/>
          <a:p>
            <a:pPr algn="l">
              <a:lnSpc>
                <a:spcPts val="7992"/>
              </a:lnSpc>
            </a:pPr>
            <a:r>
              <a:rPr lang="en-US" sz="7400">
                <a:solidFill>
                  <a:srgbClr val="050707"/>
                </a:solidFill>
                <a:latin typeface="Arimo"/>
              </a:rPr>
              <a:t>7.1 Purpose for Educators</a:t>
            </a:r>
          </a:p>
        </p:txBody>
      </p:sp>
      <p:sp>
        <p:nvSpPr>
          <p:cNvPr id="9" name="TextBox 9"/>
          <p:cNvSpPr txBox="1"/>
          <p:nvPr/>
        </p:nvSpPr>
        <p:spPr>
          <a:xfrm>
            <a:off x="1028700" y="876300"/>
            <a:ext cx="8685000" cy="1001100"/>
          </a:xfrm>
          <a:prstGeom prst="rect">
            <a:avLst/>
          </a:prstGeom>
        </p:spPr>
        <p:txBody>
          <a:bodyPr lIns="0" tIns="0" rIns="0" bIns="0" rtlCol="0" anchor="t">
            <a:spAutoFit/>
          </a:bodyPr>
          <a:lstStyle/>
          <a:p>
            <a:pPr algn="l">
              <a:lnSpc>
                <a:spcPts val="4992"/>
              </a:lnSpc>
            </a:pPr>
            <a:r>
              <a:rPr lang="en-US" sz="3200">
                <a:solidFill>
                  <a:srgbClr val="050707"/>
                </a:solidFill>
                <a:latin typeface="Raleway"/>
              </a:rPr>
              <a:t>California Social and Emotional Learning </a:t>
            </a:r>
          </a:p>
          <a:p>
            <a:pPr algn="l">
              <a:lnSpc>
                <a:spcPts val="4992"/>
              </a:lnSpc>
            </a:pPr>
            <a:endParaRPr lang="en-US" sz="3200">
              <a:solidFill>
                <a:srgbClr val="050707"/>
              </a:solidFill>
              <a:latin typeface="Raleway"/>
            </a:endParaRPr>
          </a:p>
        </p:txBody>
      </p:sp>
      <p:pic>
        <p:nvPicPr>
          <p:cNvPr id="11" name="Picture 10" descr="A person standing in a classroom&#10;&#10;Description automatically generated">
            <a:extLst>
              <a:ext uri="{FF2B5EF4-FFF2-40B4-BE49-F238E27FC236}">
                <a16:creationId xmlns:a16="http://schemas.microsoft.com/office/drawing/2014/main" id="{F24CD1ED-334D-048E-72FD-8C830A777A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7850" y="1936605"/>
            <a:ext cx="6521550" cy="349441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64404"/>
            <a:ext cx="8309408" cy="2958910"/>
          </a:xfrm>
          <a:prstGeom prst="rect">
            <a:avLst/>
          </a:prstGeom>
        </p:spPr>
        <p:txBody>
          <a:bodyPr lIns="0" tIns="0" rIns="0" bIns="0" rtlCol="0" anchor="t">
            <a:spAutoFit/>
          </a:bodyPr>
          <a:lstStyle/>
          <a:p>
            <a:pPr algn="l">
              <a:lnSpc>
                <a:spcPts val="11616"/>
              </a:lnSpc>
            </a:pPr>
            <a:r>
              <a:rPr lang="en-US" sz="8800">
                <a:solidFill>
                  <a:srgbClr val="050707"/>
                </a:solidFill>
                <a:latin typeface="Raleway"/>
              </a:rPr>
              <a:t>Learning Objectives</a:t>
            </a:r>
          </a:p>
        </p:txBody>
      </p:sp>
      <p:sp>
        <p:nvSpPr>
          <p:cNvPr id="3" name="TextBox 3"/>
          <p:cNvSpPr txBox="1"/>
          <p:nvPr/>
        </p:nvSpPr>
        <p:spPr>
          <a:xfrm>
            <a:off x="1028700" y="4477674"/>
            <a:ext cx="8309408" cy="674925"/>
          </a:xfrm>
          <a:prstGeom prst="rect">
            <a:avLst/>
          </a:prstGeom>
        </p:spPr>
        <p:txBody>
          <a:bodyPr lIns="0" tIns="0" rIns="0" bIns="0" rtlCol="0" anchor="t">
            <a:spAutoFit/>
          </a:bodyPr>
          <a:lstStyle/>
          <a:p>
            <a:pPr algn="l">
              <a:lnSpc>
                <a:spcPts val="5470"/>
              </a:lnSpc>
            </a:pPr>
            <a:r>
              <a:rPr lang="en-US" sz="3800">
                <a:solidFill>
                  <a:srgbClr val="9C182C"/>
                </a:solidFill>
                <a:latin typeface="Raleway"/>
              </a:rPr>
              <a:t>7.1 Purpose for Educators</a:t>
            </a:r>
          </a:p>
        </p:txBody>
      </p:sp>
      <p:sp>
        <p:nvSpPr>
          <p:cNvPr id="4" name="TextBox 4"/>
          <p:cNvSpPr txBox="1"/>
          <p:nvPr/>
        </p:nvSpPr>
        <p:spPr>
          <a:xfrm>
            <a:off x="427954" y="5491025"/>
            <a:ext cx="9215773" cy="5695570"/>
          </a:xfrm>
          <a:prstGeom prst="rect">
            <a:avLst/>
          </a:prstGeom>
        </p:spPr>
        <p:txBody>
          <a:bodyPr lIns="0" tIns="0" rIns="0" bIns="0" rtlCol="0" anchor="t">
            <a:spAutoFit/>
          </a:bodyPr>
          <a:lstStyle/>
          <a:p>
            <a:pPr marL="850399" lvl="1" indent="-425199" algn="l">
              <a:lnSpc>
                <a:spcPts val="4001"/>
              </a:lnSpc>
              <a:buFont typeface="Arial"/>
              <a:buChar char="•"/>
            </a:pPr>
            <a:r>
              <a:rPr lang="en-US" sz="2899">
                <a:solidFill>
                  <a:srgbClr val="000000"/>
                </a:solidFill>
                <a:latin typeface="Raleway"/>
              </a:rPr>
              <a:t>Explore what purpose is and why it is important</a:t>
            </a:r>
          </a:p>
          <a:p>
            <a:pPr marL="850399" lvl="1" indent="-425199" algn="l">
              <a:lnSpc>
                <a:spcPts val="4001"/>
              </a:lnSpc>
              <a:buFont typeface="Arial"/>
              <a:buChar char="•"/>
            </a:pPr>
            <a:r>
              <a:rPr lang="en-US" sz="2899">
                <a:solidFill>
                  <a:srgbClr val="000000"/>
                </a:solidFill>
                <a:latin typeface="Raleway"/>
              </a:rPr>
              <a:t>Understand how purpose relates to work as an educator</a:t>
            </a:r>
          </a:p>
          <a:p>
            <a:pPr marL="850399" lvl="1" indent="-425199" algn="l">
              <a:lnSpc>
                <a:spcPts val="4001"/>
              </a:lnSpc>
              <a:buFont typeface="Arial"/>
              <a:buChar char="•"/>
            </a:pPr>
            <a:r>
              <a:rPr lang="en-US" sz="2899">
                <a:solidFill>
                  <a:srgbClr val="000000"/>
                </a:solidFill>
                <a:latin typeface="Raleway"/>
              </a:rPr>
              <a:t>Learn the difference between passion, meaning, &amp; purpose – and how they relate to one another</a:t>
            </a:r>
          </a:p>
          <a:p>
            <a:pPr marL="850399" lvl="1" indent="-425199" algn="l">
              <a:lnSpc>
                <a:spcPts val="4001"/>
              </a:lnSpc>
              <a:buFont typeface="Arial"/>
              <a:buChar char="•"/>
            </a:pPr>
            <a:r>
              <a:rPr lang="en-US" sz="2899">
                <a:solidFill>
                  <a:srgbClr val="000000"/>
                </a:solidFill>
                <a:latin typeface="Raleway"/>
              </a:rPr>
              <a:t>Identify steps to developing a greater sense of purpose </a:t>
            </a:r>
          </a:p>
          <a:p>
            <a:pPr algn="l">
              <a:lnSpc>
                <a:spcPts val="4001"/>
              </a:lnSpc>
            </a:pPr>
            <a:endParaRPr lang="en-US" sz="2899">
              <a:solidFill>
                <a:srgbClr val="000000"/>
              </a:solidFill>
              <a:latin typeface="Raleway"/>
            </a:endParaRPr>
          </a:p>
          <a:p>
            <a:pPr algn="l">
              <a:lnSpc>
                <a:spcPts val="4001"/>
              </a:lnSpc>
            </a:pPr>
            <a:endParaRPr lang="en-US" sz="2899">
              <a:solidFill>
                <a:srgbClr val="000000"/>
              </a:solidFill>
              <a:latin typeface="Raleway"/>
            </a:endParaRPr>
          </a:p>
          <a:p>
            <a:pPr algn="l">
              <a:lnSpc>
                <a:spcPts val="4001"/>
              </a:lnSpc>
            </a:pPr>
            <a:endParaRPr lang="en-US" sz="2899">
              <a:solidFill>
                <a:srgbClr val="000000"/>
              </a:solidFill>
              <a:latin typeface="Raleway"/>
            </a:endParaRPr>
          </a:p>
          <a:p>
            <a:pPr algn="l">
              <a:lnSpc>
                <a:spcPts val="5243"/>
              </a:lnSpc>
            </a:pPr>
            <a:endParaRPr lang="en-US" sz="2899">
              <a:solidFill>
                <a:srgbClr val="000000"/>
              </a:solidFill>
              <a:latin typeface="Raleway"/>
            </a:endParaRPr>
          </a:p>
        </p:txBody>
      </p:sp>
      <p:grpSp>
        <p:nvGrpSpPr>
          <p:cNvPr id="5" name="Group 5"/>
          <p:cNvGrpSpPr/>
          <p:nvPr/>
        </p:nvGrpSpPr>
        <p:grpSpPr>
          <a:xfrm>
            <a:off x="10312700" y="0"/>
            <a:ext cx="7975200" cy="10287000"/>
            <a:chOff x="0" y="0"/>
            <a:chExt cx="10633600" cy="13716000"/>
          </a:xfrm>
        </p:grpSpPr>
        <p:sp>
          <p:nvSpPr>
            <p:cNvPr id="6" name="Freeform 6"/>
            <p:cNvSpPr/>
            <p:nvPr/>
          </p:nvSpPr>
          <p:spPr>
            <a:xfrm>
              <a:off x="0" y="0"/>
              <a:ext cx="10633583" cy="13716000"/>
            </a:xfrm>
            <a:custGeom>
              <a:avLst/>
              <a:gdLst/>
              <a:ahLst/>
              <a:cxnLst/>
              <a:rect l="l" t="t" r="r" b="b"/>
              <a:pathLst>
                <a:path w="10633583" h="13716000">
                  <a:moveTo>
                    <a:pt x="0" y="0"/>
                  </a:moveTo>
                  <a:lnTo>
                    <a:pt x="10633583" y="0"/>
                  </a:lnTo>
                  <a:lnTo>
                    <a:pt x="10633583" y="13716000"/>
                  </a:lnTo>
                  <a:lnTo>
                    <a:pt x="0" y="13716000"/>
                  </a:lnTo>
                  <a:close/>
                </a:path>
              </a:pathLst>
            </a:custGeom>
            <a:solidFill>
              <a:srgbClr val="9C182C"/>
            </a:solidFill>
          </p:spPr>
          <p:txBody>
            <a:bodyPr/>
            <a:lstStyle/>
            <a:p>
              <a:endParaRPr lang="en-US"/>
            </a:p>
          </p:txBody>
        </p:sp>
      </p:grpSp>
      <p:grpSp>
        <p:nvGrpSpPr>
          <p:cNvPr id="7" name="Group 7"/>
          <p:cNvGrpSpPr/>
          <p:nvPr/>
        </p:nvGrpSpPr>
        <p:grpSpPr>
          <a:xfrm>
            <a:off x="1028700" y="9478721"/>
            <a:ext cx="16230600" cy="33600"/>
            <a:chOff x="0" y="0"/>
            <a:chExt cx="21640800" cy="44800"/>
          </a:xfrm>
        </p:grpSpPr>
        <p:sp>
          <p:nvSpPr>
            <p:cNvPr id="8" name="Freeform 8"/>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9C182C"/>
            </a:solidFill>
          </p:spPr>
          <p:txBody>
            <a:bodyPr/>
            <a:lstStyle/>
            <a:p>
              <a:endParaRPr lang="en-US"/>
            </a:p>
          </p:txBody>
        </p:sp>
      </p:grpSp>
      <p:sp>
        <p:nvSpPr>
          <p:cNvPr id="9" name="Freeform 9"/>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10" name="Freeform 10"/>
          <p:cNvSpPr/>
          <p:nvPr/>
        </p:nvSpPr>
        <p:spPr>
          <a:xfrm>
            <a:off x="11891412" y="638288"/>
            <a:ext cx="4817798" cy="4817798"/>
          </a:xfrm>
          <a:custGeom>
            <a:avLst/>
            <a:gdLst/>
            <a:ahLst/>
            <a:cxnLst/>
            <a:rect l="l" t="t" r="r" b="b"/>
            <a:pathLst>
              <a:path w="4817798" h="4817798">
                <a:moveTo>
                  <a:pt x="0" y="0"/>
                </a:moveTo>
                <a:lnTo>
                  <a:pt x="4817798" y="0"/>
                </a:lnTo>
                <a:lnTo>
                  <a:pt x="4817798" y="4817798"/>
                </a:lnTo>
                <a:lnTo>
                  <a:pt x="0" y="4817798"/>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11156300" y="5452925"/>
            <a:ext cx="6597200" cy="3703775"/>
          </a:xfrm>
          <a:prstGeom prst="rect">
            <a:avLst/>
          </a:prstGeom>
        </p:spPr>
        <p:txBody>
          <a:bodyPr lIns="0" tIns="0" rIns="0" bIns="0" rtlCol="0" anchor="t">
            <a:spAutoFit/>
          </a:bodyPr>
          <a:lstStyle/>
          <a:p>
            <a:pPr algn="ctr">
              <a:lnSpc>
                <a:spcPts val="5470"/>
              </a:lnSpc>
            </a:pPr>
            <a:r>
              <a:rPr lang="en-US" sz="3800">
                <a:solidFill>
                  <a:srgbClr val="FFFFFF"/>
                </a:solidFill>
                <a:latin typeface="Raleway Bold"/>
              </a:rPr>
              <a:t>Link Objectives to Developmental Indicators in</a:t>
            </a:r>
          </a:p>
          <a:p>
            <a:pPr algn="ctr">
              <a:lnSpc>
                <a:spcPts val="5470"/>
              </a:lnSpc>
            </a:pPr>
            <a:r>
              <a:rPr lang="en-US" sz="3800" u="sng">
                <a:solidFill>
                  <a:srgbClr val="FFFFFF"/>
                </a:solidFill>
                <a:latin typeface="Raleway Bold"/>
                <a:hlinkClick r:id="rId5" tooltip="https://www.cde.ca.gov/ci/se/tselcompetencies.asp"/>
              </a:rPr>
              <a:t>California Transformative SEL Competencies</a:t>
            </a:r>
            <a:r>
              <a:rPr lang="en-US" sz="3800">
                <a:solidFill>
                  <a:srgbClr val="FFFFFF"/>
                </a:solidFill>
                <a:latin typeface="Raleway Bold"/>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9190898"/>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146161"/>
            </a:solidFill>
          </p:spPr>
          <p:txBody>
            <a:bodyPr/>
            <a:lstStyle/>
            <a:p>
              <a:endParaRPr lang="en-US"/>
            </a:p>
          </p:txBody>
        </p:sp>
      </p:grpSp>
      <p:grpSp>
        <p:nvGrpSpPr>
          <p:cNvPr id="4" name="Group 4"/>
          <p:cNvGrpSpPr/>
          <p:nvPr/>
        </p:nvGrpSpPr>
        <p:grpSpPr>
          <a:xfrm>
            <a:off x="88802" y="-175698"/>
            <a:ext cx="3889200" cy="10462800"/>
            <a:chOff x="0" y="0"/>
            <a:chExt cx="5185600" cy="13950400"/>
          </a:xfrm>
        </p:grpSpPr>
        <p:sp>
          <p:nvSpPr>
            <p:cNvPr id="5" name="Freeform 5"/>
            <p:cNvSpPr/>
            <p:nvPr/>
          </p:nvSpPr>
          <p:spPr>
            <a:xfrm>
              <a:off x="0" y="0"/>
              <a:ext cx="5185537" cy="13950442"/>
            </a:xfrm>
            <a:custGeom>
              <a:avLst/>
              <a:gdLst/>
              <a:ahLst/>
              <a:cxnLst/>
              <a:rect l="l" t="t" r="r" b="b"/>
              <a:pathLst>
                <a:path w="5185537" h="13950442">
                  <a:moveTo>
                    <a:pt x="0" y="0"/>
                  </a:moveTo>
                  <a:lnTo>
                    <a:pt x="5185537" y="0"/>
                  </a:lnTo>
                  <a:lnTo>
                    <a:pt x="5185537" y="13950442"/>
                  </a:lnTo>
                  <a:lnTo>
                    <a:pt x="0" y="13950442"/>
                  </a:lnTo>
                  <a:close/>
                </a:path>
              </a:pathLst>
            </a:custGeom>
            <a:solidFill>
              <a:srgbClr val="9C182C"/>
            </a:solidFill>
          </p:spPr>
          <p:txBody>
            <a:bodyPr/>
            <a:lstStyle/>
            <a:p>
              <a:endParaRPr lang="en-US"/>
            </a:p>
          </p:txBody>
        </p:sp>
      </p:grpSp>
      <p:sp>
        <p:nvSpPr>
          <p:cNvPr id="6" name="TextBox 6"/>
          <p:cNvSpPr txBox="1"/>
          <p:nvPr/>
        </p:nvSpPr>
        <p:spPr>
          <a:xfrm>
            <a:off x="4741654" y="2312900"/>
            <a:ext cx="12517650" cy="2913888"/>
          </a:xfrm>
          <a:prstGeom prst="rect">
            <a:avLst/>
          </a:prstGeom>
        </p:spPr>
        <p:txBody>
          <a:bodyPr lIns="0" tIns="0" rIns="0" bIns="0" rtlCol="0" anchor="t">
            <a:spAutoFit/>
          </a:bodyPr>
          <a:lstStyle/>
          <a:p>
            <a:pPr algn="l">
              <a:lnSpc>
                <a:spcPts val="11616"/>
              </a:lnSpc>
            </a:pPr>
            <a:r>
              <a:rPr lang="en-US" sz="8800">
                <a:solidFill>
                  <a:srgbClr val="9C182C"/>
                </a:solidFill>
                <a:latin typeface="Raleway"/>
              </a:rPr>
              <a:t>“The purpose of life is a life of purpose.” </a:t>
            </a:r>
          </a:p>
        </p:txBody>
      </p:sp>
      <p:sp>
        <p:nvSpPr>
          <p:cNvPr id="7" name="TextBox 7"/>
          <p:cNvSpPr txBox="1"/>
          <p:nvPr/>
        </p:nvSpPr>
        <p:spPr>
          <a:xfrm>
            <a:off x="7617858" y="7148553"/>
            <a:ext cx="8558550" cy="654177"/>
          </a:xfrm>
          <a:prstGeom prst="rect">
            <a:avLst/>
          </a:prstGeom>
        </p:spPr>
        <p:txBody>
          <a:bodyPr lIns="0" tIns="0" rIns="0" bIns="0" rtlCol="0" anchor="t">
            <a:spAutoFit/>
          </a:bodyPr>
          <a:lstStyle/>
          <a:p>
            <a:pPr algn="r">
              <a:lnSpc>
                <a:spcPts val="5304"/>
              </a:lnSpc>
            </a:pPr>
            <a:r>
              <a:rPr lang="en-US" sz="3400">
                <a:solidFill>
                  <a:srgbClr val="050707"/>
                </a:solidFill>
                <a:latin typeface="Raleway"/>
              </a:rPr>
              <a:t>— Robert Byrne</a:t>
            </a:r>
          </a:p>
        </p:txBody>
      </p:sp>
      <p:sp>
        <p:nvSpPr>
          <p:cNvPr id="8" name="Freeform 8"/>
          <p:cNvSpPr/>
          <p:nvPr/>
        </p:nvSpPr>
        <p:spPr>
          <a:xfrm>
            <a:off x="35131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888896"/>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9C182C"/>
            </a:solidFill>
          </p:spPr>
          <p:txBody>
            <a:bodyPr/>
            <a:lstStyle/>
            <a:p>
              <a:endParaRPr lang="en-US"/>
            </a:p>
          </p:txBody>
        </p:sp>
      </p:grpSp>
      <p:grpSp>
        <p:nvGrpSpPr>
          <p:cNvPr id="4" name="Group 4"/>
          <p:cNvGrpSpPr/>
          <p:nvPr/>
        </p:nvGrpSpPr>
        <p:grpSpPr>
          <a:xfrm>
            <a:off x="1054380" y="-359380"/>
            <a:ext cx="7213200" cy="11844000"/>
            <a:chOff x="0" y="0"/>
            <a:chExt cx="9617600" cy="15792000"/>
          </a:xfrm>
        </p:grpSpPr>
        <p:sp>
          <p:nvSpPr>
            <p:cNvPr id="5" name="Freeform 5"/>
            <p:cNvSpPr/>
            <p:nvPr/>
          </p:nvSpPr>
          <p:spPr>
            <a:xfrm>
              <a:off x="0" y="0"/>
              <a:ext cx="9617583" cy="15791942"/>
            </a:xfrm>
            <a:custGeom>
              <a:avLst/>
              <a:gdLst/>
              <a:ahLst/>
              <a:cxnLst/>
              <a:rect l="l" t="t" r="r" b="b"/>
              <a:pathLst>
                <a:path w="9617583" h="15791942">
                  <a:moveTo>
                    <a:pt x="0" y="0"/>
                  </a:moveTo>
                  <a:lnTo>
                    <a:pt x="9617583" y="0"/>
                  </a:lnTo>
                  <a:lnTo>
                    <a:pt x="9617583" y="15791942"/>
                  </a:lnTo>
                  <a:lnTo>
                    <a:pt x="0" y="15791942"/>
                  </a:lnTo>
                  <a:close/>
                </a:path>
              </a:pathLst>
            </a:custGeom>
            <a:solidFill>
              <a:srgbClr val="9C182C"/>
            </a:solidFill>
          </p:spPr>
          <p:txBody>
            <a:bodyPr/>
            <a:lstStyle/>
            <a:p>
              <a:endParaRPr lang="en-US"/>
            </a:p>
          </p:txBody>
        </p:sp>
      </p:grpSp>
      <p:sp>
        <p:nvSpPr>
          <p:cNvPr id="6" name="Freeform 6"/>
          <p:cNvSpPr/>
          <p:nvPr/>
        </p:nvSpPr>
        <p:spPr>
          <a:xfrm>
            <a:off x="1725930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p:cNvSpPr/>
          <p:nvPr/>
        </p:nvSpPr>
        <p:spPr>
          <a:xfrm>
            <a:off x="1278436" y="505434"/>
            <a:ext cx="1631232" cy="1631232"/>
          </a:xfrm>
          <a:custGeom>
            <a:avLst/>
            <a:gdLst/>
            <a:ahLst/>
            <a:cxnLst/>
            <a:rect l="l" t="t" r="r" b="b"/>
            <a:pathLst>
              <a:path w="1631232" h="1631232">
                <a:moveTo>
                  <a:pt x="0" y="0"/>
                </a:moveTo>
                <a:lnTo>
                  <a:pt x="1631232" y="0"/>
                </a:lnTo>
                <a:lnTo>
                  <a:pt x="1631232" y="1631232"/>
                </a:lnTo>
                <a:lnTo>
                  <a:pt x="0" y="1631232"/>
                </a:lnTo>
                <a:lnTo>
                  <a:pt x="0" y="0"/>
                </a:lnTo>
                <a:close/>
              </a:path>
            </a:pathLst>
          </a:custGeom>
          <a:blipFill>
            <a:blip r:embed="rId4"/>
            <a:stretch>
              <a:fillRect/>
            </a:stretch>
          </a:blipFill>
        </p:spPr>
        <p:txBody>
          <a:bodyPr/>
          <a:lstStyle/>
          <a:p>
            <a:endParaRPr lang="en-US"/>
          </a:p>
        </p:txBody>
      </p:sp>
      <p:sp>
        <p:nvSpPr>
          <p:cNvPr id="8" name="Freeform 8">
            <a:hlinkClick r:id="rId5" tooltip="https://youtu.be/L_qi0_IdpDM?si=y7ilGo2fR5rHqb_l"/>
          </p:cNvPr>
          <p:cNvSpPr/>
          <p:nvPr/>
        </p:nvSpPr>
        <p:spPr>
          <a:xfrm>
            <a:off x="352569" y="2595366"/>
            <a:ext cx="7422713" cy="4124907"/>
          </a:xfrm>
          <a:custGeom>
            <a:avLst/>
            <a:gdLst/>
            <a:ahLst/>
            <a:cxnLst/>
            <a:rect l="l" t="t" r="r" b="b"/>
            <a:pathLst>
              <a:path w="7422713" h="4124907">
                <a:moveTo>
                  <a:pt x="0" y="0"/>
                </a:moveTo>
                <a:lnTo>
                  <a:pt x="7422713" y="0"/>
                </a:lnTo>
                <a:lnTo>
                  <a:pt x="7422713" y="4124908"/>
                </a:lnTo>
                <a:lnTo>
                  <a:pt x="0" y="4124908"/>
                </a:lnTo>
                <a:lnTo>
                  <a:pt x="0" y="0"/>
                </a:lnTo>
                <a:close/>
              </a:path>
            </a:pathLst>
          </a:custGeom>
          <a:blipFill>
            <a:blip r:embed="rId6"/>
            <a:stretch>
              <a:fillRect/>
            </a:stretch>
          </a:blipFill>
        </p:spPr>
        <p:txBody>
          <a:bodyPr/>
          <a:lstStyle/>
          <a:p>
            <a:endParaRPr lang="en-US"/>
          </a:p>
        </p:txBody>
      </p:sp>
      <p:sp>
        <p:nvSpPr>
          <p:cNvPr id="9" name="TextBox 9"/>
          <p:cNvSpPr txBox="1"/>
          <p:nvPr/>
        </p:nvSpPr>
        <p:spPr>
          <a:xfrm>
            <a:off x="9763500" y="3742196"/>
            <a:ext cx="7495876" cy="1374891"/>
          </a:xfrm>
          <a:prstGeom prst="rect">
            <a:avLst/>
          </a:prstGeom>
        </p:spPr>
        <p:txBody>
          <a:bodyPr lIns="0" tIns="0" rIns="0" bIns="0" rtlCol="0" anchor="t">
            <a:spAutoFit/>
          </a:bodyPr>
          <a:lstStyle/>
          <a:p>
            <a:pPr algn="l">
              <a:lnSpc>
                <a:spcPts val="11232"/>
              </a:lnSpc>
            </a:pPr>
            <a:r>
              <a:rPr lang="en-US" sz="7200">
                <a:solidFill>
                  <a:srgbClr val="9C182C"/>
                </a:solidFill>
                <a:latin typeface="Raleway Bold"/>
              </a:rPr>
              <a:t>Video</a:t>
            </a:r>
          </a:p>
        </p:txBody>
      </p:sp>
      <p:sp>
        <p:nvSpPr>
          <p:cNvPr id="10" name="TextBox 10"/>
          <p:cNvSpPr txBox="1"/>
          <p:nvPr/>
        </p:nvSpPr>
        <p:spPr>
          <a:xfrm>
            <a:off x="9763500" y="5410220"/>
            <a:ext cx="7128226" cy="1310054"/>
          </a:xfrm>
          <a:prstGeom prst="rect">
            <a:avLst/>
          </a:prstGeom>
        </p:spPr>
        <p:txBody>
          <a:bodyPr lIns="0" tIns="0" rIns="0" bIns="0" rtlCol="0" anchor="t">
            <a:spAutoFit/>
          </a:bodyPr>
          <a:lstStyle/>
          <a:p>
            <a:pPr algn="l">
              <a:lnSpc>
                <a:spcPts val="5374"/>
              </a:lnSpc>
            </a:pPr>
            <a:r>
              <a:rPr lang="en-US" sz="3200" u="sng">
                <a:solidFill>
                  <a:srgbClr val="050707"/>
                </a:solidFill>
                <a:latin typeface="Raleway"/>
                <a:hlinkClick r:id="rId5" tooltip="https://youtu.be/L_qi0_IdpDM?si=y7ilGo2fR5rHqb_l"/>
              </a:rPr>
              <a:t>Video:  What is Purpose &amp; Why is it important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902317" y="964406"/>
            <a:ext cx="14357025" cy="2426208"/>
          </a:xfrm>
          <a:prstGeom prst="rect">
            <a:avLst/>
          </a:prstGeom>
        </p:spPr>
        <p:txBody>
          <a:bodyPr lIns="0" tIns="0" rIns="0" bIns="0" rtlCol="0" anchor="t">
            <a:spAutoFit/>
          </a:bodyPr>
          <a:lstStyle/>
          <a:p>
            <a:pPr algn="l">
              <a:lnSpc>
                <a:spcPts val="11616"/>
              </a:lnSpc>
            </a:pPr>
            <a:r>
              <a:rPr lang="en-US" sz="8800">
                <a:solidFill>
                  <a:srgbClr val="9C182C"/>
                </a:solidFill>
                <a:latin typeface="Raleway"/>
              </a:rPr>
              <a:t>Group Reflection</a:t>
            </a:r>
          </a:p>
          <a:p>
            <a:pPr algn="l">
              <a:lnSpc>
                <a:spcPts val="3695"/>
              </a:lnSpc>
            </a:pPr>
            <a:endParaRPr lang="en-US" sz="8800">
              <a:solidFill>
                <a:srgbClr val="9C182C"/>
              </a:solidFill>
              <a:latin typeface="Raleway"/>
            </a:endParaRPr>
          </a:p>
          <a:p>
            <a:pPr algn="l">
              <a:lnSpc>
                <a:spcPts val="3695"/>
              </a:lnSpc>
            </a:pPr>
            <a:endParaRPr lang="en-US" sz="8800">
              <a:solidFill>
                <a:srgbClr val="9C182C"/>
              </a:solidFill>
              <a:latin typeface="Raleway"/>
            </a:endParaRPr>
          </a:p>
        </p:txBody>
      </p:sp>
      <p:sp>
        <p:nvSpPr>
          <p:cNvPr id="3" name="TextBox 3"/>
          <p:cNvSpPr txBox="1"/>
          <p:nvPr/>
        </p:nvSpPr>
        <p:spPr>
          <a:xfrm>
            <a:off x="2902298" y="2541975"/>
            <a:ext cx="14865044" cy="1360725"/>
          </a:xfrm>
          <a:prstGeom prst="rect">
            <a:avLst/>
          </a:prstGeom>
        </p:spPr>
        <p:txBody>
          <a:bodyPr lIns="0" tIns="0" rIns="0" bIns="0" rtlCol="0" anchor="t">
            <a:spAutoFit/>
          </a:bodyPr>
          <a:lstStyle/>
          <a:p>
            <a:pPr algn="l">
              <a:lnSpc>
                <a:spcPts val="5470"/>
              </a:lnSpc>
            </a:pPr>
            <a:r>
              <a:rPr lang="en-US" sz="3800">
                <a:solidFill>
                  <a:srgbClr val="050707"/>
                </a:solidFill>
                <a:latin typeface="Raleway"/>
              </a:rPr>
              <a:t>In your small groups (3-5 people), reflect on the following questions:</a:t>
            </a:r>
          </a:p>
        </p:txBody>
      </p:sp>
      <p:grpSp>
        <p:nvGrpSpPr>
          <p:cNvPr id="4" name="Group 4"/>
          <p:cNvGrpSpPr/>
          <p:nvPr/>
        </p:nvGrpSpPr>
        <p:grpSpPr>
          <a:xfrm>
            <a:off x="3150994" y="4851084"/>
            <a:ext cx="279000" cy="296400"/>
            <a:chOff x="0" y="0"/>
            <a:chExt cx="372000" cy="395200"/>
          </a:xfrm>
        </p:grpSpPr>
        <p:sp>
          <p:nvSpPr>
            <p:cNvPr id="5" name="Freeform 5"/>
            <p:cNvSpPr/>
            <p:nvPr/>
          </p:nvSpPr>
          <p:spPr>
            <a:xfrm>
              <a:off x="0" y="0"/>
              <a:ext cx="371983" cy="395224"/>
            </a:xfrm>
            <a:custGeom>
              <a:avLst/>
              <a:gdLst/>
              <a:ahLst/>
              <a:cxnLst/>
              <a:rect l="l" t="t" r="r" b="b"/>
              <a:pathLst>
                <a:path w="371983" h="395224">
                  <a:moveTo>
                    <a:pt x="0" y="0"/>
                  </a:moveTo>
                  <a:lnTo>
                    <a:pt x="371983" y="0"/>
                  </a:lnTo>
                  <a:lnTo>
                    <a:pt x="371983" y="395224"/>
                  </a:lnTo>
                  <a:lnTo>
                    <a:pt x="0" y="395224"/>
                  </a:lnTo>
                  <a:close/>
                </a:path>
              </a:pathLst>
            </a:custGeom>
            <a:solidFill>
              <a:srgbClr val="9C182C"/>
            </a:solidFill>
          </p:spPr>
          <p:txBody>
            <a:bodyPr/>
            <a:lstStyle/>
            <a:p>
              <a:endParaRPr lang="en-US"/>
            </a:p>
          </p:txBody>
        </p:sp>
      </p:grpSp>
      <p:sp>
        <p:nvSpPr>
          <p:cNvPr id="6" name="TextBox 6"/>
          <p:cNvSpPr txBox="1"/>
          <p:nvPr/>
        </p:nvSpPr>
        <p:spPr>
          <a:xfrm>
            <a:off x="3812747" y="4647694"/>
            <a:ext cx="13063800" cy="7876032"/>
          </a:xfrm>
          <a:prstGeom prst="rect">
            <a:avLst/>
          </a:prstGeom>
        </p:spPr>
        <p:txBody>
          <a:bodyPr lIns="0" tIns="0" rIns="0" bIns="0" rtlCol="0" anchor="t">
            <a:spAutoFit/>
          </a:bodyPr>
          <a:lstStyle/>
          <a:p>
            <a:pPr algn="l">
              <a:lnSpc>
                <a:spcPts val="5243"/>
              </a:lnSpc>
            </a:pPr>
            <a:r>
              <a:rPr lang="en-US" sz="3799">
                <a:solidFill>
                  <a:srgbClr val="050707"/>
                </a:solidFill>
                <a:latin typeface="Raleway"/>
              </a:rPr>
              <a:t>What is one </a:t>
            </a:r>
            <a:r>
              <a:rPr lang="en-US" sz="3799">
                <a:solidFill>
                  <a:srgbClr val="050707"/>
                </a:solidFill>
                <a:latin typeface="Raleway Bold"/>
              </a:rPr>
              <a:t>“Aha” </a:t>
            </a:r>
            <a:r>
              <a:rPr lang="en-US" sz="3799">
                <a:solidFill>
                  <a:srgbClr val="050707"/>
                </a:solidFill>
                <a:latin typeface="Raleway"/>
              </a:rPr>
              <a:t>or </a:t>
            </a:r>
            <a:r>
              <a:rPr lang="en-US" sz="3799">
                <a:solidFill>
                  <a:srgbClr val="050707"/>
                </a:solidFill>
                <a:latin typeface="Raleway Bold"/>
              </a:rPr>
              <a:t>takeaway </a:t>
            </a:r>
            <a:r>
              <a:rPr lang="en-US" sz="3799">
                <a:solidFill>
                  <a:srgbClr val="050707"/>
                </a:solidFill>
                <a:latin typeface="Raleway"/>
              </a:rPr>
              <a:t>you have from this video about purpose? Did this video make you think differently about purpose in any way?</a:t>
            </a:r>
          </a:p>
          <a:p>
            <a:pPr algn="l">
              <a:lnSpc>
                <a:spcPts val="5243"/>
              </a:lnSpc>
            </a:pPr>
            <a:endParaRPr lang="en-US" sz="3799">
              <a:solidFill>
                <a:srgbClr val="050707"/>
              </a:solidFill>
              <a:latin typeface="Raleway"/>
            </a:endParaRPr>
          </a:p>
          <a:p>
            <a:pPr algn="l">
              <a:lnSpc>
                <a:spcPts val="5243"/>
              </a:lnSpc>
            </a:pPr>
            <a:r>
              <a:rPr lang="en-US" sz="3799">
                <a:solidFill>
                  <a:srgbClr val="050707"/>
                </a:solidFill>
                <a:latin typeface="Raleway Bold"/>
              </a:rPr>
              <a:t>Group share-out</a:t>
            </a:r>
            <a:r>
              <a:rPr lang="en-US" sz="3799">
                <a:solidFill>
                  <a:srgbClr val="050707"/>
                </a:solidFill>
                <a:latin typeface="Raleway"/>
              </a:rPr>
              <a:t> or </a:t>
            </a:r>
            <a:r>
              <a:rPr lang="en-US" sz="3799">
                <a:solidFill>
                  <a:srgbClr val="050707"/>
                </a:solidFill>
                <a:latin typeface="Raleway Bold Italics"/>
              </a:rPr>
              <a:t>Gallery walk</a:t>
            </a:r>
            <a:r>
              <a:rPr lang="en-US" sz="3799">
                <a:solidFill>
                  <a:srgbClr val="050707"/>
                </a:solidFill>
                <a:latin typeface="Raleway"/>
              </a:rPr>
              <a:t> </a:t>
            </a:r>
          </a:p>
          <a:p>
            <a:pPr algn="l">
              <a:lnSpc>
                <a:spcPts val="5243"/>
              </a:lnSpc>
            </a:pPr>
            <a:endParaRPr lang="en-US" sz="3799">
              <a:solidFill>
                <a:srgbClr val="050707"/>
              </a:solidFill>
              <a:latin typeface="Raleway"/>
            </a:endParaRPr>
          </a:p>
          <a:p>
            <a:pPr algn="l">
              <a:lnSpc>
                <a:spcPts val="5243"/>
              </a:lnSpc>
            </a:pPr>
            <a:endParaRPr lang="en-US" sz="3799">
              <a:solidFill>
                <a:srgbClr val="050707"/>
              </a:solidFill>
              <a:latin typeface="Raleway"/>
            </a:endParaRPr>
          </a:p>
          <a:p>
            <a:pPr algn="l">
              <a:lnSpc>
                <a:spcPts val="5243"/>
              </a:lnSpc>
            </a:pPr>
            <a:endParaRPr lang="en-US" sz="3799">
              <a:solidFill>
                <a:srgbClr val="050707"/>
              </a:solidFill>
              <a:latin typeface="Raleway"/>
            </a:endParaRPr>
          </a:p>
          <a:p>
            <a:pPr algn="l">
              <a:lnSpc>
                <a:spcPts val="5243"/>
              </a:lnSpc>
            </a:pPr>
            <a:endParaRPr lang="en-US" sz="3799">
              <a:solidFill>
                <a:srgbClr val="050707"/>
              </a:solidFill>
              <a:latin typeface="Raleway"/>
            </a:endParaRPr>
          </a:p>
          <a:p>
            <a:pPr algn="l">
              <a:lnSpc>
                <a:spcPts val="5243"/>
              </a:lnSpc>
            </a:pPr>
            <a:endParaRPr lang="en-US" sz="3799">
              <a:solidFill>
                <a:srgbClr val="050707"/>
              </a:solidFill>
              <a:latin typeface="Raleway"/>
            </a:endParaRPr>
          </a:p>
          <a:p>
            <a:pPr algn="l">
              <a:lnSpc>
                <a:spcPts val="5243"/>
              </a:lnSpc>
            </a:pPr>
            <a:endParaRPr lang="en-US" sz="3799">
              <a:solidFill>
                <a:srgbClr val="050707"/>
              </a:solidFill>
              <a:latin typeface="Raleway"/>
            </a:endParaRPr>
          </a:p>
          <a:p>
            <a:pPr algn="l">
              <a:lnSpc>
                <a:spcPts val="5243"/>
              </a:lnSpc>
            </a:pPr>
            <a:endParaRPr lang="en-US" sz="3799">
              <a:solidFill>
                <a:srgbClr val="050707"/>
              </a:solidFill>
              <a:latin typeface="Raleway"/>
            </a:endParaRPr>
          </a:p>
        </p:txBody>
      </p:sp>
      <p:grpSp>
        <p:nvGrpSpPr>
          <p:cNvPr id="7" name="Group 7"/>
          <p:cNvGrpSpPr/>
          <p:nvPr/>
        </p:nvGrpSpPr>
        <p:grpSpPr>
          <a:xfrm>
            <a:off x="-522792" y="-198216"/>
            <a:ext cx="2031000" cy="10691400"/>
            <a:chOff x="0" y="0"/>
            <a:chExt cx="2708000" cy="14255200"/>
          </a:xfrm>
        </p:grpSpPr>
        <p:sp>
          <p:nvSpPr>
            <p:cNvPr id="8" name="Freeform 8"/>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9C182C"/>
            </a:solidFill>
          </p:spPr>
          <p:txBody>
            <a:bodyPr/>
            <a:lstStyle/>
            <a:p>
              <a:endParaRPr lang="en-US"/>
            </a:p>
          </p:txBody>
        </p:sp>
      </p:grpSp>
      <p:grpSp>
        <p:nvGrpSpPr>
          <p:cNvPr id="9" name="Group 9"/>
          <p:cNvGrpSpPr/>
          <p:nvPr/>
        </p:nvGrpSpPr>
        <p:grpSpPr>
          <a:xfrm>
            <a:off x="3150994" y="7456528"/>
            <a:ext cx="279000" cy="296400"/>
            <a:chOff x="0" y="0"/>
            <a:chExt cx="372000" cy="395200"/>
          </a:xfrm>
        </p:grpSpPr>
        <p:sp>
          <p:nvSpPr>
            <p:cNvPr id="10" name="Freeform 10"/>
            <p:cNvSpPr/>
            <p:nvPr/>
          </p:nvSpPr>
          <p:spPr>
            <a:xfrm>
              <a:off x="0" y="0"/>
              <a:ext cx="371983" cy="395224"/>
            </a:xfrm>
            <a:custGeom>
              <a:avLst/>
              <a:gdLst/>
              <a:ahLst/>
              <a:cxnLst/>
              <a:rect l="l" t="t" r="r" b="b"/>
              <a:pathLst>
                <a:path w="371983" h="395224">
                  <a:moveTo>
                    <a:pt x="0" y="0"/>
                  </a:moveTo>
                  <a:lnTo>
                    <a:pt x="371983" y="0"/>
                  </a:lnTo>
                  <a:lnTo>
                    <a:pt x="371983" y="395224"/>
                  </a:lnTo>
                  <a:lnTo>
                    <a:pt x="0" y="395224"/>
                  </a:lnTo>
                  <a:close/>
                </a:path>
              </a:pathLst>
            </a:custGeom>
            <a:solidFill>
              <a:srgbClr val="9C182C"/>
            </a:solidFill>
          </p:spPr>
          <p:txBody>
            <a:bodyPr/>
            <a:lstStyle/>
            <a:p>
              <a:endParaRPr lang="en-US"/>
            </a:p>
          </p:txBody>
        </p:sp>
      </p:grpSp>
      <p:sp>
        <p:nvSpPr>
          <p:cNvPr id="11" name="Freeform 11"/>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888896"/>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9C182C"/>
            </a:solidFill>
          </p:spPr>
          <p:txBody>
            <a:bodyPr/>
            <a:lstStyle/>
            <a:p>
              <a:endParaRPr lang="en-US"/>
            </a:p>
          </p:txBody>
        </p:sp>
      </p:grpSp>
      <p:grpSp>
        <p:nvGrpSpPr>
          <p:cNvPr id="4" name="Group 4"/>
          <p:cNvGrpSpPr/>
          <p:nvPr/>
        </p:nvGrpSpPr>
        <p:grpSpPr>
          <a:xfrm>
            <a:off x="1054380" y="-359380"/>
            <a:ext cx="7213200" cy="11844000"/>
            <a:chOff x="0" y="0"/>
            <a:chExt cx="9617600" cy="15792000"/>
          </a:xfrm>
        </p:grpSpPr>
        <p:sp>
          <p:nvSpPr>
            <p:cNvPr id="5" name="Freeform 5"/>
            <p:cNvSpPr/>
            <p:nvPr/>
          </p:nvSpPr>
          <p:spPr>
            <a:xfrm>
              <a:off x="0" y="0"/>
              <a:ext cx="9617583" cy="15791942"/>
            </a:xfrm>
            <a:custGeom>
              <a:avLst/>
              <a:gdLst/>
              <a:ahLst/>
              <a:cxnLst/>
              <a:rect l="l" t="t" r="r" b="b"/>
              <a:pathLst>
                <a:path w="9617583" h="15791942">
                  <a:moveTo>
                    <a:pt x="0" y="0"/>
                  </a:moveTo>
                  <a:lnTo>
                    <a:pt x="9617583" y="0"/>
                  </a:lnTo>
                  <a:lnTo>
                    <a:pt x="9617583" y="15791942"/>
                  </a:lnTo>
                  <a:lnTo>
                    <a:pt x="0" y="15791942"/>
                  </a:lnTo>
                  <a:close/>
                </a:path>
              </a:pathLst>
            </a:custGeom>
            <a:solidFill>
              <a:srgbClr val="9C182C"/>
            </a:solidFill>
          </p:spPr>
          <p:txBody>
            <a:bodyPr/>
            <a:lstStyle/>
            <a:p>
              <a:endParaRPr lang="en-US"/>
            </a:p>
          </p:txBody>
        </p:sp>
      </p:grpSp>
      <p:sp>
        <p:nvSpPr>
          <p:cNvPr id="6" name="Freeform 6"/>
          <p:cNvSpPr/>
          <p:nvPr/>
        </p:nvSpPr>
        <p:spPr>
          <a:xfrm>
            <a:off x="1725930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p:cNvSpPr/>
          <p:nvPr/>
        </p:nvSpPr>
        <p:spPr>
          <a:xfrm>
            <a:off x="1278436" y="505434"/>
            <a:ext cx="1631232" cy="1631232"/>
          </a:xfrm>
          <a:custGeom>
            <a:avLst/>
            <a:gdLst/>
            <a:ahLst/>
            <a:cxnLst/>
            <a:rect l="l" t="t" r="r" b="b"/>
            <a:pathLst>
              <a:path w="1631232" h="1631232">
                <a:moveTo>
                  <a:pt x="0" y="0"/>
                </a:moveTo>
                <a:lnTo>
                  <a:pt x="1631232" y="0"/>
                </a:lnTo>
                <a:lnTo>
                  <a:pt x="1631232" y="1631232"/>
                </a:lnTo>
                <a:lnTo>
                  <a:pt x="0" y="1631232"/>
                </a:lnTo>
                <a:lnTo>
                  <a:pt x="0" y="0"/>
                </a:lnTo>
                <a:close/>
              </a:path>
            </a:pathLst>
          </a:custGeom>
          <a:blipFill>
            <a:blip r:embed="rId4"/>
            <a:stretch>
              <a:fillRect/>
            </a:stretch>
          </a:blipFill>
        </p:spPr>
        <p:txBody>
          <a:bodyPr/>
          <a:lstStyle/>
          <a:p>
            <a:endParaRPr lang="en-US"/>
          </a:p>
        </p:txBody>
      </p:sp>
      <p:sp>
        <p:nvSpPr>
          <p:cNvPr id="8" name="Freeform 8">
            <a:hlinkClick r:id="rId5" tooltip="https://youtu.be/2u0aY-IB09E"/>
          </p:cNvPr>
          <p:cNvSpPr/>
          <p:nvPr/>
        </p:nvSpPr>
        <p:spPr>
          <a:xfrm>
            <a:off x="519049" y="2838917"/>
            <a:ext cx="6813404" cy="3881357"/>
          </a:xfrm>
          <a:custGeom>
            <a:avLst/>
            <a:gdLst/>
            <a:ahLst/>
            <a:cxnLst/>
            <a:rect l="l" t="t" r="r" b="b"/>
            <a:pathLst>
              <a:path w="6813404" h="3881357">
                <a:moveTo>
                  <a:pt x="0" y="0"/>
                </a:moveTo>
                <a:lnTo>
                  <a:pt x="6813404" y="0"/>
                </a:lnTo>
                <a:lnTo>
                  <a:pt x="6813404" y="3881357"/>
                </a:lnTo>
                <a:lnTo>
                  <a:pt x="0" y="3881357"/>
                </a:lnTo>
                <a:lnTo>
                  <a:pt x="0" y="0"/>
                </a:lnTo>
                <a:close/>
              </a:path>
            </a:pathLst>
          </a:custGeom>
          <a:blipFill>
            <a:blip r:embed="rId6"/>
            <a:stretch>
              <a:fillRect/>
            </a:stretch>
          </a:blipFill>
        </p:spPr>
        <p:txBody>
          <a:bodyPr/>
          <a:lstStyle/>
          <a:p>
            <a:endParaRPr lang="en-US"/>
          </a:p>
        </p:txBody>
      </p:sp>
      <p:sp>
        <p:nvSpPr>
          <p:cNvPr id="9" name="TextBox 9"/>
          <p:cNvSpPr txBox="1"/>
          <p:nvPr/>
        </p:nvSpPr>
        <p:spPr>
          <a:xfrm>
            <a:off x="9763500" y="3742196"/>
            <a:ext cx="7495876" cy="1374891"/>
          </a:xfrm>
          <a:prstGeom prst="rect">
            <a:avLst/>
          </a:prstGeom>
        </p:spPr>
        <p:txBody>
          <a:bodyPr lIns="0" tIns="0" rIns="0" bIns="0" rtlCol="0" anchor="t">
            <a:spAutoFit/>
          </a:bodyPr>
          <a:lstStyle/>
          <a:p>
            <a:pPr algn="l">
              <a:lnSpc>
                <a:spcPts val="11232"/>
              </a:lnSpc>
            </a:pPr>
            <a:r>
              <a:rPr lang="en-US" sz="7200">
                <a:solidFill>
                  <a:srgbClr val="9C182C"/>
                </a:solidFill>
                <a:latin typeface="Raleway Bold"/>
              </a:rPr>
              <a:t>Video</a:t>
            </a:r>
          </a:p>
        </p:txBody>
      </p:sp>
      <p:sp>
        <p:nvSpPr>
          <p:cNvPr id="10" name="TextBox 10"/>
          <p:cNvSpPr txBox="1"/>
          <p:nvPr/>
        </p:nvSpPr>
        <p:spPr>
          <a:xfrm>
            <a:off x="9763500" y="5410220"/>
            <a:ext cx="7128226" cy="1310054"/>
          </a:xfrm>
          <a:prstGeom prst="rect">
            <a:avLst/>
          </a:prstGeom>
        </p:spPr>
        <p:txBody>
          <a:bodyPr lIns="0" tIns="0" rIns="0" bIns="0" rtlCol="0" anchor="t">
            <a:spAutoFit/>
          </a:bodyPr>
          <a:lstStyle/>
          <a:p>
            <a:pPr algn="l">
              <a:lnSpc>
                <a:spcPts val="5374"/>
              </a:lnSpc>
            </a:pPr>
            <a:r>
              <a:rPr lang="en-US" sz="3200" u="sng">
                <a:solidFill>
                  <a:srgbClr val="050707"/>
                </a:solidFill>
                <a:latin typeface="Raleway"/>
                <a:hlinkClick r:id="rId5" tooltip="https://youtu.be/2u0aY-IB09E"/>
              </a:rPr>
              <a:t>Video:  Why is Purpose Important for educators?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902317" y="964406"/>
            <a:ext cx="14357025" cy="1959483"/>
          </a:xfrm>
          <a:prstGeom prst="rect">
            <a:avLst/>
          </a:prstGeom>
        </p:spPr>
        <p:txBody>
          <a:bodyPr lIns="0" tIns="0" rIns="0" bIns="0" rtlCol="0" anchor="t">
            <a:spAutoFit/>
          </a:bodyPr>
          <a:lstStyle/>
          <a:p>
            <a:pPr algn="l">
              <a:lnSpc>
                <a:spcPts val="11615"/>
              </a:lnSpc>
            </a:pPr>
            <a:r>
              <a:rPr lang="en-US" sz="8799">
                <a:solidFill>
                  <a:srgbClr val="9C182C"/>
                </a:solidFill>
                <a:latin typeface="Raleway"/>
              </a:rPr>
              <a:t>Video Reflection</a:t>
            </a:r>
          </a:p>
          <a:p>
            <a:pPr algn="l">
              <a:lnSpc>
                <a:spcPts val="3695"/>
              </a:lnSpc>
            </a:pPr>
            <a:endParaRPr lang="en-US" sz="8799">
              <a:solidFill>
                <a:srgbClr val="9C182C"/>
              </a:solidFill>
              <a:latin typeface="Raleway"/>
            </a:endParaRPr>
          </a:p>
        </p:txBody>
      </p:sp>
      <p:sp>
        <p:nvSpPr>
          <p:cNvPr id="3" name="TextBox 3"/>
          <p:cNvSpPr txBox="1"/>
          <p:nvPr/>
        </p:nvSpPr>
        <p:spPr>
          <a:xfrm>
            <a:off x="2902298" y="2541975"/>
            <a:ext cx="14865044" cy="674925"/>
          </a:xfrm>
          <a:prstGeom prst="rect">
            <a:avLst/>
          </a:prstGeom>
        </p:spPr>
        <p:txBody>
          <a:bodyPr lIns="0" tIns="0" rIns="0" bIns="0" rtlCol="0" anchor="t">
            <a:spAutoFit/>
          </a:bodyPr>
          <a:lstStyle/>
          <a:p>
            <a:pPr algn="l">
              <a:lnSpc>
                <a:spcPts val="5470"/>
              </a:lnSpc>
            </a:pPr>
            <a:r>
              <a:rPr lang="en-US" sz="3800">
                <a:solidFill>
                  <a:srgbClr val="050707"/>
                </a:solidFill>
                <a:latin typeface="Raleway"/>
              </a:rPr>
              <a:t>Individually, reflect on the following questions:</a:t>
            </a:r>
          </a:p>
        </p:txBody>
      </p:sp>
      <p:grpSp>
        <p:nvGrpSpPr>
          <p:cNvPr id="4" name="Group 4"/>
          <p:cNvGrpSpPr/>
          <p:nvPr/>
        </p:nvGrpSpPr>
        <p:grpSpPr>
          <a:xfrm>
            <a:off x="2902317" y="4329912"/>
            <a:ext cx="279000" cy="296400"/>
            <a:chOff x="0" y="0"/>
            <a:chExt cx="372000" cy="395200"/>
          </a:xfrm>
        </p:grpSpPr>
        <p:sp>
          <p:nvSpPr>
            <p:cNvPr id="5" name="Freeform 5"/>
            <p:cNvSpPr/>
            <p:nvPr/>
          </p:nvSpPr>
          <p:spPr>
            <a:xfrm>
              <a:off x="0" y="0"/>
              <a:ext cx="371983" cy="395224"/>
            </a:xfrm>
            <a:custGeom>
              <a:avLst/>
              <a:gdLst/>
              <a:ahLst/>
              <a:cxnLst/>
              <a:rect l="l" t="t" r="r" b="b"/>
              <a:pathLst>
                <a:path w="371983" h="395224">
                  <a:moveTo>
                    <a:pt x="0" y="0"/>
                  </a:moveTo>
                  <a:lnTo>
                    <a:pt x="371983" y="0"/>
                  </a:lnTo>
                  <a:lnTo>
                    <a:pt x="371983" y="395224"/>
                  </a:lnTo>
                  <a:lnTo>
                    <a:pt x="0" y="395224"/>
                  </a:lnTo>
                  <a:close/>
                </a:path>
              </a:pathLst>
            </a:custGeom>
            <a:solidFill>
              <a:srgbClr val="9C182C"/>
            </a:solidFill>
          </p:spPr>
          <p:txBody>
            <a:bodyPr/>
            <a:lstStyle/>
            <a:p>
              <a:endParaRPr lang="en-US"/>
            </a:p>
          </p:txBody>
        </p:sp>
      </p:grpSp>
      <p:sp>
        <p:nvSpPr>
          <p:cNvPr id="6" name="TextBox 6"/>
          <p:cNvSpPr txBox="1"/>
          <p:nvPr/>
        </p:nvSpPr>
        <p:spPr>
          <a:xfrm>
            <a:off x="3688409" y="4244187"/>
            <a:ext cx="13063800" cy="7773543"/>
          </a:xfrm>
          <a:prstGeom prst="rect">
            <a:avLst/>
          </a:prstGeom>
        </p:spPr>
        <p:txBody>
          <a:bodyPr lIns="0" tIns="0" rIns="0" bIns="0" rtlCol="0" anchor="t">
            <a:spAutoFit/>
          </a:bodyPr>
          <a:lstStyle/>
          <a:p>
            <a:pPr algn="l">
              <a:lnSpc>
                <a:spcPts val="5105"/>
              </a:lnSpc>
            </a:pPr>
            <a:r>
              <a:rPr lang="en-US" sz="3699">
                <a:solidFill>
                  <a:srgbClr val="050707"/>
                </a:solidFill>
                <a:latin typeface="Raleway"/>
              </a:rPr>
              <a:t>Do you have an intuitive sense of what your purpose is? Can you jot down some initial </a:t>
            </a:r>
            <a:r>
              <a:rPr lang="en-US" sz="3699">
                <a:solidFill>
                  <a:srgbClr val="050707"/>
                </a:solidFill>
                <a:latin typeface="Raleway Bold"/>
              </a:rPr>
              <a:t>words</a:t>
            </a:r>
            <a:r>
              <a:rPr lang="en-US" sz="3699">
                <a:solidFill>
                  <a:srgbClr val="050707"/>
                </a:solidFill>
                <a:latin typeface="Raleway"/>
              </a:rPr>
              <a:t> or </a:t>
            </a:r>
            <a:r>
              <a:rPr lang="en-US" sz="3699">
                <a:solidFill>
                  <a:srgbClr val="050707"/>
                </a:solidFill>
                <a:latin typeface="Raleway Bold"/>
              </a:rPr>
              <a:t>phrases</a:t>
            </a:r>
            <a:r>
              <a:rPr lang="en-US" sz="3699">
                <a:solidFill>
                  <a:srgbClr val="050707"/>
                </a:solidFill>
                <a:latin typeface="Raleway"/>
              </a:rPr>
              <a:t> that capture it? </a:t>
            </a:r>
          </a:p>
          <a:p>
            <a:pPr algn="l">
              <a:lnSpc>
                <a:spcPts val="5105"/>
              </a:lnSpc>
            </a:pPr>
            <a:endParaRPr lang="en-US" sz="3699">
              <a:solidFill>
                <a:srgbClr val="050707"/>
              </a:solidFill>
              <a:latin typeface="Raleway"/>
            </a:endParaRPr>
          </a:p>
          <a:p>
            <a:pPr algn="l">
              <a:lnSpc>
                <a:spcPts val="5105"/>
              </a:lnSpc>
            </a:pPr>
            <a:endParaRPr lang="en-US" sz="3699">
              <a:solidFill>
                <a:srgbClr val="050707"/>
              </a:solidFill>
              <a:latin typeface="Raleway"/>
            </a:endParaRPr>
          </a:p>
          <a:p>
            <a:pPr algn="l">
              <a:lnSpc>
                <a:spcPts val="5105"/>
              </a:lnSpc>
            </a:pPr>
            <a:r>
              <a:rPr lang="en-US" sz="3699">
                <a:solidFill>
                  <a:srgbClr val="050707"/>
                </a:solidFill>
                <a:latin typeface="Raleway"/>
              </a:rPr>
              <a:t>I</a:t>
            </a:r>
            <a:r>
              <a:rPr lang="en-US" sz="3699">
                <a:solidFill>
                  <a:srgbClr val="050707"/>
                </a:solidFill>
                <a:latin typeface="Raleway Bold"/>
              </a:rPr>
              <a:t>f you can’t think of anything, that’s OK</a:t>
            </a:r>
            <a:r>
              <a:rPr lang="en-US" sz="3699">
                <a:solidFill>
                  <a:srgbClr val="050707"/>
                </a:solidFill>
                <a:latin typeface="Raleway"/>
              </a:rPr>
              <a:t>! We are going to go through some steps in the next video to unpack purpose! Then we will check in with these words you wrote down. </a:t>
            </a:r>
          </a:p>
          <a:p>
            <a:pPr algn="l">
              <a:lnSpc>
                <a:spcPts val="5105"/>
              </a:lnSpc>
            </a:pPr>
            <a:endParaRPr lang="en-US" sz="3699">
              <a:solidFill>
                <a:srgbClr val="050707"/>
              </a:solidFill>
              <a:latin typeface="Raleway"/>
            </a:endParaRPr>
          </a:p>
          <a:p>
            <a:pPr algn="l">
              <a:lnSpc>
                <a:spcPts val="5105"/>
              </a:lnSpc>
            </a:pPr>
            <a:endParaRPr lang="en-US" sz="3699">
              <a:solidFill>
                <a:srgbClr val="050707"/>
              </a:solidFill>
              <a:latin typeface="Raleway"/>
            </a:endParaRPr>
          </a:p>
          <a:p>
            <a:pPr algn="l">
              <a:lnSpc>
                <a:spcPts val="5105"/>
              </a:lnSpc>
            </a:pPr>
            <a:endParaRPr lang="en-US" sz="3699">
              <a:solidFill>
                <a:srgbClr val="050707"/>
              </a:solidFill>
              <a:latin typeface="Raleway"/>
            </a:endParaRPr>
          </a:p>
          <a:p>
            <a:pPr algn="l">
              <a:lnSpc>
                <a:spcPts val="5105"/>
              </a:lnSpc>
            </a:pPr>
            <a:endParaRPr lang="en-US" sz="3699">
              <a:solidFill>
                <a:srgbClr val="050707"/>
              </a:solidFill>
              <a:latin typeface="Raleway"/>
            </a:endParaRPr>
          </a:p>
          <a:p>
            <a:pPr algn="l">
              <a:lnSpc>
                <a:spcPts val="5105"/>
              </a:lnSpc>
            </a:pPr>
            <a:endParaRPr lang="en-US" sz="3699">
              <a:solidFill>
                <a:srgbClr val="050707"/>
              </a:solidFill>
              <a:latin typeface="Raleway"/>
            </a:endParaRPr>
          </a:p>
        </p:txBody>
      </p:sp>
      <p:grpSp>
        <p:nvGrpSpPr>
          <p:cNvPr id="7" name="Group 7"/>
          <p:cNvGrpSpPr/>
          <p:nvPr/>
        </p:nvGrpSpPr>
        <p:grpSpPr>
          <a:xfrm>
            <a:off x="-522792" y="-198216"/>
            <a:ext cx="2031000" cy="10691400"/>
            <a:chOff x="0" y="0"/>
            <a:chExt cx="2708000" cy="14255200"/>
          </a:xfrm>
        </p:grpSpPr>
        <p:sp>
          <p:nvSpPr>
            <p:cNvPr id="8" name="Freeform 8"/>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9C182C"/>
            </a:solidFill>
          </p:spPr>
          <p:txBody>
            <a:bodyPr/>
            <a:lstStyle/>
            <a:p>
              <a:endParaRPr lang="en-US"/>
            </a:p>
          </p:txBody>
        </p:sp>
      </p:grpSp>
      <p:sp>
        <p:nvSpPr>
          <p:cNvPr id="9" name="Freeform 9"/>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2079</Words>
  <Application>Microsoft Macintosh PowerPoint</Application>
  <PresentationFormat>Custom</PresentationFormat>
  <Paragraphs>257</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Raleway</vt:lpstr>
      <vt:lpstr>Raleway Bold</vt:lpstr>
      <vt:lpstr>Arial</vt:lpstr>
      <vt:lpstr>Raleway Italics</vt:lpstr>
      <vt:lpstr>Raleway Bold Italics</vt:lpstr>
      <vt:lpstr>Calibri</vt:lpstr>
      <vt:lpstr>Arimo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Purpose for Educators _Turnkey Group Slide Deck</dc:title>
  <cp:lastModifiedBy>Mariah Flynn</cp:lastModifiedBy>
  <cp:revision>2</cp:revision>
  <dcterms:created xsi:type="dcterms:W3CDTF">2006-08-16T00:00:00Z</dcterms:created>
  <dcterms:modified xsi:type="dcterms:W3CDTF">2024-08-12T21:05:01Z</dcterms:modified>
  <dc:identifier>DAF6ZNBvg3I</dc:identifier>
</cp:coreProperties>
</file>