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Poppins" pitchFamily="2" charset="77"/>
      <p:regular r:id="rId28"/>
      <p:bold r:id="rId29"/>
      <p:italic r:id="rId30"/>
      <p:boldItalic r:id="rId31"/>
    </p:embeddedFont>
    <p:embeddedFont>
      <p:font typeface="Poppins Light" panose="020B0604020202020204" pitchFamily="34" charset="0"/>
      <p:regular r:id="rId32"/>
      <p:bold r:id="rId33"/>
      <p:italic r:id="rId34"/>
      <p:boldItalic r:id="rId35"/>
    </p:embeddedFont>
    <p:embeddedFont>
      <p:font typeface="Poppins Medium" panose="020B0604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648"/>
  </p:normalViewPr>
  <p:slideViewPr>
    <p:cSldViewPr snapToGrid="0">
      <p:cViewPr varScale="1">
        <p:scale>
          <a:sx n="156" d="100"/>
          <a:sy n="156"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e7fd3df67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e7fd3df67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a:t>
            </a:r>
            <a:r>
              <a:rPr lang="es">
                <a:solidFill>
                  <a:schemeClr val="dk1"/>
                </a:solidFill>
              </a:rPr>
              <a:t>: This slide should not be included in the workshop presentation. Hide or delete this slide before your workshop.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fdcadd2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fdcadd2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e7fd3df67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ee7fd3df67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mindfulness is important for parents and caregivers.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One study found that more mindful mothers of preschoolers have less parenting stress, depression, and anxiety.</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A recent study shows parents who engage in more mindful parenting share more positive emotions during difficult conversations with their teen children, and those children are less likely to use drugs or have anxiety, depression, or act out.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Parents who are less self-critical of their parenting have teens with fewer symptoms of anxiety and depression.</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In one study, parents who attended an eight week Mindful Families Stress Reduction course with their early-adolescent children reported decreased stress and their children reported their parents paid them more attention after the course.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So why is practicing mindfulness important for you as a parent or primary caregiver? One study found that more mindful mothers of preschoolers have less parenting stress, depression, and anxiety. In addition, parents who are less critical of their parenting have teens with fewer symptoms of anxiety and depression. Another recent study shows that parents who engage in more mindful parenting end up sharing more positive emotions during difficult conversations with their teen children, and those children are less likely to use drugs, or have anxiety, depression, or act out. </a:t>
            </a:r>
            <a:endParaRPr>
              <a:solidFill>
                <a:schemeClr val="dk1"/>
              </a:solidFill>
            </a:endParaRPr>
          </a:p>
          <a:p>
            <a:pPr marL="0" lvl="0" indent="0" algn="l" rtl="0">
              <a:spcBef>
                <a:spcPts val="1200"/>
              </a:spcBef>
              <a:spcAft>
                <a:spcPts val="0"/>
              </a:spcAft>
              <a:buClr>
                <a:schemeClr val="dk1"/>
              </a:buClr>
              <a:buSzPts val="1100"/>
              <a:buFont typeface="Arial"/>
              <a:buNone/>
            </a:pPr>
            <a:r>
              <a:rPr lang="es">
                <a:solidFill>
                  <a:schemeClr val="dk1"/>
                </a:solidFill>
              </a:rPr>
              <a:t>While mindfulness doesn’t come naturally to everyone, it can be taught. In one study, parents who attended an 8-week Mindful Families Stress Reduction course with their early-adolescent children found their stress was decreased and their children reported that their parents paid more attention to them after completing the course. </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e7fd3df67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ee7fd3df6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Share practical tips on nurturing mindfulness in our own lives. Be sure to include the following tips: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Accept that you (and your parenting) are flawed.</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Accept that your child is flawed.</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Recognize that most parenting issues are temporary.</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Take a head-to-toe inventory.</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Use your phone intentionally.</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Pause to consider what your child needs at the current moment.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Recognize when you need to adjust your schedule.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We now understand why fostering Mindfulness for you as parents and caregivers is important, but you may be wondering, “Now what? How do we nurture Mindfulness?” We have a few tips here on nurturing Mindfulness in our parenting.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Accept that you and your parenting are flawed</a:t>
            </a:r>
            <a:r>
              <a:rPr lang="es">
                <a:solidFill>
                  <a:schemeClr val="dk1"/>
                </a:solidFill>
              </a:rPr>
              <a:t>: Be careful not to find yourself constantly striving toward an unrealistic ideal of parenting or scrutinizing your every move.</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Accept that your child is flawed</a:t>
            </a:r>
            <a:r>
              <a:rPr lang="es">
                <a:solidFill>
                  <a:schemeClr val="dk1"/>
                </a:solidFill>
              </a:rPr>
              <a:t>: Remember that most well-adjusted adults had several difficult traits as children.</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Recognize that most parenting issues are temporary</a:t>
            </a:r>
            <a:r>
              <a:rPr lang="es">
                <a:solidFill>
                  <a:schemeClr val="dk1"/>
                </a:solidFill>
              </a:rPr>
              <a:t>: Try adding the phrase, “...for now” to the end of any observations you make about your child, like “They aren’t sleeping through the night…for now.”</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Take a head-to-toe inventory</a:t>
            </a:r>
            <a:r>
              <a:rPr lang="es">
                <a:solidFill>
                  <a:schemeClr val="dk1"/>
                </a:solidFill>
              </a:rPr>
              <a:t>: Check in with your head, heart, and instincts to make sure they’re aligned with your actions to support your child.</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Use your phone intentionally</a:t>
            </a:r>
            <a:r>
              <a:rPr lang="es">
                <a:solidFill>
                  <a:schemeClr val="dk1"/>
                </a:solidFill>
              </a:rPr>
              <a:t>: Try putting your phone away during dinner or for 30-minutes of parent-child connection time</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Pause to consider what your child needs now</a:t>
            </a:r>
            <a:r>
              <a:rPr lang="es">
                <a:solidFill>
                  <a:schemeClr val="dk1"/>
                </a:solidFill>
              </a:rPr>
              <a:t>: Take a moment, breathe, and then ask yourself, “Does my child need space, autonomy, or a boundary right now?”</a:t>
            </a:r>
            <a:endParaRPr>
              <a:solidFill>
                <a:schemeClr val="dk1"/>
              </a:solidFill>
            </a:endParaRPr>
          </a:p>
          <a:p>
            <a:pPr marL="457200" lvl="0" indent="-298450" algn="l" rtl="0">
              <a:spcBef>
                <a:spcPts val="0"/>
              </a:spcBef>
              <a:spcAft>
                <a:spcPts val="0"/>
              </a:spcAft>
              <a:buClr>
                <a:schemeClr val="dk1"/>
              </a:buClr>
              <a:buSzPts val="1100"/>
              <a:buChar char="-"/>
            </a:pPr>
            <a:r>
              <a:rPr lang="es" b="1">
                <a:solidFill>
                  <a:schemeClr val="dk1"/>
                </a:solidFill>
              </a:rPr>
              <a:t>Recognize when you need to adjust your schedule</a:t>
            </a:r>
            <a:r>
              <a:rPr lang="es">
                <a:solidFill>
                  <a:schemeClr val="dk1"/>
                </a:solidFill>
              </a:rPr>
              <a:t>: Build in some buffer time between activities to give yourself time to connect and listen to your child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fdcadd23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7fdcadd2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Mindful Breathing</a:t>
            </a:r>
            <a:r>
              <a:rPr lang="es">
                <a:solidFill>
                  <a:schemeClr val="dk1"/>
                </a:solidFill>
              </a:rPr>
              <a:t> is a useful practice and why they should try it.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The impact of stress, anger, and anxiety extends beyond our health and can affect our ability to focus and make sound decisions.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Mindfulness can combat that by allowing us to focus on our thoughts, emotions, and sensations without judgement.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Practicing mindfulness helps us manage and navigate challenging feelings without being consumed by those feelings.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In particular, mindful breathing provides us with a physical anchor to return to when we feel overwhelmed by stressful thoughts.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In addition to the previous tips on nurturing Mindfulness, we also have a practice for you to try called </a:t>
            </a:r>
            <a:r>
              <a:rPr lang="es" i="1">
                <a:solidFill>
                  <a:schemeClr val="dk1"/>
                </a:solidFill>
              </a:rPr>
              <a:t>Mindful Breathing.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This practice doesn’t take long; we’re actually going to take a few minutes and try the practice here today. It is a way to build resilience to stress, anxiety, and anger by directing your attention to the rhythm of your breath as it goes in and out when inhaling and exhaling. Research shows that the impact of stress, anger, and anxiety can affect our ability to focus and make sound decisions, but practicing mindfulness can combat that by allowing us to focus on our thoughts, emotions, and sensations without judgement. Practicing mindfulness helps us manage and navigate challenging feelings without being consumed by those feelings. Mindful breathing, in particular, provides us with a physical anchor to return to when we feel overwhelmed by stressful thoughts.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To begin, get as comfortable as you can. Practicing this later during times of stress or anxiety can be beneficial, too.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ee7fd3df67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ee7fd3df67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Mindful Breathing</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close your eyes or maintain a soft gaze, depending on your comfort level. For five minutes, observe each breath - both when inhaling and when exhaling - without trying to change your natural rhythm. You may find it helpful to begin by taking a deliberate, deep breath by inhaling deeply through your nostrils for 3 seconds, holding your breath for 2 seconds, and releasing your breath through your mouth for 4 seconds. While you’re breathing, focus on the rise and fall of your chest or on the sensation of air flowing through your nostrils. It’s okay for your mind to get distracted during this practice. When that happens, bring your attention back to your breath without judgement. Once you have done this for five minutes, thank yourself for completing this practice.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fdcadd23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fdcadd23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that you have tried practicing mindful breathing, I want to give you all a some time to reflect. First you’re going to take a minute and reflect on your experience trying this practice. Think about how you felt and which parts of this practice felt comfortable. Did any parts feel uncomfortable? Then, you’ll turn to a partner next to you and share your reflections. Finally, we’ll have time for a couple people to share their reflections with the group. </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7fdcadd236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7fdcadd23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bf03c441f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1bf03c441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fostering mindfulness is important for children. Be sure to include: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Led by their curiosity to explore the world and all the sensations it has to offer, young children are often naturally mindful, but this can change as they get older.</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Children of all ages can benefit from mindfulness practices.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Studies suggest that more mindful children may be more emotionally resilient.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Practicing mindfulness has shown different benefits for children of different ages.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Thank you all for participating and being open to the last practice. Now let’s explore the importance of mindfulness in childhood.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Led by their curiosity to explore the world and all the sensations it has to offer, young children are often naturally mindful, although this can change as they get older.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Studies have shown that children of all ages can benefit from mindfulness practices. For example, one study found that more mindful 8-to-10-year-olds were less negatively affected by the COVID-19 pandemic and another study showed that more mindful college students are better able to bounce back from academic challenges, suggesting that more mindful children may be more emotionally resilient.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Fortunately, mindfulness can be taught, and many classrooms and schools are integrating mindfulness videos and training programs. These programs can increase resilience, executive function, attention, and kind behavior and decrease behavior problems and anxiety.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Mindfulness can be especially beneficial to teens, as one study found that teens who participated in a five-day mindfulness retreat felt less stressed and more happy, self-compassionate, and satisfied with their lives. Those teens even reported feeling better three months after the retreat!</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fdcadd236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fdcadd236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mindfulness in childhood. This slide is for </a:t>
            </a:r>
            <a:r>
              <a:rPr lang="es" b="1" i="1">
                <a:solidFill>
                  <a:schemeClr val="dk1"/>
                </a:solidFill>
              </a:rPr>
              <a:t>Raisin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Raisin Meditation </a:t>
            </a:r>
            <a:r>
              <a:rPr lang="es">
                <a:solidFill>
                  <a:schemeClr val="dk1"/>
                </a:solidFill>
              </a:rPr>
              <a:t> is a useful practice and why they should try it. Be sure to share: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Oftentimes we find ourselves thinking about the past or the future, neglecting to appreciate the present.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Practicing mindfulness teaches us to focus on the present moment, helping to lessen stress and enhance our capacity to experience positive emotions.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By enhancing awareness of our internal mental and physical states, mindfulness can help children and teens develop a deeper understanding of their thoughts, emotions, and actions in the present, which helps them recognize the simple joys of everyday life.</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During and after the practice, encourage the parents to pause to notice their thoughts, sensations, and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And, once again, the question is </a:t>
            </a:r>
            <a:r>
              <a:rPr lang="es" i="1">
                <a:solidFill>
                  <a:schemeClr val="dk1"/>
                </a:solidFill>
              </a:rPr>
              <a:t>how</a:t>
            </a:r>
            <a:r>
              <a:rPr lang="es">
                <a:solidFill>
                  <a:schemeClr val="dk1"/>
                </a:solidFill>
              </a:rPr>
              <a:t> - how can we foster mindfulness in childhood? </a:t>
            </a:r>
            <a:r>
              <a:rPr lang="es" i="1">
                <a:solidFill>
                  <a:schemeClr val="dk1"/>
                </a:solidFill>
              </a:rPr>
              <a:t>Raisin Meditation </a:t>
            </a:r>
            <a:r>
              <a:rPr lang="es">
                <a:solidFill>
                  <a:schemeClr val="dk1"/>
                </a:solidFill>
              </a:rPr>
              <a:t> is a great practice to help cultivate mindfulness, ease stress, and savor simple joys.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Oftentimes we find ourselves dwelling on the past or thinking about the future, and we end up neglecting to appreciate the present moment. Practicing mindfulness teaches us to focus on the present moment and become more aware of our thoughts, emotions, and physical sensations without passing judgement. This helps lessen stress and enhances our capacity to experience positive emotions. Mindfulness can help children and teens develop a deeper understanding of their thoughts, emotions, and actions in the present moment, which creates a way for them to recognize and enjoy the simple joys of everyday life.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fdcadd23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7fdcadd23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mindfulness in childhood. This slide is for </a:t>
            </a:r>
            <a:r>
              <a:rPr lang="es" b="1" i="1">
                <a:solidFill>
                  <a:schemeClr val="dk1"/>
                </a:solidFill>
              </a:rPr>
              <a:t>Raisin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Raisin Meditation</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endParaRPr b="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To get started, have your child pick up a raisin or another piece of fruit and hold it in their palm or between their fingers and have them imagine it is their first time seeing this fruit.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Ask them to see the piece of fruit and allow their gaze to go all over the piece of fruit. Pay attention to the details, like where light shines on it and where it has shadows.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Then ask them to touch the piece of fruit between their fingers, exploring the texture of the fruit.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Have them bring the piece of fruit close to their nose and smell it. As they’re smelling the piece of fruit, you can also ask them to pay attention to any sensations that come up in their mouth or stomach.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have them bring the piece of fruit to their mouth and gently place it in their mouth without chewing it. Ask them to take a few moments to concentrate on the experience of having it in their mouth.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When they are ready, have them take one or two bites into the piece of fruit and pay attention to any flavors that come 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Next, guide them through swallowing the piece of fruit. See if they can first notice the urge to swallow before actually swallowing 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Finally, follow the piece of fruit and see if they can feel the fruit moving down into their stomach. </a:t>
            </a:r>
            <a:endParaRPr b="1">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bd8229d8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bd8229d8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f569ffe16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f569ffe16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mindfulness in childhood. This slide is for </a:t>
            </a:r>
            <a:r>
              <a:rPr lang="es" b="1" i="1">
                <a:solidFill>
                  <a:schemeClr val="dk1"/>
                </a:solidFill>
              </a:rPr>
              <a:t>Walking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how </a:t>
            </a:r>
            <a:r>
              <a:rPr lang="es" i="1">
                <a:solidFill>
                  <a:schemeClr val="dk1"/>
                </a:solidFill>
              </a:rPr>
              <a:t>Walking Meditation</a:t>
            </a:r>
            <a:r>
              <a:rPr lang="es">
                <a:solidFill>
                  <a:schemeClr val="dk1"/>
                </a:solidFill>
              </a:rPr>
              <a:t> is a useful practice and why they should try it. Be sure to share: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Walking meditation helps children and teens practice a different pace of being in the world by deeply experiencing an ordinary part of life as they live it.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Deeply experiencing an ordinary part of life as they live it can help reduce stress and help us tune into positive emotions.</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Having a heightened awareness of what we are experiencing can empower us with greater control over our thoughts, emotions, and behaviors, allowing us to respond more constructively to more negative thoughts or feelings.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And, once again, the question is </a:t>
            </a:r>
            <a:r>
              <a:rPr lang="es" i="1">
                <a:solidFill>
                  <a:schemeClr val="dk1"/>
                </a:solidFill>
              </a:rPr>
              <a:t>how</a:t>
            </a:r>
            <a:r>
              <a:rPr lang="es">
                <a:solidFill>
                  <a:schemeClr val="dk1"/>
                </a:solidFill>
              </a:rPr>
              <a:t> - how can we foster Mindfulness in childhood? </a:t>
            </a:r>
            <a:r>
              <a:rPr lang="es" i="1">
                <a:solidFill>
                  <a:schemeClr val="dk1"/>
                </a:solidFill>
              </a:rPr>
              <a:t>Walking Meditation</a:t>
            </a:r>
            <a:r>
              <a:rPr lang="es">
                <a:solidFill>
                  <a:schemeClr val="dk1"/>
                </a:solidFill>
              </a:rPr>
              <a:t> is a great practice to turn everyday actions into a mindfulness and stress reduction tool.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In our fast-paced world, we often rush from one place to another. A basic method for practicing mindfulness is a “walking meditation”, which involves focusing closely on the physical experience of an ordinary part of life, like walking. Deeply experiencing an ordinary part of life as we live it can reduce stress and help us tune into positive emotions. Walking meditation - like mindfulness overall - can empower us with greater control over our thoughts, emotions, and behaviors, allowing us to respond more constructively to negative thoughts or feelings.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f569ffe16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f569ffe16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*Note: there are two activities for practicing mindfulness in childhood. This slide is for </a:t>
            </a:r>
            <a:r>
              <a:rPr lang="es" b="1" i="1">
                <a:solidFill>
                  <a:schemeClr val="dk1"/>
                </a:solidFill>
              </a:rPr>
              <a:t>Walking Meditation</a:t>
            </a:r>
            <a:r>
              <a:rPr lang="es" b="1">
                <a:solidFill>
                  <a:schemeClr val="dk1"/>
                </a:solidFill>
              </a:rPr>
              <a:t>. Please choose the appropriate one to share with your parent community and hide the slides for the other activity. </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Walk participants through </a:t>
            </a:r>
            <a:r>
              <a:rPr lang="es" i="1">
                <a:solidFill>
                  <a:schemeClr val="dk1"/>
                </a:solidFill>
              </a:rPr>
              <a:t>Walking Meditation</a:t>
            </a:r>
            <a:r>
              <a:rPr lang="e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Remind participants where they can find this activity on their workshop handout.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To get started with your child, find a calm location where you are unlikely to be interrupted. You will need to be able to pace back and forth for 10-25 steps, or about 20-40 feet. This exercise is adaptable for wheelchair users or those with limited mobility.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Take 10-15 steps or wheel yourselves for 20-40 feet along the chosen path, the pause and breathe at your own pace. When you’re ready, turn around and retrace your path back to the other end, where you’ll pause again to breathe. When you’re ready, turn around again and continue along your chosen path.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As you and your child are walking, notice the small ways you move. If you are walking, you might observe as you life one foot of the ground or as you shift your body weight onto the forward leg as your back heel lifts when taking a step. For wheelchair users, you might focus as you place your hands on the handrims or you might observe how the earth underneath you supports your wheelchair and your body.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While practicing your walking meditation, try going slowly as you’re focusing on your small, natural movements. Think about how you want to uses your hands and arms. As you move, direct your attention towards a sensation you typically overlook, like the rhythm of your breath flowing in and out of your body. Expect your mind to wander; when you see your mind drifting, try to bring your focus back to one of those sensations.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Try and make this meditation a part of your daily life - the more you practice, the more likely it will grow on you. </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7fdcadd236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7fdcadd23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Participants will take a few moments to reflect on their experience, share their reflections with a partner, and then share with the group.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we’ll take a few minutes to reflect on this practice. First, I’ll give you a minute to reflect on how you might introduce this activity to your child. What do you think would work well for you? Are you anxious about any pieces of this practice? Then, you’ll turn to a partner next to you and share your reflections. Finally, we’ll have time for a couple people to share their reflections with the group.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ee7fd3df67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ee7fd3df67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(This is an optional slide, please remove it if you aren’t interested in a question period)</a:t>
            </a:r>
            <a:endParaRPr b="1">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questions from the parent community.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fdcadd236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7fdcadd23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Go around the room and invite each parent community member to share one word that describes their learnings from today or how they’re feeling after today’s workshop.</a:t>
            </a:r>
            <a:endParaRPr b="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fdcadd236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fdcadd23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fddfbfe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fddfbfe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1bf03c441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1bf03c441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endParaRPr b="1">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Take a few moments to introduce yourself to your parent community and welcome them to the workshop.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Edit this slide to include a picture of yourself, your name and/or how you prefer to be addressed, your title, and your contact information.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bf03c441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bf03c441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Review what you will discuss during today’s workshop with your parent community.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endParaRPr b="1">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Over the next hour, we are going to explore the topic of mindfulness. We will start with a welcoming activity for the whole group, and then we will define mindfulness. Next, we will discuss what mindfulness looks like in parenthood and provide you with a practice to nurture mindfulness and your own well-being. After that, we will discuss mindfulness in childhood and provide you with a mindfulness activity to try out with your child. Finally, we’ll have some time for questions and then finish with a closing activity.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1bf03c441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1bf03c441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Have participants turn to a neighbor and share a parenting stereotype they think needs to be busted. If they can’t think of one that needs to be busted, have them share a parenting stereotype they think is true.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fddfbfe9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fddfbfe9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Ask your parent community to take 60 seconds and write down what mindfulness means to them. Participants may write down a definition, a few words that come to mind when thinking about Mindfulness, or even a feeling.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Before moving to the next slide, invite a few participants to share what they wrote down.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e7fd3df6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ee7fd3df6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Define Mindfulness for your parent community.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Be sure to highlight any answers from the previous slide that are reflected in the definition on this slide.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None/>
            </a:pPr>
            <a:r>
              <a:rPr lang="es">
                <a:solidFill>
                  <a:schemeClr val="dk1"/>
                </a:solidFill>
              </a:rPr>
              <a:t>Thank you for sharing what Mindfulness means to you. For the rest of our time together, we are going to define mindfulness as the practice of observing moment-to-moment awareness of our thoughts, emotions, physical sensations, and surrounding environments with curiosity and kindness. Mindfulness can be practiced in many ways, like through meditation, focusing on your breath, or noticing sensations like how your feet feel on the ground. When practicing mindfulness, you are focusing on the present, rather than on the past or the future. </a:t>
            </a:r>
            <a:endParaRPr b="1">
              <a:solidFill>
                <a:schemeClr val="dk1"/>
              </a:solidFill>
            </a:endParaRPr>
          </a:p>
          <a:p>
            <a:pPr marL="457200" lvl="0" indent="0" algn="l" rtl="0">
              <a:spcBef>
                <a:spcPts val="1200"/>
              </a:spcBef>
              <a:spcAft>
                <a:spcPts val="0"/>
              </a:spcAft>
              <a:buNone/>
            </a:pP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bf03c441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bf03c441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rPr>
              <a:t>Key points</a:t>
            </a:r>
            <a:r>
              <a:rPr lang="es">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Explain why mindfulness is important, relevant, and beneficial to your parent community. Be sure to highlight: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The benefits of practicing mindfulness, such as strengthening your immune system, helping with stress, fighting off depression, improving memory and decision-making, enhancing relationships, increasing self-esteem and creativity, and reducing bias and prejudice.</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Researchers and practitioners are continuing to expand the science and practice of mindfulness to be more diverse and inclusive </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Adaptations to mindfulness practices can uplift culturally important strengths within different cultures.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s" b="1">
                <a:solidFill>
                  <a:schemeClr val="dk1"/>
                </a:solidFill>
              </a:rPr>
              <a:t>Suggested script</a:t>
            </a:r>
            <a:r>
              <a:rPr lang="es">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Now, why is mindfulness so important? Why are we all here today? Over the years, thousands of studies have documented the physical and mental health benefits of mindfulness. Practicing mindfulness can:</a:t>
            </a:r>
            <a:endParaRPr>
              <a:solidFill>
                <a:schemeClr val="dk1"/>
              </a:solidFill>
            </a:endParaRPr>
          </a:p>
          <a:p>
            <a:pPr marL="457200" lvl="0" indent="-298450" algn="l" rtl="0">
              <a:spcBef>
                <a:spcPts val="1200"/>
              </a:spcBef>
              <a:spcAft>
                <a:spcPts val="0"/>
              </a:spcAft>
              <a:buClr>
                <a:schemeClr val="dk1"/>
              </a:buClr>
              <a:buSzPts val="1100"/>
              <a:buChar char="-"/>
            </a:pPr>
            <a:r>
              <a:rPr lang="es">
                <a:solidFill>
                  <a:schemeClr val="dk1"/>
                </a:solidFill>
              </a:rPr>
              <a:t>Strengthen your immune system</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Help with stress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Fight off depression</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Improve memory and decision-making</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Enhance relationships</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Increase self-esteem and creativity</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And reduce bias and prejudice</a:t>
            </a:r>
            <a:endParaRPr>
              <a:solidFill>
                <a:schemeClr val="dk1"/>
              </a:solidFill>
            </a:endParaRPr>
          </a:p>
          <a:p>
            <a:pPr marL="0" lvl="0" indent="0" algn="l" rtl="0">
              <a:spcBef>
                <a:spcPts val="1200"/>
              </a:spcBef>
              <a:spcAft>
                <a:spcPts val="0"/>
              </a:spcAft>
              <a:buClr>
                <a:schemeClr val="dk1"/>
              </a:buClr>
              <a:buSzPts val="1100"/>
              <a:buFont typeface="Arial"/>
              <a:buNone/>
            </a:pPr>
            <a:r>
              <a:rPr lang="es">
                <a:solidFill>
                  <a:schemeClr val="dk1"/>
                </a:solidFill>
              </a:rPr>
              <a:t>Researchers also work to continue to expand the science and practice of mindfulness to be more diverse and inclusive, like translating mindfulness practices into different languages or adapting goals to affirm cultural values, customs, and traditions. These adaptations can, ultimately, uplift culturally important strengths within different cultures. </a:t>
            </a:r>
            <a:endParaRPr>
              <a:solidFill>
                <a:schemeClr val="dk1"/>
              </a:solidFill>
            </a:endParaRPr>
          </a:p>
          <a:p>
            <a:pPr marL="0" lvl="0" indent="0" algn="l" rtl="0">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1">
  <p:cSld name="CUSTOM">
    <p:bg>
      <p:bgPr>
        <a:solidFill>
          <a:srgbClr val="F2F0E8"/>
        </a:solidFill>
        <a:effectLst/>
      </p:bgPr>
    </p:bg>
    <p:spTree>
      <p:nvGrpSpPr>
        <p:cNvPr id="1" name="Shape 7"/>
        <p:cNvGrpSpPr/>
        <p:nvPr/>
      </p:nvGrpSpPr>
      <p:grpSpPr>
        <a:xfrm>
          <a:off x="0" y="0"/>
          <a:ext cx="0" cy="0"/>
          <a:chOff x="0" y="0"/>
          <a:chExt cx="0" cy="0"/>
        </a:xfrm>
      </p:grpSpPr>
      <p:cxnSp>
        <p:nvCxnSpPr>
          <p:cNvPr id="8" name="Google Shape;8;p2"/>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9" name="Google Shape;9;p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0" name="Google Shape;10;p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11" name="Google Shape;11;p2"/>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dk1"/>
                </a:solidFill>
                <a:latin typeface="Poppins Medium"/>
                <a:ea typeface="Poppins Medium"/>
                <a:cs typeface="Poppins Medium"/>
                <a:sym typeface="Poppins Medium"/>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eño personalizado 3 1">
  <p:cSld name="CUSTOM_2_1">
    <p:bg>
      <p:bgPr>
        <a:solidFill>
          <a:srgbClr val="E32326"/>
        </a:solidFill>
        <a:effectLst/>
      </p:bgPr>
    </p:bg>
    <p:spTree>
      <p:nvGrpSpPr>
        <p:cNvPr id="1" name="Shape 56"/>
        <p:cNvGrpSpPr/>
        <p:nvPr/>
      </p:nvGrpSpPr>
      <p:grpSpPr>
        <a:xfrm>
          <a:off x="0" y="0"/>
          <a:ext cx="0" cy="0"/>
          <a:chOff x="0" y="0"/>
          <a:chExt cx="0" cy="0"/>
        </a:xfrm>
      </p:grpSpPr>
      <p:cxnSp>
        <p:nvCxnSpPr>
          <p:cNvPr id="57" name="Google Shape;57;p11"/>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8" name="Google Shape;58;p11"/>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9" name="Google Shape;59;p1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0" name="Google Shape;60;p11"/>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61" name="Google Shape;61;p11"/>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3 1 1">
  <p:cSld name="CUSTOM_2_1_1">
    <p:bg>
      <p:bgPr>
        <a:solidFill>
          <a:srgbClr val="E32326"/>
        </a:solidFill>
        <a:effectLst/>
      </p:bgPr>
    </p:bg>
    <p:spTree>
      <p:nvGrpSpPr>
        <p:cNvPr id="1" name="Shape 62"/>
        <p:cNvGrpSpPr/>
        <p:nvPr/>
      </p:nvGrpSpPr>
      <p:grpSpPr>
        <a:xfrm>
          <a:off x="0" y="0"/>
          <a:ext cx="0" cy="0"/>
          <a:chOff x="0" y="0"/>
          <a:chExt cx="0" cy="0"/>
        </a:xfrm>
      </p:grpSpPr>
      <p:cxnSp>
        <p:nvCxnSpPr>
          <p:cNvPr id="63" name="Google Shape;63;p12"/>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64" name="Google Shape;64;p12"/>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65" name="Google Shape;65;p1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66" name="Google Shape;66;p12"/>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4">
  <p:cSld name="CUSTOM_3">
    <p:bg>
      <p:bgPr>
        <a:solidFill>
          <a:srgbClr val="FDB913"/>
        </a:solidFill>
        <a:effectLst/>
      </p:bgPr>
    </p:bg>
    <p:spTree>
      <p:nvGrpSpPr>
        <p:cNvPr id="1" name="Shape 67"/>
        <p:cNvGrpSpPr/>
        <p:nvPr/>
      </p:nvGrpSpPr>
      <p:grpSpPr>
        <a:xfrm>
          <a:off x="0" y="0"/>
          <a:ext cx="0" cy="0"/>
          <a:chOff x="0" y="0"/>
          <a:chExt cx="0" cy="0"/>
        </a:xfrm>
      </p:grpSpPr>
      <p:cxnSp>
        <p:nvCxnSpPr>
          <p:cNvPr id="68" name="Google Shape;68;p13"/>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69" name="Google Shape;69;p1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0" name="Google Shape;70;p1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1" name="Google Shape;71;p13"/>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4 2">
  <p:cSld name="CUSTOM_3_2">
    <p:bg>
      <p:bgPr>
        <a:solidFill>
          <a:srgbClr val="FDB913"/>
        </a:solidFill>
        <a:effectLst/>
      </p:bgPr>
    </p:bg>
    <p:spTree>
      <p:nvGrpSpPr>
        <p:cNvPr id="1" name="Shape 72"/>
        <p:cNvGrpSpPr/>
        <p:nvPr/>
      </p:nvGrpSpPr>
      <p:grpSpPr>
        <a:xfrm>
          <a:off x="0" y="0"/>
          <a:ext cx="0" cy="0"/>
          <a:chOff x="0" y="0"/>
          <a:chExt cx="0" cy="0"/>
        </a:xfrm>
      </p:grpSpPr>
      <p:cxnSp>
        <p:nvCxnSpPr>
          <p:cNvPr id="73" name="Google Shape;73;p14"/>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74" name="Google Shape;74;p1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75" name="Google Shape;75;p1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76" name="Google Shape;76;p14"/>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80000"/>
              </a:lnSpc>
              <a:spcBef>
                <a:spcPts val="0"/>
              </a:spcBef>
              <a:spcAft>
                <a:spcPts val="0"/>
              </a:spcAft>
              <a:buNone/>
              <a:defRPr sz="4000">
                <a:solidFill>
                  <a:schemeClr val="dk1"/>
                </a:solidFill>
                <a:latin typeface="Poppins Medium"/>
                <a:ea typeface="Poppins Medium"/>
                <a:cs typeface="Poppins Medium"/>
                <a:sym typeface="Poppins Medium"/>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endParaRPr/>
          </a:p>
        </p:txBody>
      </p:sp>
      <p:sp>
        <p:nvSpPr>
          <p:cNvPr id="77" name="Google Shape;77;p14"/>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4 1">
  <p:cSld name="CUSTOM_3_1">
    <p:bg>
      <p:bgPr>
        <a:solidFill>
          <a:srgbClr val="FDB913"/>
        </a:solidFill>
        <a:effectLst/>
      </p:bgPr>
    </p:bg>
    <p:spTree>
      <p:nvGrpSpPr>
        <p:cNvPr id="1" name="Shape 78"/>
        <p:cNvGrpSpPr/>
        <p:nvPr/>
      </p:nvGrpSpPr>
      <p:grpSpPr>
        <a:xfrm>
          <a:off x="0" y="0"/>
          <a:ext cx="0" cy="0"/>
          <a:chOff x="0" y="0"/>
          <a:chExt cx="0" cy="0"/>
        </a:xfrm>
      </p:grpSpPr>
      <p:cxnSp>
        <p:nvCxnSpPr>
          <p:cNvPr id="79" name="Google Shape;79;p15"/>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0" name="Google Shape;80;p1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1" name="Google Shape;81;p1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2" name="Google Shape;82;p15"/>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1 1">
  <p:cSld name="CUSTOM_3_1_1">
    <p:bg>
      <p:bgPr>
        <a:solidFill>
          <a:srgbClr val="FDB913"/>
        </a:solidFill>
        <a:effectLst/>
      </p:bgPr>
    </p:bg>
    <p:spTree>
      <p:nvGrpSpPr>
        <p:cNvPr id="1" name="Shape 84"/>
        <p:cNvGrpSpPr/>
        <p:nvPr/>
      </p:nvGrpSpPr>
      <p:grpSpPr>
        <a:xfrm>
          <a:off x="0" y="0"/>
          <a:ext cx="0" cy="0"/>
          <a:chOff x="0" y="0"/>
          <a:chExt cx="0" cy="0"/>
        </a:xfrm>
      </p:grpSpPr>
      <p:cxnSp>
        <p:nvCxnSpPr>
          <p:cNvPr id="85" name="Google Shape;85;p16"/>
          <p:cNvCxnSpPr/>
          <p:nvPr/>
        </p:nvCxnSpPr>
        <p:spPr>
          <a:xfrm rot="10800000">
            <a:off x="50500" y="358675"/>
            <a:ext cx="9108000" cy="0"/>
          </a:xfrm>
          <a:prstGeom prst="straightConnector1">
            <a:avLst/>
          </a:prstGeom>
          <a:noFill/>
          <a:ln w="9525" cap="flat" cmpd="sng">
            <a:solidFill>
              <a:srgbClr val="434343"/>
            </a:solidFill>
            <a:prstDash val="solid"/>
            <a:round/>
            <a:headEnd type="none" w="med" len="med"/>
            <a:tailEnd type="none" w="med" len="med"/>
          </a:ln>
        </p:spPr>
      </p:cxnSp>
      <p:sp>
        <p:nvSpPr>
          <p:cNvPr id="86" name="Google Shape;86;p1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87" name="Google Shape;87;p1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chemeClr val="dk1"/>
                </a:solidFill>
                <a:latin typeface="Poppins Medium"/>
                <a:ea typeface="Poppins Medium"/>
                <a:cs typeface="Poppins Medium"/>
                <a:sym typeface="Poppins Medium"/>
              </a:defRPr>
            </a:lvl1pPr>
            <a:lvl2pPr lvl="1" algn="r" rtl="0">
              <a:buNone/>
              <a:defRPr sz="4100">
                <a:solidFill>
                  <a:schemeClr val="dk1"/>
                </a:solidFill>
                <a:latin typeface="Poppins Medium"/>
                <a:ea typeface="Poppins Medium"/>
                <a:cs typeface="Poppins Medium"/>
                <a:sym typeface="Poppins Medium"/>
              </a:defRPr>
            </a:lvl2pPr>
            <a:lvl3pPr lvl="2" algn="r" rtl="0">
              <a:buNone/>
              <a:defRPr sz="4100">
                <a:solidFill>
                  <a:schemeClr val="dk1"/>
                </a:solidFill>
                <a:latin typeface="Poppins Medium"/>
                <a:ea typeface="Poppins Medium"/>
                <a:cs typeface="Poppins Medium"/>
                <a:sym typeface="Poppins Medium"/>
              </a:defRPr>
            </a:lvl3pPr>
            <a:lvl4pPr lvl="3" algn="r" rtl="0">
              <a:buNone/>
              <a:defRPr sz="4100">
                <a:solidFill>
                  <a:schemeClr val="dk1"/>
                </a:solidFill>
                <a:latin typeface="Poppins Medium"/>
                <a:ea typeface="Poppins Medium"/>
                <a:cs typeface="Poppins Medium"/>
                <a:sym typeface="Poppins Medium"/>
              </a:defRPr>
            </a:lvl4pPr>
            <a:lvl5pPr lvl="4" algn="r" rtl="0">
              <a:buNone/>
              <a:defRPr sz="4100">
                <a:solidFill>
                  <a:schemeClr val="dk1"/>
                </a:solidFill>
                <a:latin typeface="Poppins Medium"/>
                <a:ea typeface="Poppins Medium"/>
                <a:cs typeface="Poppins Medium"/>
                <a:sym typeface="Poppins Medium"/>
              </a:defRPr>
            </a:lvl5pPr>
            <a:lvl6pPr lvl="5" algn="r" rtl="0">
              <a:buNone/>
              <a:defRPr sz="4100">
                <a:solidFill>
                  <a:schemeClr val="dk1"/>
                </a:solidFill>
                <a:latin typeface="Poppins Medium"/>
                <a:ea typeface="Poppins Medium"/>
                <a:cs typeface="Poppins Medium"/>
                <a:sym typeface="Poppins Medium"/>
              </a:defRPr>
            </a:lvl6pPr>
            <a:lvl7pPr lvl="6" algn="r" rtl="0">
              <a:buNone/>
              <a:defRPr sz="4100">
                <a:solidFill>
                  <a:schemeClr val="dk1"/>
                </a:solidFill>
                <a:latin typeface="Poppins Medium"/>
                <a:ea typeface="Poppins Medium"/>
                <a:cs typeface="Poppins Medium"/>
                <a:sym typeface="Poppins Medium"/>
              </a:defRPr>
            </a:lvl7pPr>
            <a:lvl8pPr lvl="7" algn="r" rtl="0">
              <a:buNone/>
              <a:defRPr sz="4100">
                <a:solidFill>
                  <a:schemeClr val="dk1"/>
                </a:solidFill>
                <a:latin typeface="Poppins Medium"/>
                <a:ea typeface="Poppins Medium"/>
                <a:cs typeface="Poppins Medium"/>
                <a:sym typeface="Poppins Medium"/>
              </a:defRPr>
            </a:lvl8pPr>
            <a:lvl9pPr lvl="8" algn="r" rtl="0">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88" name="Google Shape;88;p16"/>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Clr>
                <a:schemeClr val="dk1"/>
              </a:buClr>
              <a:buSzPts val="1400"/>
              <a:buNone/>
              <a:defRPr>
                <a:solidFill>
                  <a:schemeClr val="dk1"/>
                </a:solidFill>
              </a:defRPr>
            </a:lvl2pPr>
            <a:lvl3pPr lvl="2" rtl="0">
              <a:lnSpc>
                <a:spcPct val="90000"/>
              </a:lnSpc>
              <a:spcBef>
                <a:spcPts val="0"/>
              </a:spcBef>
              <a:spcAft>
                <a:spcPts val="0"/>
              </a:spcAft>
              <a:buClr>
                <a:schemeClr val="dk1"/>
              </a:buClr>
              <a:buSzPts val="1400"/>
              <a:buNone/>
              <a:defRPr>
                <a:solidFill>
                  <a:schemeClr val="dk1"/>
                </a:solidFill>
              </a:defRPr>
            </a:lvl3pPr>
            <a:lvl4pPr lvl="3" rtl="0">
              <a:lnSpc>
                <a:spcPct val="90000"/>
              </a:lnSpc>
              <a:spcBef>
                <a:spcPts val="0"/>
              </a:spcBef>
              <a:spcAft>
                <a:spcPts val="0"/>
              </a:spcAft>
              <a:buClr>
                <a:schemeClr val="dk1"/>
              </a:buClr>
              <a:buSzPts val="1400"/>
              <a:buNone/>
              <a:defRPr>
                <a:solidFill>
                  <a:schemeClr val="dk1"/>
                </a:solidFill>
              </a:defRPr>
            </a:lvl4pPr>
            <a:lvl5pPr lvl="4" rtl="0">
              <a:lnSpc>
                <a:spcPct val="90000"/>
              </a:lnSpc>
              <a:spcBef>
                <a:spcPts val="0"/>
              </a:spcBef>
              <a:spcAft>
                <a:spcPts val="0"/>
              </a:spcAft>
              <a:buClr>
                <a:schemeClr val="dk1"/>
              </a:buClr>
              <a:buSzPts val="1400"/>
              <a:buNone/>
              <a:defRPr>
                <a:solidFill>
                  <a:schemeClr val="dk1"/>
                </a:solidFill>
              </a:defRPr>
            </a:lvl5pPr>
            <a:lvl6pPr lvl="5" rtl="0">
              <a:lnSpc>
                <a:spcPct val="90000"/>
              </a:lnSpc>
              <a:spcBef>
                <a:spcPts val="0"/>
              </a:spcBef>
              <a:spcAft>
                <a:spcPts val="0"/>
              </a:spcAft>
              <a:buClr>
                <a:schemeClr val="dk1"/>
              </a:buClr>
              <a:buSzPts val="1400"/>
              <a:buNone/>
              <a:defRPr>
                <a:solidFill>
                  <a:schemeClr val="dk1"/>
                </a:solidFill>
              </a:defRPr>
            </a:lvl6pPr>
            <a:lvl7pPr lvl="6" rtl="0">
              <a:lnSpc>
                <a:spcPct val="90000"/>
              </a:lnSpc>
              <a:spcBef>
                <a:spcPts val="0"/>
              </a:spcBef>
              <a:spcAft>
                <a:spcPts val="0"/>
              </a:spcAft>
              <a:buClr>
                <a:schemeClr val="dk1"/>
              </a:buClr>
              <a:buSzPts val="1400"/>
              <a:buNone/>
              <a:defRPr>
                <a:solidFill>
                  <a:schemeClr val="dk1"/>
                </a:solidFill>
              </a:defRPr>
            </a:lvl7pPr>
            <a:lvl8pPr lvl="7" rtl="0">
              <a:lnSpc>
                <a:spcPct val="90000"/>
              </a:lnSpc>
              <a:spcBef>
                <a:spcPts val="0"/>
              </a:spcBef>
              <a:spcAft>
                <a:spcPts val="0"/>
              </a:spcAft>
              <a:buClr>
                <a:schemeClr val="dk1"/>
              </a:buClr>
              <a:buSzPts val="1400"/>
              <a:buNone/>
              <a:defRPr>
                <a:solidFill>
                  <a:schemeClr val="dk1"/>
                </a:solidFill>
              </a:defRPr>
            </a:lvl8pPr>
            <a:lvl9pPr lvl="8" rtl="0">
              <a:lnSpc>
                <a:spcPct val="9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5">
  <p:cSld name="CUSTOM_4">
    <p:bg>
      <p:bgPr>
        <a:solidFill>
          <a:srgbClr val="0B9446"/>
        </a:solidFill>
        <a:effectLst/>
      </p:bgPr>
    </p:bg>
    <p:spTree>
      <p:nvGrpSpPr>
        <p:cNvPr id="1" name="Shape 89"/>
        <p:cNvGrpSpPr/>
        <p:nvPr/>
      </p:nvGrpSpPr>
      <p:grpSpPr>
        <a:xfrm>
          <a:off x="0" y="0"/>
          <a:ext cx="0" cy="0"/>
          <a:chOff x="0" y="0"/>
          <a:chExt cx="0" cy="0"/>
        </a:xfrm>
      </p:grpSpPr>
      <p:cxnSp>
        <p:nvCxnSpPr>
          <p:cNvPr id="90" name="Google Shape;90;p1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1" name="Google Shape;91;p1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2" name="Google Shape;92;p1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3" name="Google Shape;93;p17"/>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5 2">
  <p:cSld name="CUSTOM_4_2">
    <p:bg>
      <p:bgPr>
        <a:solidFill>
          <a:srgbClr val="0B9446"/>
        </a:solidFill>
        <a:effectLst/>
      </p:bgPr>
    </p:bg>
    <p:spTree>
      <p:nvGrpSpPr>
        <p:cNvPr id="1" name="Shape 94"/>
        <p:cNvGrpSpPr/>
        <p:nvPr/>
      </p:nvGrpSpPr>
      <p:grpSpPr>
        <a:xfrm>
          <a:off x="0" y="0"/>
          <a:ext cx="0" cy="0"/>
          <a:chOff x="0" y="0"/>
          <a:chExt cx="0" cy="0"/>
        </a:xfrm>
      </p:grpSpPr>
      <p:cxnSp>
        <p:nvCxnSpPr>
          <p:cNvPr id="95" name="Google Shape;95;p1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96" name="Google Shape;96;p1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97" name="Google Shape;97;p1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98" name="Google Shape;98;p18"/>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99" name="Google Shape;99;p18"/>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5 1">
  <p:cSld name="CUSTOM_4_1">
    <p:bg>
      <p:bgPr>
        <a:solidFill>
          <a:srgbClr val="0B9446"/>
        </a:solidFill>
        <a:effectLst/>
      </p:bgPr>
    </p:bg>
    <p:spTree>
      <p:nvGrpSpPr>
        <p:cNvPr id="1" name="Shape 100"/>
        <p:cNvGrpSpPr/>
        <p:nvPr/>
      </p:nvGrpSpPr>
      <p:grpSpPr>
        <a:xfrm>
          <a:off x="0" y="0"/>
          <a:ext cx="0" cy="0"/>
          <a:chOff x="0" y="0"/>
          <a:chExt cx="0" cy="0"/>
        </a:xfrm>
      </p:grpSpPr>
      <p:cxnSp>
        <p:nvCxnSpPr>
          <p:cNvPr id="101" name="Google Shape;101;p1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2" name="Google Shape;102;p1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3" name="Google Shape;103;p1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04" name="Google Shape;104;p19"/>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105" name="Google Shape;105;p19"/>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5 1 1">
  <p:cSld name="CUSTOM_4_1_1">
    <p:bg>
      <p:bgPr>
        <a:solidFill>
          <a:srgbClr val="0B9446"/>
        </a:solidFill>
        <a:effectLst/>
      </p:bgPr>
    </p:bg>
    <p:spTree>
      <p:nvGrpSpPr>
        <p:cNvPr id="1" name="Shape 106"/>
        <p:cNvGrpSpPr/>
        <p:nvPr/>
      </p:nvGrpSpPr>
      <p:grpSpPr>
        <a:xfrm>
          <a:off x="0" y="0"/>
          <a:ext cx="0" cy="0"/>
          <a:chOff x="0" y="0"/>
          <a:chExt cx="0" cy="0"/>
        </a:xfrm>
      </p:grpSpPr>
      <p:cxnSp>
        <p:nvCxnSpPr>
          <p:cNvPr id="107" name="Google Shape;107;p2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108" name="Google Shape;108;p2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109" name="Google Shape;109;p2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110" name="Google Shape;110;p20"/>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1 2">
  <p:cSld name="CUSTOM_6">
    <p:bg>
      <p:bgPr>
        <a:solidFill>
          <a:srgbClr val="F2F0E8"/>
        </a:solidFill>
        <a:effectLst/>
      </p:bgPr>
    </p:bg>
    <p:spTree>
      <p:nvGrpSpPr>
        <p:cNvPr id="1" name="Shape 13"/>
        <p:cNvGrpSpPr/>
        <p:nvPr/>
      </p:nvGrpSpPr>
      <p:grpSpPr>
        <a:xfrm>
          <a:off x="0" y="0"/>
          <a:ext cx="0" cy="0"/>
          <a:chOff x="0" y="0"/>
          <a:chExt cx="0" cy="0"/>
        </a:xfrm>
      </p:grpSpPr>
      <p:cxnSp>
        <p:nvCxnSpPr>
          <p:cNvPr id="14" name="Google Shape;14;p3"/>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5" name="Google Shape;15;p3"/>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16" name="Google Shape;16;p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1 1">
  <p:cSld name="CUSTOM_5">
    <p:bg>
      <p:bgPr>
        <a:solidFill>
          <a:srgbClr val="F2F0E8"/>
        </a:solidFill>
        <a:effectLst/>
      </p:bgPr>
    </p:bg>
    <p:spTree>
      <p:nvGrpSpPr>
        <p:cNvPr id="1" name="Shape 17"/>
        <p:cNvGrpSpPr/>
        <p:nvPr/>
      </p:nvGrpSpPr>
      <p:grpSpPr>
        <a:xfrm>
          <a:off x="0" y="0"/>
          <a:ext cx="0" cy="0"/>
          <a:chOff x="0" y="0"/>
          <a:chExt cx="0" cy="0"/>
        </a:xfrm>
      </p:grpSpPr>
      <p:cxnSp>
        <p:nvCxnSpPr>
          <p:cNvPr id="18" name="Google Shape;18;p4"/>
          <p:cNvCxnSpPr/>
          <p:nvPr/>
        </p:nvCxnSpPr>
        <p:spPr>
          <a:xfrm rot="10800000">
            <a:off x="-11300" y="358675"/>
            <a:ext cx="9169800" cy="0"/>
          </a:xfrm>
          <a:prstGeom prst="straightConnector1">
            <a:avLst/>
          </a:prstGeom>
          <a:noFill/>
          <a:ln w="9525" cap="flat" cmpd="sng">
            <a:solidFill>
              <a:srgbClr val="434343"/>
            </a:solidFill>
            <a:prstDash val="solid"/>
            <a:round/>
            <a:headEnd type="none" w="med" len="med"/>
            <a:tailEnd type="none" w="med" len="med"/>
          </a:ln>
        </p:spPr>
      </p:cxnSp>
      <p:sp>
        <p:nvSpPr>
          <p:cNvPr id="19" name="Google Shape;19;p4"/>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434343"/>
                </a:solidFill>
                <a:latin typeface="Poppins"/>
                <a:ea typeface="Poppins"/>
                <a:cs typeface="Poppins"/>
                <a:sym typeface="Poppins"/>
              </a:rPr>
              <a:t>Greater Good Science Center</a:t>
            </a:r>
            <a:endParaRPr sz="1200">
              <a:solidFill>
                <a:srgbClr val="434343"/>
              </a:solidFill>
              <a:latin typeface="Poppins"/>
              <a:ea typeface="Poppins"/>
              <a:cs typeface="Poppins"/>
              <a:sym typeface="Poppins"/>
            </a:endParaRPr>
          </a:p>
        </p:txBody>
      </p:sp>
      <p:sp>
        <p:nvSpPr>
          <p:cNvPr id="20" name="Google Shape;20;p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latin typeface="Poppins Medium"/>
                <a:ea typeface="Poppins Medium"/>
                <a:cs typeface="Poppins Medium"/>
                <a:sym typeface="Poppins Medium"/>
              </a:defRPr>
            </a:lvl1pPr>
            <a:lvl2pPr lvl="1" algn="r" rtl="0">
              <a:buNone/>
              <a:defRPr sz="4100">
                <a:latin typeface="Poppins Medium"/>
                <a:ea typeface="Poppins Medium"/>
                <a:cs typeface="Poppins Medium"/>
                <a:sym typeface="Poppins Medium"/>
              </a:defRPr>
            </a:lvl2pPr>
            <a:lvl3pPr lvl="2" algn="r" rtl="0">
              <a:buNone/>
              <a:defRPr sz="4100">
                <a:latin typeface="Poppins Medium"/>
                <a:ea typeface="Poppins Medium"/>
                <a:cs typeface="Poppins Medium"/>
                <a:sym typeface="Poppins Medium"/>
              </a:defRPr>
            </a:lvl3pPr>
            <a:lvl4pPr lvl="3" algn="r" rtl="0">
              <a:buNone/>
              <a:defRPr sz="4100">
                <a:latin typeface="Poppins Medium"/>
                <a:ea typeface="Poppins Medium"/>
                <a:cs typeface="Poppins Medium"/>
                <a:sym typeface="Poppins Medium"/>
              </a:defRPr>
            </a:lvl4pPr>
            <a:lvl5pPr lvl="4" algn="r" rtl="0">
              <a:buNone/>
              <a:defRPr sz="4100">
                <a:latin typeface="Poppins Medium"/>
                <a:ea typeface="Poppins Medium"/>
                <a:cs typeface="Poppins Medium"/>
                <a:sym typeface="Poppins Medium"/>
              </a:defRPr>
            </a:lvl5pPr>
            <a:lvl6pPr lvl="5" algn="r" rtl="0">
              <a:buNone/>
              <a:defRPr sz="4100">
                <a:latin typeface="Poppins Medium"/>
                <a:ea typeface="Poppins Medium"/>
                <a:cs typeface="Poppins Medium"/>
                <a:sym typeface="Poppins Medium"/>
              </a:defRPr>
            </a:lvl6pPr>
            <a:lvl7pPr lvl="6" algn="r" rtl="0">
              <a:buNone/>
              <a:defRPr sz="4100">
                <a:latin typeface="Poppins Medium"/>
                <a:ea typeface="Poppins Medium"/>
                <a:cs typeface="Poppins Medium"/>
                <a:sym typeface="Poppins Medium"/>
              </a:defRPr>
            </a:lvl7pPr>
            <a:lvl8pPr lvl="7" algn="r" rtl="0">
              <a:buNone/>
              <a:defRPr sz="4100">
                <a:latin typeface="Poppins Medium"/>
                <a:ea typeface="Poppins Medium"/>
                <a:cs typeface="Poppins Medium"/>
                <a:sym typeface="Poppins Medium"/>
              </a:defRPr>
            </a:lvl8pPr>
            <a:lvl9pPr lvl="8" algn="r" rtl="0">
              <a:buNone/>
              <a:defRPr sz="4100">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p>
        </p:txBody>
      </p:sp>
      <p:sp>
        <p:nvSpPr>
          <p:cNvPr id="21" name="Google Shape;21;p4"/>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1"/>
                </a:solidFill>
                <a:latin typeface="Poppins Medium"/>
                <a:ea typeface="Poppins Medium"/>
                <a:cs typeface="Poppins Medium"/>
                <a:sym typeface="Poppins Medium"/>
              </a:defRPr>
            </a:lvl1pPr>
            <a:lvl2pPr lvl="1" rtl="0">
              <a:lnSpc>
                <a:spcPct val="90000"/>
              </a:lnSpc>
              <a:spcBef>
                <a:spcPts val="0"/>
              </a:spcBef>
              <a:spcAft>
                <a:spcPts val="0"/>
              </a:spcAft>
              <a:buSzPts val="1400"/>
              <a:buNone/>
              <a:defRPr/>
            </a:lvl2pPr>
            <a:lvl3pPr lvl="2" rtl="0">
              <a:lnSpc>
                <a:spcPct val="90000"/>
              </a:lnSpc>
              <a:spcBef>
                <a:spcPts val="0"/>
              </a:spcBef>
              <a:spcAft>
                <a:spcPts val="0"/>
              </a:spcAft>
              <a:buSzPts val="1400"/>
              <a:buNone/>
              <a:defRPr/>
            </a:lvl3pPr>
            <a:lvl4pPr lvl="3" rtl="0">
              <a:lnSpc>
                <a:spcPct val="90000"/>
              </a:lnSpc>
              <a:spcBef>
                <a:spcPts val="0"/>
              </a:spcBef>
              <a:spcAft>
                <a:spcPts val="0"/>
              </a:spcAft>
              <a:buSzPts val="1400"/>
              <a:buNone/>
              <a:defRPr/>
            </a:lvl4pPr>
            <a:lvl5pPr lvl="4" rtl="0">
              <a:lnSpc>
                <a:spcPct val="90000"/>
              </a:lnSpc>
              <a:spcBef>
                <a:spcPts val="0"/>
              </a:spcBef>
              <a:spcAft>
                <a:spcPts val="0"/>
              </a:spcAft>
              <a:buSzPts val="1400"/>
              <a:buNone/>
              <a:defRPr/>
            </a:lvl5pPr>
            <a:lvl6pPr lvl="5" rtl="0">
              <a:lnSpc>
                <a:spcPct val="90000"/>
              </a:lnSpc>
              <a:spcBef>
                <a:spcPts val="0"/>
              </a:spcBef>
              <a:spcAft>
                <a:spcPts val="0"/>
              </a:spcAft>
              <a:buSzPts val="1400"/>
              <a:buNone/>
              <a:defRPr/>
            </a:lvl6pPr>
            <a:lvl7pPr lvl="6" rtl="0">
              <a:lnSpc>
                <a:spcPct val="90000"/>
              </a:lnSpc>
              <a:spcBef>
                <a:spcPts val="0"/>
              </a:spcBef>
              <a:spcAft>
                <a:spcPts val="0"/>
              </a:spcAft>
              <a:buSzPts val="1400"/>
              <a:buNone/>
              <a:defRPr/>
            </a:lvl7pPr>
            <a:lvl8pPr lvl="7" rtl="0">
              <a:lnSpc>
                <a:spcPct val="90000"/>
              </a:lnSpc>
              <a:spcBef>
                <a:spcPts val="0"/>
              </a:spcBef>
              <a:spcAft>
                <a:spcPts val="0"/>
              </a:spcAft>
              <a:buSzPts val="1400"/>
              <a:buNone/>
              <a:defRPr/>
            </a:lvl8pPr>
            <a:lvl9pPr lvl="8" rtl="0">
              <a:lnSpc>
                <a:spcPct val="9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SzPts val="1400"/>
              <a:buFont typeface="Poppins Light"/>
              <a:buChar char="●"/>
              <a:defRPr sz="900">
                <a:solidFill>
                  <a:schemeClr val="dk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2">
  <p:cSld name="CUSTOM_1">
    <p:bg>
      <p:bgPr>
        <a:solidFill>
          <a:srgbClr val="0063B0"/>
        </a:solidFill>
        <a:effectLst/>
      </p:bgPr>
    </p:bg>
    <p:spTree>
      <p:nvGrpSpPr>
        <p:cNvPr id="1" name="Shape 23"/>
        <p:cNvGrpSpPr/>
        <p:nvPr/>
      </p:nvGrpSpPr>
      <p:grpSpPr>
        <a:xfrm>
          <a:off x="0" y="0"/>
          <a:ext cx="0" cy="0"/>
          <a:chOff x="0" y="0"/>
          <a:chExt cx="0" cy="0"/>
        </a:xfrm>
      </p:grpSpPr>
      <p:cxnSp>
        <p:nvCxnSpPr>
          <p:cNvPr id="24" name="Google Shape;24;p5"/>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25" name="Google Shape;25;p5"/>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26" name="Google Shape;26;p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27" name="Google Shape;27;p5"/>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eño personalizado 2 2">
  <p:cSld name="CUSTOM_1_2">
    <p:bg>
      <p:bgPr>
        <a:solidFill>
          <a:srgbClr val="0063B0"/>
        </a:solidFill>
        <a:effectLst/>
      </p:bgPr>
    </p:bg>
    <p:spTree>
      <p:nvGrpSpPr>
        <p:cNvPr id="1" name="Shape 28"/>
        <p:cNvGrpSpPr/>
        <p:nvPr/>
      </p:nvGrpSpPr>
      <p:grpSpPr>
        <a:xfrm>
          <a:off x="0" y="0"/>
          <a:ext cx="0" cy="0"/>
          <a:chOff x="0" y="0"/>
          <a:chExt cx="0" cy="0"/>
        </a:xfrm>
      </p:grpSpPr>
      <p:cxnSp>
        <p:nvCxnSpPr>
          <p:cNvPr id="29" name="Google Shape;29;p6"/>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0" name="Google Shape;30;p6"/>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1" name="Google Shape;31;p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2" name="Google Shape;32;p6"/>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33" name="Google Shape;33;p6"/>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2 1">
  <p:cSld name="CUSTOM_1_1">
    <p:bg>
      <p:bgPr>
        <a:solidFill>
          <a:srgbClr val="0063B0"/>
        </a:solidFill>
        <a:effectLst/>
      </p:bgPr>
    </p:bg>
    <p:spTree>
      <p:nvGrpSpPr>
        <p:cNvPr id="1" name="Shape 34"/>
        <p:cNvGrpSpPr/>
        <p:nvPr/>
      </p:nvGrpSpPr>
      <p:grpSpPr>
        <a:xfrm>
          <a:off x="0" y="0"/>
          <a:ext cx="0" cy="0"/>
          <a:chOff x="0" y="0"/>
          <a:chExt cx="0" cy="0"/>
        </a:xfrm>
      </p:grpSpPr>
      <p:cxnSp>
        <p:nvCxnSpPr>
          <p:cNvPr id="35" name="Google Shape;35;p7"/>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36" name="Google Shape;36;p7"/>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37" name="Google Shape;37;p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38" name="Google Shape;38;p7"/>
          <p:cNvSpPr txBox="1">
            <a:spLocks noGrp="1"/>
          </p:cNvSpPr>
          <p:nvPr>
            <p:ph type="title"/>
          </p:nvPr>
        </p:nvSpPr>
        <p:spPr>
          <a:xfrm>
            <a:off x="352400" y="627825"/>
            <a:ext cx="3682200" cy="5835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2000">
                <a:solidFill>
                  <a:schemeClr val="dk2"/>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
        <p:nvSpPr>
          <p:cNvPr id="39" name="Google Shape;39;p7"/>
          <p:cNvSpPr txBox="1">
            <a:spLocks noGrp="1"/>
          </p:cNvSpPr>
          <p:nvPr>
            <p:ph type="body" idx="1"/>
          </p:nvPr>
        </p:nvSpPr>
        <p:spPr>
          <a:xfrm>
            <a:off x="352400" y="1652350"/>
            <a:ext cx="4043700" cy="29457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dk2"/>
              </a:buClr>
              <a:buSzPts val="1400"/>
              <a:buFont typeface="Poppins Light"/>
              <a:buChar char="●"/>
              <a:defRPr sz="900">
                <a:solidFill>
                  <a:schemeClr val="dk2"/>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dk2"/>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seño personalizado 2 1 1">
  <p:cSld name="CUSTOM_1_1_1">
    <p:bg>
      <p:bgPr>
        <a:solidFill>
          <a:srgbClr val="0063B0"/>
        </a:solidFill>
        <a:effectLst/>
      </p:bgPr>
    </p:bg>
    <p:spTree>
      <p:nvGrpSpPr>
        <p:cNvPr id="1" name="Shape 40"/>
        <p:cNvGrpSpPr/>
        <p:nvPr/>
      </p:nvGrpSpPr>
      <p:grpSpPr>
        <a:xfrm>
          <a:off x="0" y="0"/>
          <a:ext cx="0" cy="0"/>
          <a:chOff x="0" y="0"/>
          <a:chExt cx="0" cy="0"/>
        </a:xfrm>
      </p:grpSpPr>
      <p:cxnSp>
        <p:nvCxnSpPr>
          <p:cNvPr id="41" name="Google Shape;41;p8"/>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2" name="Google Shape;42;p8"/>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3" name="Google Shape;43;p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4" name="Google Shape;44;p8"/>
          <p:cNvSpPr txBox="1">
            <a:spLocks noGrp="1"/>
          </p:cNvSpPr>
          <p:nvPr>
            <p:ph type="title"/>
          </p:nvPr>
        </p:nvSpPr>
        <p:spPr>
          <a:xfrm>
            <a:off x="1366650" y="1456850"/>
            <a:ext cx="6027900" cy="221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None/>
              <a:defRPr sz="29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dk2"/>
              </a:buClr>
              <a:buSzPts val="1400"/>
              <a:buNone/>
              <a:defRPr>
                <a:solidFill>
                  <a:schemeClr val="dk2"/>
                </a:solidFill>
              </a:defRPr>
            </a:lvl2pPr>
            <a:lvl3pPr lvl="2" rtl="0">
              <a:lnSpc>
                <a:spcPct val="90000"/>
              </a:lnSpc>
              <a:spcBef>
                <a:spcPts val="0"/>
              </a:spcBef>
              <a:spcAft>
                <a:spcPts val="0"/>
              </a:spcAft>
              <a:buClr>
                <a:schemeClr val="dk2"/>
              </a:buClr>
              <a:buSzPts val="1400"/>
              <a:buNone/>
              <a:defRPr>
                <a:solidFill>
                  <a:schemeClr val="dk2"/>
                </a:solidFill>
              </a:defRPr>
            </a:lvl3pPr>
            <a:lvl4pPr lvl="3" rtl="0">
              <a:lnSpc>
                <a:spcPct val="90000"/>
              </a:lnSpc>
              <a:spcBef>
                <a:spcPts val="0"/>
              </a:spcBef>
              <a:spcAft>
                <a:spcPts val="0"/>
              </a:spcAft>
              <a:buClr>
                <a:schemeClr val="dk2"/>
              </a:buClr>
              <a:buSzPts val="1400"/>
              <a:buNone/>
              <a:defRPr>
                <a:solidFill>
                  <a:schemeClr val="dk2"/>
                </a:solidFill>
              </a:defRPr>
            </a:lvl4pPr>
            <a:lvl5pPr lvl="4" rtl="0">
              <a:lnSpc>
                <a:spcPct val="90000"/>
              </a:lnSpc>
              <a:spcBef>
                <a:spcPts val="0"/>
              </a:spcBef>
              <a:spcAft>
                <a:spcPts val="0"/>
              </a:spcAft>
              <a:buClr>
                <a:schemeClr val="dk2"/>
              </a:buClr>
              <a:buSzPts val="1400"/>
              <a:buNone/>
              <a:defRPr>
                <a:solidFill>
                  <a:schemeClr val="dk2"/>
                </a:solidFill>
              </a:defRPr>
            </a:lvl5pPr>
            <a:lvl6pPr lvl="5" rtl="0">
              <a:lnSpc>
                <a:spcPct val="90000"/>
              </a:lnSpc>
              <a:spcBef>
                <a:spcPts val="0"/>
              </a:spcBef>
              <a:spcAft>
                <a:spcPts val="0"/>
              </a:spcAft>
              <a:buClr>
                <a:schemeClr val="dk2"/>
              </a:buClr>
              <a:buSzPts val="1400"/>
              <a:buNone/>
              <a:defRPr>
                <a:solidFill>
                  <a:schemeClr val="dk2"/>
                </a:solidFill>
              </a:defRPr>
            </a:lvl6pPr>
            <a:lvl7pPr lvl="6" rtl="0">
              <a:lnSpc>
                <a:spcPct val="90000"/>
              </a:lnSpc>
              <a:spcBef>
                <a:spcPts val="0"/>
              </a:spcBef>
              <a:spcAft>
                <a:spcPts val="0"/>
              </a:spcAft>
              <a:buClr>
                <a:schemeClr val="dk2"/>
              </a:buClr>
              <a:buSzPts val="1400"/>
              <a:buNone/>
              <a:defRPr>
                <a:solidFill>
                  <a:schemeClr val="dk2"/>
                </a:solidFill>
              </a:defRPr>
            </a:lvl7pPr>
            <a:lvl8pPr lvl="7" rtl="0">
              <a:lnSpc>
                <a:spcPct val="90000"/>
              </a:lnSpc>
              <a:spcBef>
                <a:spcPts val="0"/>
              </a:spcBef>
              <a:spcAft>
                <a:spcPts val="0"/>
              </a:spcAft>
              <a:buClr>
                <a:schemeClr val="dk2"/>
              </a:buClr>
              <a:buSzPts val="1400"/>
              <a:buNone/>
              <a:defRPr>
                <a:solidFill>
                  <a:schemeClr val="dk2"/>
                </a:solidFill>
              </a:defRPr>
            </a:lvl8pPr>
            <a:lvl9pPr lvl="8" rtl="0">
              <a:lnSpc>
                <a:spcPct val="9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eño personalizado 3">
  <p:cSld name="CUSTOM_2">
    <p:bg>
      <p:bgPr>
        <a:solidFill>
          <a:srgbClr val="E32326"/>
        </a:solidFill>
        <a:effectLst/>
      </p:bgPr>
    </p:bg>
    <p:spTree>
      <p:nvGrpSpPr>
        <p:cNvPr id="1" name="Shape 45"/>
        <p:cNvGrpSpPr/>
        <p:nvPr/>
      </p:nvGrpSpPr>
      <p:grpSpPr>
        <a:xfrm>
          <a:off x="0" y="0"/>
          <a:ext cx="0" cy="0"/>
          <a:chOff x="0" y="0"/>
          <a:chExt cx="0" cy="0"/>
        </a:xfrm>
      </p:grpSpPr>
      <p:cxnSp>
        <p:nvCxnSpPr>
          <p:cNvPr id="46" name="Google Shape;46;p9"/>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47" name="Google Shape;47;p9"/>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48" name="Google Shape;48;p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49" name="Google Shape;49;p9"/>
          <p:cNvSpPr txBox="1">
            <a:spLocks noGrp="1"/>
          </p:cNvSpPr>
          <p:nvPr>
            <p:ph type="title"/>
          </p:nvPr>
        </p:nvSpPr>
        <p:spPr>
          <a:xfrm>
            <a:off x="4723200" y="909750"/>
            <a:ext cx="3817800" cy="3164100"/>
          </a:xfrm>
          <a:prstGeom prst="rect">
            <a:avLst/>
          </a:prstGeom>
          <a:noFill/>
          <a:ln>
            <a:noFill/>
          </a:ln>
        </p:spPr>
        <p:txBody>
          <a:bodyPr spcFirstLastPara="1" wrap="square" lIns="0" tIns="0" rIns="0" bIns="0" anchor="t" anchorCtr="0">
            <a:noAutofit/>
          </a:bodyPr>
          <a:lstStyle>
            <a:lvl1pPr marL="0" marR="0" lvl="0" indent="0" algn="l" rtl="0">
              <a:lnSpc>
                <a:spcPct val="70000"/>
              </a:lnSpc>
              <a:spcBef>
                <a:spcPts val="0"/>
              </a:spcBef>
              <a:spcAft>
                <a:spcPts val="0"/>
              </a:spcAft>
              <a:buNone/>
              <a:defRPr sz="104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eño personalizado 3 2">
  <p:cSld name="CUSTOM_2_2">
    <p:bg>
      <p:bgPr>
        <a:solidFill>
          <a:srgbClr val="E32326"/>
        </a:solidFill>
        <a:effectLst/>
      </p:bgPr>
    </p:bg>
    <p:spTree>
      <p:nvGrpSpPr>
        <p:cNvPr id="1" name="Shape 50"/>
        <p:cNvGrpSpPr/>
        <p:nvPr/>
      </p:nvGrpSpPr>
      <p:grpSpPr>
        <a:xfrm>
          <a:off x="0" y="0"/>
          <a:ext cx="0" cy="0"/>
          <a:chOff x="0" y="0"/>
          <a:chExt cx="0" cy="0"/>
        </a:xfrm>
      </p:grpSpPr>
      <p:cxnSp>
        <p:nvCxnSpPr>
          <p:cNvPr id="51" name="Google Shape;51;p10"/>
          <p:cNvCxnSpPr/>
          <p:nvPr/>
        </p:nvCxnSpPr>
        <p:spPr>
          <a:xfrm rot="10800000">
            <a:off x="50500" y="358675"/>
            <a:ext cx="9108000" cy="0"/>
          </a:xfrm>
          <a:prstGeom prst="straightConnector1">
            <a:avLst/>
          </a:prstGeom>
          <a:noFill/>
          <a:ln w="9525" cap="flat" cmpd="sng">
            <a:solidFill>
              <a:schemeClr val="lt1"/>
            </a:solidFill>
            <a:prstDash val="solid"/>
            <a:round/>
            <a:headEnd type="none" w="med" len="med"/>
            <a:tailEnd type="none" w="med" len="med"/>
          </a:ln>
        </p:spPr>
      </p:cxnSp>
      <p:sp>
        <p:nvSpPr>
          <p:cNvPr id="52" name="Google Shape;52;p10"/>
          <p:cNvSpPr txBox="1"/>
          <p:nvPr/>
        </p:nvSpPr>
        <p:spPr>
          <a:xfrm>
            <a:off x="117350" y="134975"/>
            <a:ext cx="2580900" cy="10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550">
                <a:solidFill>
                  <a:srgbClr val="F2F0E8"/>
                </a:solidFill>
                <a:latin typeface="Poppins"/>
                <a:ea typeface="Poppins"/>
                <a:cs typeface="Poppins"/>
                <a:sym typeface="Poppins"/>
              </a:rPr>
              <a:t>Greater Good Science Center</a:t>
            </a:r>
            <a:endParaRPr sz="1200">
              <a:solidFill>
                <a:srgbClr val="F2F0E8"/>
              </a:solidFill>
              <a:latin typeface="Poppins"/>
              <a:ea typeface="Poppins"/>
              <a:cs typeface="Poppins"/>
              <a:sym typeface="Poppins"/>
            </a:endParaRPr>
          </a:p>
        </p:txBody>
      </p:sp>
      <p:sp>
        <p:nvSpPr>
          <p:cNvPr id="53" name="Google Shape;53;p1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lvl1pPr lvl="0" algn="r" rtl="0">
              <a:buNone/>
              <a:defRPr sz="4100">
                <a:solidFill>
                  <a:srgbClr val="F2F0E8"/>
                </a:solidFill>
                <a:latin typeface="Poppins Medium"/>
                <a:ea typeface="Poppins Medium"/>
                <a:cs typeface="Poppins Medium"/>
                <a:sym typeface="Poppins Medium"/>
              </a:defRPr>
            </a:lvl1pPr>
            <a:lvl2pPr lvl="1" algn="r" rtl="0">
              <a:buNone/>
              <a:defRPr sz="4100">
                <a:solidFill>
                  <a:srgbClr val="F2F0E8"/>
                </a:solidFill>
                <a:latin typeface="Poppins Medium"/>
                <a:ea typeface="Poppins Medium"/>
                <a:cs typeface="Poppins Medium"/>
                <a:sym typeface="Poppins Medium"/>
              </a:defRPr>
            </a:lvl2pPr>
            <a:lvl3pPr lvl="2" algn="r" rtl="0">
              <a:buNone/>
              <a:defRPr sz="4100">
                <a:solidFill>
                  <a:srgbClr val="F2F0E8"/>
                </a:solidFill>
                <a:latin typeface="Poppins Medium"/>
                <a:ea typeface="Poppins Medium"/>
                <a:cs typeface="Poppins Medium"/>
                <a:sym typeface="Poppins Medium"/>
              </a:defRPr>
            </a:lvl3pPr>
            <a:lvl4pPr lvl="3" algn="r" rtl="0">
              <a:buNone/>
              <a:defRPr sz="4100">
                <a:solidFill>
                  <a:srgbClr val="F2F0E8"/>
                </a:solidFill>
                <a:latin typeface="Poppins Medium"/>
                <a:ea typeface="Poppins Medium"/>
                <a:cs typeface="Poppins Medium"/>
                <a:sym typeface="Poppins Medium"/>
              </a:defRPr>
            </a:lvl4pPr>
            <a:lvl5pPr lvl="4" algn="r" rtl="0">
              <a:buNone/>
              <a:defRPr sz="4100">
                <a:solidFill>
                  <a:srgbClr val="F2F0E8"/>
                </a:solidFill>
                <a:latin typeface="Poppins Medium"/>
                <a:ea typeface="Poppins Medium"/>
                <a:cs typeface="Poppins Medium"/>
                <a:sym typeface="Poppins Medium"/>
              </a:defRPr>
            </a:lvl5pPr>
            <a:lvl6pPr lvl="5" algn="r" rtl="0">
              <a:buNone/>
              <a:defRPr sz="4100">
                <a:solidFill>
                  <a:srgbClr val="F2F0E8"/>
                </a:solidFill>
                <a:latin typeface="Poppins Medium"/>
                <a:ea typeface="Poppins Medium"/>
                <a:cs typeface="Poppins Medium"/>
                <a:sym typeface="Poppins Medium"/>
              </a:defRPr>
            </a:lvl6pPr>
            <a:lvl7pPr lvl="6" algn="r" rtl="0">
              <a:buNone/>
              <a:defRPr sz="4100">
                <a:solidFill>
                  <a:srgbClr val="F2F0E8"/>
                </a:solidFill>
                <a:latin typeface="Poppins Medium"/>
                <a:ea typeface="Poppins Medium"/>
                <a:cs typeface="Poppins Medium"/>
                <a:sym typeface="Poppins Medium"/>
              </a:defRPr>
            </a:lvl7pPr>
            <a:lvl8pPr lvl="7" algn="r" rtl="0">
              <a:buNone/>
              <a:defRPr sz="4100">
                <a:solidFill>
                  <a:srgbClr val="F2F0E8"/>
                </a:solidFill>
                <a:latin typeface="Poppins Medium"/>
                <a:ea typeface="Poppins Medium"/>
                <a:cs typeface="Poppins Medium"/>
                <a:sym typeface="Poppins Medium"/>
              </a:defRPr>
            </a:lvl8pPr>
            <a:lvl9pPr lvl="8" algn="r" rtl="0">
              <a:buNone/>
              <a:defRPr sz="4100">
                <a:solidFill>
                  <a:srgbClr val="F2F0E8"/>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solidFill>
                <a:schemeClr val="tx1"/>
              </a:solidFill>
            </a:endParaRPr>
          </a:p>
        </p:txBody>
      </p:sp>
      <p:sp>
        <p:nvSpPr>
          <p:cNvPr id="54" name="Google Shape;54;p10"/>
          <p:cNvSpPr txBox="1">
            <a:spLocks noGrp="1"/>
          </p:cNvSpPr>
          <p:nvPr>
            <p:ph type="title"/>
          </p:nvPr>
        </p:nvSpPr>
        <p:spPr>
          <a:xfrm>
            <a:off x="352400" y="627825"/>
            <a:ext cx="5106300" cy="1367100"/>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None/>
              <a:defRPr sz="4000">
                <a:solidFill>
                  <a:schemeClr val="lt1"/>
                </a:solidFill>
                <a:latin typeface="Poppins Medium"/>
                <a:ea typeface="Poppins Medium"/>
                <a:cs typeface="Poppins Medium"/>
                <a:sym typeface="Poppins Medium"/>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a:endParaRPr/>
          </a:p>
        </p:txBody>
      </p:sp>
      <p:sp>
        <p:nvSpPr>
          <p:cNvPr id="55" name="Google Shape;55;p10"/>
          <p:cNvSpPr txBox="1">
            <a:spLocks noGrp="1"/>
          </p:cNvSpPr>
          <p:nvPr>
            <p:ph type="body" idx="1"/>
          </p:nvPr>
        </p:nvSpPr>
        <p:spPr>
          <a:xfrm>
            <a:off x="352400" y="2260875"/>
            <a:ext cx="4043700" cy="21129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0"/>
              </a:spcBef>
              <a:spcAft>
                <a:spcPts val="0"/>
              </a:spcAft>
              <a:buClr>
                <a:schemeClr val="lt1"/>
              </a:buClr>
              <a:buSzPts val="1400"/>
              <a:buFont typeface="Poppins Light"/>
              <a:buChar char="●"/>
              <a:defRPr sz="900">
                <a:solidFill>
                  <a:schemeClr val="lt1"/>
                </a:solidFill>
                <a:latin typeface="Poppins Light"/>
                <a:ea typeface="Poppins Light"/>
                <a:cs typeface="Poppins Light"/>
                <a:sym typeface="Poppins Light"/>
              </a:defRPr>
            </a:lvl1pPr>
            <a:lvl2pPr marL="914400" marR="0" lvl="1"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2pPr>
            <a:lvl3pPr marL="1371600" marR="0" lvl="2"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3pPr>
            <a:lvl4pPr marL="1828800" marR="0" lvl="3"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4pPr>
            <a:lvl5pPr marL="2286000" marR="0" lvl="4"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5pPr>
            <a:lvl6pPr marL="2743200" marR="0" lvl="5"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6pPr>
            <a:lvl7pPr marL="3200400" marR="0" lvl="6"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7pPr>
            <a:lvl8pPr marL="3657600" marR="0" lvl="7"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8pPr>
            <a:lvl9pPr marL="4114800" marR="0" lvl="8" indent="-317500" algn="l" rtl="0">
              <a:lnSpc>
                <a:spcPct val="120000"/>
              </a:lnSpc>
              <a:spcBef>
                <a:spcPts val="0"/>
              </a:spcBef>
              <a:spcAft>
                <a:spcPts val="0"/>
              </a:spcAft>
              <a:buSzPts val="1400"/>
              <a:buChar char="■"/>
              <a:defRPr sz="9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874367" y="4550400"/>
            <a:ext cx="1059900" cy="393600"/>
          </a:xfrm>
          <a:prstGeom prst="rect">
            <a:avLst/>
          </a:prstGeom>
          <a:noFill/>
          <a:ln>
            <a:noFill/>
          </a:ln>
        </p:spPr>
        <p:txBody>
          <a:bodyPr spcFirstLastPara="1" wrap="square" lIns="91425" tIns="91425" rIns="91425" bIns="91425" anchor="ctr" anchorCtr="0">
            <a:noAutofit/>
          </a:bodyPr>
          <a:lstStyle>
            <a:lvl1pPr lvl="0" algn="r">
              <a:buNone/>
              <a:defRPr sz="4100">
                <a:solidFill>
                  <a:schemeClr val="dk1"/>
                </a:solidFill>
                <a:latin typeface="Poppins Medium"/>
                <a:ea typeface="Poppins Medium"/>
                <a:cs typeface="Poppins Medium"/>
                <a:sym typeface="Poppins Medium"/>
              </a:defRPr>
            </a:lvl1pPr>
            <a:lvl2pPr lvl="1" algn="r">
              <a:buNone/>
              <a:defRPr sz="4100">
                <a:solidFill>
                  <a:schemeClr val="dk1"/>
                </a:solidFill>
                <a:latin typeface="Poppins Medium"/>
                <a:ea typeface="Poppins Medium"/>
                <a:cs typeface="Poppins Medium"/>
                <a:sym typeface="Poppins Medium"/>
              </a:defRPr>
            </a:lvl2pPr>
            <a:lvl3pPr lvl="2" algn="r">
              <a:buNone/>
              <a:defRPr sz="4100">
                <a:solidFill>
                  <a:schemeClr val="dk1"/>
                </a:solidFill>
                <a:latin typeface="Poppins Medium"/>
                <a:ea typeface="Poppins Medium"/>
                <a:cs typeface="Poppins Medium"/>
                <a:sym typeface="Poppins Medium"/>
              </a:defRPr>
            </a:lvl3pPr>
            <a:lvl4pPr lvl="3" algn="r">
              <a:buNone/>
              <a:defRPr sz="4100">
                <a:solidFill>
                  <a:schemeClr val="dk1"/>
                </a:solidFill>
                <a:latin typeface="Poppins Medium"/>
                <a:ea typeface="Poppins Medium"/>
                <a:cs typeface="Poppins Medium"/>
                <a:sym typeface="Poppins Medium"/>
              </a:defRPr>
            </a:lvl4pPr>
            <a:lvl5pPr lvl="4" algn="r">
              <a:buNone/>
              <a:defRPr sz="4100">
                <a:solidFill>
                  <a:schemeClr val="dk1"/>
                </a:solidFill>
                <a:latin typeface="Poppins Medium"/>
                <a:ea typeface="Poppins Medium"/>
                <a:cs typeface="Poppins Medium"/>
                <a:sym typeface="Poppins Medium"/>
              </a:defRPr>
            </a:lvl5pPr>
            <a:lvl6pPr lvl="5" algn="r">
              <a:buNone/>
              <a:defRPr sz="4100">
                <a:solidFill>
                  <a:schemeClr val="dk1"/>
                </a:solidFill>
                <a:latin typeface="Poppins Medium"/>
                <a:ea typeface="Poppins Medium"/>
                <a:cs typeface="Poppins Medium"/>
                <a:sym typeface="Poppins Medium"/>
              </a:defRPr>
            </a:lvl6pPr>
            <a:lvl7pPr lvl="6" algn="r">
              <a:buNone/>
              <a:defRPr sz="4100">
                <a:solidFill>
                  <a:schemeClr val="dk1"/>
                </a:solidFill>
                <a:latin typeface="Poppins Medium"/>
                <a:ea typeface="Poppins Medium"/>
                <a:cs typeface="Poppins Medium"/>
                <a:sym typeface="Poppins Medium"/>
              </a:defRPr>
            </a:lvl7pPr>
            <a:lvl8pPr lvl="7" algn="r">
              <a:buNone/>
              <a:defRPr sz="4100">
                <a:solidFill>
                  <a:schemeClr val="dk1"/>
                </a:solidFill>
                <a:latin typeface="Poppins Medium"/>
                <a:ea typeface="Poppins Medium"/>
                <a:cs typeface="Poppins Medium"/>
                <a:sym typeface="Poppins Medium"/>
              </a:defRPr>
            </a:lvl8pPr>
            <a:lvl9pPr lvl="8" algn="r">
              <a:buNone/>
              <a:defRPr sz="4100">
                <a:solidFill>
                  <a:schemeClr val="dk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s"/>
              <a:t>‹#›</a:t>
            </a:fld>
            <a:endParaRPr sz="13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2">
          <p15:clr>
            <a:srgbClr val="E46962"/>
          </p15:clr>
        </p15:guide>
        <p15:guide id="2" orient="horz" pos="443">
          <p15:clr>
            <a:srgbClr val="E46962"/>
          </p15:clr>
        </p15:guide>
        <p15:guide id="3" pos="5294">
          <p15:clr>
            <a:srgbClr val="E46962"/>
          </p15:clr>
        </p15:guide>
        <p15:guide id="4" orient="horz" pos="275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it.ly/3MmB0k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a:t>
            </a:fld>
            <a:endParaRPr sz="1300"/>
          </a:p>
        </p:txBody>
      </p:sp>
      <p:sp>
        <p:nvSpPr>
          <p:cNvPr id="116" name="Google Shape;116;p21"/>
          <p:cNvSpPr txBox="1">
            <a:spLocks noGrp="1"/>
          </p:cNvSpPr>
          <p:nvPr>
            <p:ph type="title"/>
          </p:nvPr>
        </p:nvSpPr>
        <p:spPr>
          <a:xfrm>
            <a:off x="352400" y="2718050"/>
            <a:ext cx="27207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a:t>
            </a:r>
            <a:endParaRPr/>
          </a:p>
        </p:txBody>
      </p:sp>
      <p:sp>
        <p:nvSpPr>
          <p:cNvPr id="118" name="Google Shape;118;p21"/>
          <p:cNvSpPr txBox="1">
            <a:spLocks noGrp="1"/>
          </p:cNvSpPr>
          <p:nvPr>
            <p:ph type="body" idx="1"/>
          </p:nvPr>
        </p:nvSpPr>
        <p:spPr>
          <a:xfrm>
            <a:off x="4402925" y="11965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Editing Slides</a:t>
            </a:r>
            <a:endParaRPr sz="1100" b="1">
              <a:latin typeface="Poppins"/>
              <a:ea typeface="Poppins"/>
              <a:cs typeface="Poppins"/>
              <a:sym typeface="Poppins"/>
            </a:endParaRPr>
          </a:p>
          <a:p>
            <a:pPr marL="0" lvl="0" indent="0" algn="l" rtl="0">
              <a:spcBef>
                <a:spcPts val="0"/>
              </a:spcBef>
              <a:spcAft>
                <a:spcPts val="0"/>
              </a:spcAft>
              <a:buNone/>
            </a:pPr>
            <a:r>
              <a:rPr lang="es"/>
              <a:t>Before your workshop, review each slide and the accompanying speaker notes. Make any necessary edits to best meet the needs of your parent community. </a:t>
            </a:r>
            <a:endParaRPr/>
          </a:p>
          <a:p>
            <a:pPr marL="0" lvl="0" indent="0" algn="l" rtl="0">
              <a:spcBef>
                <a:spcPts val="0"/>
              </a:spcBef>
              <a:spcAft>
                <a:spcPts val="0"/>
              </a:spcAft>
              <a:buNone/>
            </a:pPr>
            <a:endParaRPr/>
          </a:p>
        </p:txBody>
      </p:sp>
      <p:sp>
        <p:nvSpPr>
          <p:cNvPr id="119" name="Google Shape;119;p21"/>
          <p:cNvSpPr/>
          <p:nvPr/>
        </p:nvSpPr>
        <p:spPr>
          <a:xfrm>
            <a:off x="3844838" y="11965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20" name="Google Shape;120;p21"/>
          <p:cNvSpPr txBox="1">
            <a:spLocks noGrp="1"/>
          </p:cNvSpPr>
          <p:nvPr>
            <p:ph type="body" idx="1"/>
          </p:nvPr>
        </p:nvSpPr>
        <p:spPr>
          <a:xfrm>
            <a:off x="4402925" y="2131375"/>
            <a:ext cx="4365600" cy="50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Speaker Notes</a:t>
            </a:r>
            <a:endParaRPr sz="1100" b="1">
              <a:latin typeface="Poppins"/>
              <a:ea typeface="Poppins"/>
              <a:cs typeface="Poppins"/>
              <a:sym typeface="Poppins"/>
            </a:endParaRPr>
          </a:p>
          <a:p>
            <a:pPr marL="0" lvl="0" indent="0" algn="l" rtl="0">
              <a:spcBef>
                <a:spcPts val="0"/>
              </a:spcBef>
              <a:spcAft>
                <a:spcPts val="0"/>
              </a:spcAft>
              <a:buNone/>
            </a:pPr>
            <a:r>
              <a:rPr lang="es"/>
              <a:t>There are two parts to the speaker notes for the slides throughout this slide deck. The first part is key points for you to keep in mind as the speaker. The second part is a suggested script. Not all slides contain a suggested script.</a:t>
            </a:r>
            <a:endParaRPr/>
          </a:p>
          <a:p>
            <a:pPr marL="0" lvl="0" indent="0" algn="l" rtl="0">
              <a:spcBef>
                <a:spcPts val="0"/>
              </a:spcBef>
              <a:spcAft>
                <a:spcPts val="0"/>
              </a:spcAft>
              <a:buNone/>
            </a:pPr>
            <a:endParaRPr/>
          </a:p>
        </p:txBody>
      </p:sp>
      <p:sp>
        <p:nvSpPr>
          <p:cNvPr id="121" name="Google Shape;121;p21"/>
          <p:cNvSpPr/>
          <p:nvPr/>
        </p:nvSpPr>
        <p:spPr>
          <a:xfrm>
            <a:off x="3844838" y="213137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
        <p:nvSpPr>
          <p:cNvPr id="122" name="Google Shape;122;p21"/>
          <p:cNvSpPr txBox="1">
            <a:spLocks noGrp="1"/>
          </p:cNvSpPr>
          <p:nvPr>
            <p:ph type="body" idx="1"/>
          </p:nvPr>
        </p:nvSpPr>
        <p:spPr>
          <a:xfrm>
            <a:off x="4402925" y="3007800"/>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Online vs. In-Person Presentations</a:t>
            </a:r>
            <a:endParaRPr sz="1100" b="1">
              <a:latin typeface="Poppins"/>
              <a:ea typeface="Poppins"/>
              <a:cs typeface="Poppins"/>
              <a:sym typeface="Poppins"/>
            </a:endParaRPr>
          </a:p>
          <a:p>
            <a:pPr marL="0" lvl="0" indent="0" algn="l" rtl="0">
              <a:spcBef>
                <a:spcPts val="0"/>
              </a:spcBef>
              <a:spcAft>
                <a:spcPts val="0"/>
              </a:spcAft>
              <a:buNone/>
            </a:pPr>
            <a:r>
              <a:rPr lang="es"/>
              <a:t>If presenting in an online format, please modify the slides for a virtual workshop. For example, if the directions suggest participants turn to a partner next to them to share, modify the instructions and put participants into small breakout rooms. </a:t>
            </a:r>
            <a:endParaRPr/>
          </a:p>
          <a:p>
            <a:pPr marL="0" lvl="0" indent="0" algn="l" rtl="0">
              <a:spcBef>
                <a:spcPts val="0"/>
              </a:spcBef>
              <a:spcAft>
                <a:spcPts val="0"/>
              </a:spcAft>
              <a:buNone/>
            </a:pPr>
            <a:endParaRPr/>
          </a:p>
        </p:txBody>
      </p:sp>
      <p:sp>
        <p:nvSpPr>
          <p:cNvPr id="123" name="Google Shape;123;p21"/>
          <p:cNvSpPr/>
          <p:nvPr/>
        </p:nvSpPr>
        <p:spPr>
          <a:xfrm>
            <a:off x="3844838" y="3007800"/>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3</a:t>
            </a:r>
            <a:endParaRPr b="1">
              <a:solidFill>
                <a:schemeClr val="lt1"/>
              </a:solidFill>
              <a:latin typeface="Poppins"/>
              <a:ea typeface="Poppins"/>
              <a:cs typeface="Poppins"/>
              <a:sym typeface="Poppins"/>
            </a:endParaRPr>
          </a:p>
        </p:txBody>
      </p:sp>
      <p:sp>
        <p:nvSpPr>
          <p:cNvPr id="124" name="Google Shape;124;p21"/>
          <p:cNvSpPr txBox="1">
            <a:spLocks noGrp="1"/>
          </p:cNvSpPr>
          <p:nvPr>
            <p:ph type="body" idx="1"/>
          </p:nvPr>
        </p:nvSpPr>
        <p:spPr>
          <a:xfrm>
            <a:off x="4402925" y="3985925"/>
            <a:ext cx="4365600" cy="71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100" b="1">
                <a:latin typeface="Poppins"/>
                <a:ea typeface="Poppins"/>
                <a:cs typeface="Poppins"/>
                <a:sym typeface="Poppins"/>
              </a:rPr>
              <a:t>Hide or delete this slide before your workshop. </a:t>
            </a:r>
            <a:endParaRPr sz="1100" b="1">
              <a:latin typeface="Poppins"/>
              <a:ea typeface="Poppins"/>
              <a:cs typeface="Poppins"/>
              <a:sym typeface="Poppi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5" name="Google Shape;125;p21"/>
          <p:cNvSpPr/>
          <p:nvPr/>
        </p:nvSpPr>
        <p:spPr>
          <a:xfrm>
            <a:off x="3844838" y="38842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4</a:t>
            </a:r>
            <a:endParaRPr b="1">
              <a:solidFill>
                <a:schemeClr val="lt1"/>
              </a:solidFill>
              <a:latin typeface="Poppins"/>
              <a:ea typeface="Poppins"/>
              <a:cs typeface="Poppins"/>
              <a:sym typeface="Poppins"/>
            </a:endParaRPr>
          </a:p>
        </p:txBody>
      </p:sp>
      <p:sp>
        <p:nvSpPr>
          <p:cNvPr id="4" name="TextBox 3">
            <a:extLst>
              <a:ext uri="{FF2B5EF4-FFF2-40B4-BE49-F238E27FC236}">
                <a16:creationId xmlns:a16="http://schemas.microsoft.com/office/drawing/2014/main" id="{72258B81-BF0A-9EDA-F9C8-85FF66853824}"/>
              </a:ext>
            </a:extLst>
          </p:cNvPr>
          <p:cNvSpPr txBox="1"/>
          <p:nvPr/>
        </p:nvSpPr>
        <p:spPr>
          <a:xfrm>
            <a:off x="386060" y="3211199"/>
            <a:ext cx="3092666" cy="1046440"/>
          </a:xfrm>
          <a:prstGeom prst="rect">
            <a:avLst/>
          </a:prstGeom>
          <a:noFill/>
        </p:spPr>
        <p:txBody>
          <a:bodyPr wrap="square">
            <a:spAutoFit/>
          </a:bodyPr>
          <a:lstStyle/>
          <a:p>
            <a:br>
              <a:rPr lang="en-US" b="0" dirty="0">
                <a:solidFill>
                  <a:schemeClr val="accent1"/>
                </a:solidFill>
                <a:effectLst/>
                <a:hlinkClick r:id="rId3">
                  <a:extLst>
                    <a:ext uri="{A12FA001-AC4F-418D-AE19-62706E023703}">
                      <ahyp:hlinkClr xmlns:ahyp="http://schemas.microsoft.com/office/drawing/2018/hyperlinkcolor" val="tx"/>
                    </a:ext>
                  </a:extLst>
                </a:hlinkClick>
              </a:rPr>
            </a:br>
            <a:r>
              <a:rPr lang="en-US" sz="1200" b="1" i="0" u="none" strike="noStrike" dirty="0">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If you prefer working in Google Slides, you can make a copy of the Google Slides to work in here: https://</a:t>
            </a:r>
            <a:r>
              <a:rPr lang="en-US" sz="1200" b="1" i="0" u="none" strike="noStrike" dirty="0" err="1">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bit.ly</a:t>
            </a:r>
            <a:r>
              <a:rPr lang="en-US" sz="1200" b="1" i="0" u="none" strike="noStrike" dirty="0">
                <a:solidFill>
                  <a:schemeClr val="accent1"/>
                </a:solidFill>
                <a:effectLst/>
                <a:latin typeface="Poppins" pitchFamily="2" charset="77"/>
                <a:hlinkClick r:id="rId3">
                  <a:extLst>
                    <a:ext uri="{A12FA001-AC4F-418D-AE19-62706E023703}">
                      <ahyp:hlinkClr xmlns:ahyp="http://schemas.microsoft.com/office/drawing/2018/hyperlinkcolor" val="tx"/>
                    </a:ext>
                  </a:extLst>
                </a:hlinkClick>
              </a:rPr>
              <a:t>/3MmB0k1</a:t>
            </a:r>
            <a:endParaRPr lang="en-US"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17"/>
        <p:cNvGrpSpPr/>
        <p:nvPr/>
      </p:nvGrpSpPr>
      <p:grpSpPr>
        <a:xfrm>
          <a:off x="0" y="0"/>
          <a:ext cx="0" cy="0"/>
          <a:chOff x="0" y="0"/>
          <a:chExt cx="0" cy="0"/>
        </a:xfrm>
      </p:grpSpPr>
      <p:sp>
        <p:nvSpPr>
          <p:cNvPr id="218" name="Google Shape;218;p3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10</a:t>
            </a:fld>
            <a:endParaRPr sz="1300">
              <a:solidFill>
                <a:schemeClr val="tx1"/>
              </a:solidFill>
            </a:endParaRPr>
          </a:p>
        </p:txBody>
      </p:sp>
      <p:sp>
        <p:nvSpPr>
          <p:cNvPr id="219" name="Google Shape;219;p30"/>
          <p:cNvSpPr txBox="1">
            <a:spLocks noGrp="1"/>
          </p:cNvSpPr>
          <p:nvPr>
            <p:ph type="title"/>
          </p:nvPr>
        </p:nvSpPr>
        <p:spPr>
          <a:xfrm>
            <a:off x="352400" y="1649400"/>
            <a:ext cx="5873700" cy="18447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Mindfulness in Parenthood</a:t>
            </a:r>
            <a:endParaRPr sz="5300"/>
          </a:p>
        </p:txBody>
      </p:sp>
      <p:pic>
        <p:nvPicPr>
          <p:cNvPr id="220" name="Google Shape;220;p30"/>
          <p:cNvPicPr preferRelativeResize="0"/>
          <p:nvPr/>
        </p:nvPicPr>
        <p:blipFill>
          <a:blip r:embed="rId3">
            <a:alphaModFix/>
          </a:blip>
          <a:stretch>
            <a:fillRect/>
          </a:stretch>
        </p:blipFill>
        <p:spPr>
          <a:xfrm>
            <a:off x="6073750" y="1649400"/>
            <a:ext cx="2584474" cy="1256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24"/>
        <p:cNvGrpSpPr/>
        <p:nvPr/>
      </p:nvGrpSpPr>
      <p:grpSpPr>
        <a:xfrm>
          <a:off x="0" y="0"/>
          <a:ext cx="0" cy="0"/>
          <a:chOff x="0" y="0"/>
          <a:chExt cx="0" cy="0"/>
        </a:xfrm>
      </p:grpSpPr>
      <p:sp>
        <p:nvSpPr>
          <p:cNvPr id="225" name="Google Shape;225;p3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11</a:t>
            </a:fld>
            <a:endParaRPr sz="1300">
              <a:solidFill>
                <a:schemeClr val="tx1"/>
              </a:solidFill>
            </a:endParaRPr>
          </a:p>
        </p:txBody>
      </p:sp>
      <p:sp>
        <p:nvSpPr>
          <p:cNvPr id="226" name="Google Shape;226;p31"/>
          <p:cNvSpPr txBox="1">
            <a:spLocks noGrp="1"/>
          </p:cNvSpPr>
          <p:nvPr>
            <p:ph type="title"/>
          </p:nvPr>
        </p:nvSpPr>
        <p:spPr>
          <a:xfrm>
            <a:off x="352400" y="3348550"/>
            <a:ext cx="4881600" cy="15954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Mindfulness </a:t>
            </a:r>
            <a:br>
              <a:rPr lang="es" sz="5300"/>
            </a:br>
            <a:r>
              <a:rPr lang="es" sz="5300"/>
              <a:t>in Parenthood</a:t>
            </a:r>
            <a:endParaRPr sz="5300"/>
          </a:p>
        </p:txBody>
      </p:sp>
      <p:sp>
        <p:nvSpPr>
          <p:cNvPr id="227" name="Google Shape;227;p31"/>
          <p:cNvSpPr/>
          <p:nvPr/>
        </p:nvSpPr>
        <p:spPr>
          <a:xfrm>
            <a:off x="6125875" y="7040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 name="Google Shape;228;p31"/>
          <p:cNvSpPr txBox="1">
            <a:spLocks noGrp="1"/>
          </p:cNvSpPr>
          <p:nvPr>
            <p:ph type="body" idx="1"/>
          </p:nvPr>
        </p:nvSpPr>
        <p:spPr>
          <a:xfrm>
            <a:off x="6125875" y="9306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More mindful parents have less parenting stress, depression, and anxiety</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
        <p:nvSpPr>
          <p:cNvPr id="229" name="Google Shape;229;p31"/>
          <p:cNvSpPr/>
          <p:nvPr/>
        </p:nvSpPr>
        <p:spPr>
          <a:xfrm>
            <a:off x="6125875" y="19655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0" name="Google Shape;230;p31"/>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pic>
        <p:nvPicPr>
          <p:cNvPr id="231" name="Google Shape;231;p31"/>
          <p:cNvPicPr preferRelativeResize="0"/>
          <p:nvPr/>
        </p:nvPicPr>
        <p:blipFill>
          <a:blip r:embed="rId3">
            <a:alphaModFix/>
          </a:blip>
          <a:stretch>
            <a:fillRect/>
          </a:stretch>
        </p:blipFill>
        <p:spPr>
          <a:xfrm>
            <a:off x="352400" y="576401"/>
            <a:ext cx="4881600" cy="2373764"/>
          </a:xfrm>
          <a:prstGeom prst="rect">
            <a:avLst/>
          </a:prstGeom>
          <a:noFill/>
          <a:ln>
            <a:noFill/>
          </a:ln>
        </p:spPr>
      </p:pic>
      <p:sp>
        <p:nvSpPr>
          <p:cNvPr id="232" name="Google Shape;232;p31"/>
          <p:cNvSpPr txBox="1">
            <a:spLocks noGrp="1"/>
          </p:cNvSpPr>
          <p:nvPr>
            <p:ph type="body" idx="1"/>
          </p:nvPr>
        </p:nvSpPr>
        <p:spPr>
          <a:xfrm>
            <a:off x="6125875" y="2226025"/>
            <a:ext cx="2577300" cy="1414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100" b="1">
                <a:latin typeface="Poppins"/>
                <a:ea typeface="Poppins"/>
                <a:cs typeface="Poppins"/>
                <a:sym typeface="Poppins"/>
              </a:rPr>
              <a:t>More mindful parenting can result in children having fewer symptoms of anxiety or depression</a:t>
            </a:r>
            <a:endParaRPr sz="11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sz="1100" b="1">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12</a:t>
            </a:fld>
            <a:endParaRPr sz="1300"/>
          </a:p>
        </p:txBody>
      </p:sp>
      <p:sp>
        <p:nvSpPr>
          <p:cNvPr id="238" name="Google Shape;238;p32"/>
          <p:cNvSpPr txBox="1">
            <a:spLocks noGrp="1"/>
          </p:cNvSpPr>
          <p:nvPr>
            <p:ph type="title"/>
          </p:nvPr>
        </p:nvSpPr>
        <p:spPr>
          <a:xfrm>
            <a:off x="352400" y="627825"/>
            <a:ext cx="5106300" cy="1367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a:t>Nurturing </a:t>
            </a:r>
            <a:endParaRPr/>
          </a:p>
          <a:p>
            <a:pPr marL="0" lvl="0" indent="0" algn="l" rtl="0">
              <a:spcBef>
                <a:spcPts val="0"/>
              </a:spcBef>
              <a:spcAft>
                <a:spcPts val="0"/>
              </a:spcAft>
              <a:buNone/>
            </a:pPr>
            <a:r>
              <a:rPr lang="es"/>
              <a:t>Mindfulness </a:t>
            </a:r>
            <a:endParaRPr/>
          </a:p>
        </p:txBody>
      </p:sp>
      <p:pic>
        <p:nvPicPr>
          <p:cNvPr id="239" name="Google Shape;239;p32"/>
          <p:cNvPicPr preferRelativeResize="0"/>
          <p:nvPr/>
        </p:nvPicPr>
        <p:blipFill>
          <a:blip r:embed="rId3">
            <a:alphaModFix/>
          </a:blip>
          <a:stretch>
            <a:fillRect/>
          </a:stretch>
        </p:blipFill>
        <p:spPr>
          <a:xfrm flipH="1">
            <a:off x="4925649" y="2200625"/>
            <a:ext cx="1410626" cy="2121175"/>
          </a:xfrm>
          <a:prstGeom prst="rect">
            <a:avLst/>
          </a:prstGeom>
          <a:noFill/>
          <a:ln>
            <a:noFill/>
          </a:ln>
        </p:spPr>
      </p:pic>
      <p:pic>
        <p:nvPicPr>
          <p:cNvPr id="240" name="Google Shape;240;p32"/>
          <p:cNvPicPr preferRelativeResize="0"/>
          <p:nvPr/>
        </p:nvPicPr>
        <p:blipFill>
          <a:blip r:embed="rId4">
            <a:alphaModFix/>
          </a:blip>
          <a:stretch>
            <a:fillRect/>
          </a:stretch>
        </p:blipFill>
        <p:spPr>
          <a:xfrm rot="10800000">
            <a:off x="4252600" y="505551"/>
            <a:ext cx="2872100" cy="1527274"/>
          </a:xfrm>
          <a:prstGeom prst="rect">
            <a:avLst/>
          </a:prstGeom>
          <a:noFill/>
          <a:ln>
            <a:noFill/>
          </a:ln>
        </p:spPr>
      </p:pic>
      <p:pic>
        <p:nvPicPr>
          <p:cNvPr id="241" name="Google Shape;241;p32"/>
          <p:cNvPicPr preferRelativeResize="0"/>
          <p:nvPr/>
        </p:nvPicPr>
        <p:blipFill>
          <a:blip r:embed="rId5">
            <a:alphaModFix/>
          </a:blip>
          <a:stretch>
            <a:fillRect/>
          </a:stretch>
        </p:blipFill>
        <p:spPr>
          <a:xfrm>
            <a:off x="6591000" y="2734988"/>
            <a:ext cx="2336895" cy="1494651"/>
          </a:xfrm>
          <a:prstGeom prst="rect">
            <a:avLst/>
          </a:prstGeom>
          <a:noFill/>
          <a:ln>
            <a:noFill/>
          </a:ln>
        </p:spPr>
      </p:pic>
      <p:pic>
        <p:nvPicPr>
          <p:cNvPr id="242" name="Google Shape;242;p32"/>
          <p:cNvPicPr preferRelativeResize="0"/>
          <p:nvPr/>
        </p:nvPicPr>
        <p:blipFill>
          <a:blip r:embed="rId6">
            <a:alphaModFix/>
          </a:blip>
          <a:stretch>
            <a:fillRect/>
          </a:stretch>
        </p:blipFill>
        <p:spPr>
          <a:xfrm>
            <a:off x="581000" y="1875400"/>
            <a:ext cx="3346473" cy="1186200"/>
          </a:xfrm>
          <a:prstGeom prst="rect">
            <a:avLst/>
          </a:prstGeom>
          <a:noFill/>
          <a:ln>
            <a:noFill/>
          </a:ln>
        </p:spPr>
      </p:pic>
      <p:sp>
        <p:nvSpPr>
          <p:cNvPr id="243" name="Google Shape;243;p32"/>
          <p:cNvSpPr txBox="1"/>
          <p:nvPr/>
        </p:nvSpPr>
        <p:spPr>
          <a:xfrm>
            <a:off x="727925" y="1899700"/>
            <a:ext cx="308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dk1"/>
                </a:solidFill>
                <a:latin typeface="Poppins"/>
                <a:ea typeface="Poppins"/>
                <a:cs typeface="Poppins"/>
                <a:sym typeface="Poppins"/>
              </a:rPr>
              <a:t>Recognize that most parenting issues are temporary</a:t>
            </a:r>
            <a:endParaRPr sz="1300">
              <a:solidFill>
                <a:schemeClr val="dk1"/>
              </a:solidFill>
              <a:latin typeface="Poppins Light"/>
              <a:ea typeface="Poppins Light"/>
              <a:cs typeface="Poppins Light"/>
              <a:sym typeface="Poppins Light"/>
            </a:endParaRPr>
          </a:p>
        </p:txBody>
      </p:sp>
      <p:sp>
        <p:nvSpPr>
          <p:cNvPr id="244" name="Google Shape;244;p32"/>
          <p:cNvSpPr txBox="1"/>
          <p:nvPr/>
        </p:nvSpPr>
        <p:spPr>
          <a:xfrm>
            <a:off x="4462463" y="627825"/>
            <a:ext cx="23370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Accept that you are flawed</a:t>
            </a:r>
            <a:endParaRPr>
              <a:solidFill>
                <a:schemeClr val="lt1"/>
              </a:solidFill>
              <a:latin typeface="Poppins Light"/>
              <a:ea typeface="Poppins Light"/>
              <a:cs typeface="Poppins Light"/>
              <a:sym typeface="Poppins Light"/>
            </a:endParaRPr>
          </a:p>
        </p:txBody>
      </p:sp>
      <p:sp>
        <p:nvSpPr>
          <p:cNvPr id="245" name="Google Shape;245;p32"/>
          <p:cNvSpPr txBox="1"/>
          <p:nvPr/>
        </p:nvSpPr>
        <p:spPr>
          <a:xfrm>
            <a:off x="5085481" y="2509300"/>
            <a:ext cx="1011600" cy="1552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Take a head-to- toe inventory</a:t>
            </a:r>
            <a:endParaRPr b="1">
              <a:solidFill>
                <a:schemeClr val="lt1"/>
              </a:solidFill>
              <a:latin typeface="Poppins"/>
              <a:ea typeface="Poppins"/>
              <a:cs typeface="Poppins"/>
              <a:sym typeface="Poppins"/>
            </a:endParaRPr>
          </a:p>
        </p:txBody>
      </p:sp>
      <p:sp>
        <p:nvSpPr>
          <p:cNvPr id="246" name="Google Shape;246;p32"/>
          <p:cNvSpPr txBox="1"/>
          <p:nvPr/>
        </p:nvSpPr>
        <p:spPr>
          <a:xfrm>
            <a:off x="6878100" y="3002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Use your phone intentionally</a:t>
            </a:r>
            <a:endParaRPr b="1">
              <a:solidFill>
                <a:schemeClr val="lt1"/>
              </a:solidFill>
              <a:latin typeface="Poppins"/>
              <a:ea typeface="Poppins"/>
              <a:cs typeface="Poppins"/>
              <a:sym typeface="Poppins"/>
            </a:endParaRPr>
          </a:p>
        </p:txBody>
      </p:sp>
      <p:pic>
        <p:nvPicPr>
          <p:cNvPr id="247" name="Google Shape;247;p32"/>
          <p:cNvPicPr preferRelativeResize="0"/>
          <p:nvPr/>
        </p:nvPicPr>
        <p:blipFill>
          <a:blip r:embed="rId7">
            <a:alphaModFix/>
          </a:blip>
          <a:stretch>
            <a:fillRect/>
          </a:stretch>
        </p:blipFill>
        <p:spPr>
          <a:xfrm rot="10800000">
            <a:off x="7292624" y="526726"/>
            <a:ext cx="1410626" cy="1971449"/>
          </a:xfrm>
          <a:prstGeom prst="rect">
            <a:avLst/>
          </a:prstGeom>
          <a:noFill/>
          <a:ln>
            <a:noFill/>
          </a:ln>
        </p:spPr>
      </p:pic>
      <p:sp>
        <p:nvSpPr>
          <p:cNvPr id="248" name="Google Shape;248;p32"/>
          <p:cNvSpPr txBox="1"/>
          <p:nvPr/>
        </p:nvSpPr>
        <p:spPr>
          <a:xfrm>
            <a:off x="7558488" y="971325"/>
            <a:ext cx="1059900" cy="11862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dk1"/>
                </a:solidFill>
                <a:latin typeface="Poppins"/>
                <a:ea typeface="Poppins"/>
                <a:cs typeface="Poppins"/>
                <a:sym typeface="Poppins"/>
              </a:rPr>
              <a:t>Accept that your child is flawed</a:t>
            </a:r>
            <a:endParaRPr sz="1300">
              <a:solidFill>
                <a:schemeClr val="dk1"/>
              </a:solidFill>
              <a:latin typeface="Poppins Light"/>
              <a:ea typeface="Poppins Light"/>
              <a:cs typeface="Poppins Light"/>
              <a:sym typeface="Poppins Light"/>
            </a:endParaRPr>
          </a:p>
        </p:txBody>
      </p:sp>
      <p:pic>
        <p:nvPicPr>
          <p:cNvPr id="249" name="Google Shape;249;p32"/>
          <p:cNvPicPr preferRelativeResize="0"/>
          <p:nvPr/>
        </p:nvPicPr>
        <p:blipFill>
          <a:blip r:embed="rId8">
            <a:alphaModFix/>
          </a:blip>
          <a:stretch>
            <a:fillRect/>
          </a:stretch>
        </p:blipFill>
        <p:spPr>
          <a:xfrm>
            <a:off x="2562525" y="3313225"/>
            <a:ext cx="2108399" cy="1367099"/>
          </a:xfrm>
          <a:prstGeom prst="rect">
            <a:avLst/>
          </a:prstGeom>
          <a:noFill/>
          <a:ln>
            <a:noFill/>
          </a:ln>
        </p:spPr>
      </p:pic>
      <p:sp>
        <p:nvSpPr>
          <p:cNvPr id="250" name="Google Shape;250;p32"/>
          <p:cNvSpPr txBox="1"/>
          <p:nvPr/>
        </p:nvSpPr>
        <p:spPr>
          <a:xfrm>
            <a:off x="2597148" y="3371025"/>
            <a:ext cx="19926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Pause to consider what your child needs now</a:t>
            </a:r>
            <a:endParaRPr>
              <a:solidFill>
                <a:schemeClr val="lt1"/>
              </a:solidFill>
              <a:latin typeface="Poppins Light"/>
              <a:ea typeface="Poppins Light"/>
              <a:cs typeface="Poppins Light"/>
              <a:sym typeface="Poppins Light"/>
            </a:endParaRPr>
          </a:p>
        </p:txBody>
      </p:sp>
      <p:pic>
        <p:nvPicPr>
          <p:cNvPr id="251" name="Google Shape;251;p32"/>
          <p:cNvPicPr preferRelativeResize="0"/>
          <p:nvPr/>
        </p:nvPicPr>
        <p:blipFill>
          <a:blip r:embed="rId9">
            <a:alphaModFix/>
          </a:blip>
          <a:stretch>
            <a:fillRect/>
          </a:stretch>
        </p:blipFill>
        <p:spPr>
          <a:xfrm>
            <a:off x="238648" y="3207365"/>
            <a:ext cx="2108440" cy="1807775"/>
          </a:xfrm>
          <a:prstGeom prst="rect">
            <a:avLst/>
          </a:prstGeom>
          <a:noFill/>
          <a:ln>
            <a:noFill/>
          </a:ln>
        </p:spPr>
      </p:pic>
      <p:sp>
        <p:nvSpPr>
          <p:cNvPr id="252" name="Google Shape;252;p32"/>
          <p:cNvSpPr txBox="1"/>
          <p:nvPr/>
        </p:nvSpPr>
        <p:spPr>
          <a:xfrm>
            <a:off x="477300" y="3764863"/>
            <a:ext cx="1614000" cy="958500"/>
          </a:xfrm>
          <a:prstGeom prst="rect">
            <a:avLst/>
          </a:prstGeom>
          <a:noFill/>
          <a:ln>
            <a:noFill/>
          </a:ln>
        </p:spPr>
        <p:txBody>
          <a:bodyPr spcFirstLastPara="1" wrap="square" lIns="0" tIns="0" rIns="0" bIns="0" anchor="ctr" anchorCtr="0">
            <a:noAutofit/>
          </a:bodyPr>
          <a:lstStyle/>
          <a:p>
            <a:pPr marL="0" lvl="0" indent="0" algn="ctr" rtl="0">
              <a:lnSpc>
                <a:spcPct val="120000"/>
              </a:lnSpc>
              <a:spcBef>
                <a:spcPts val="0"/>
              </a:spcBef>
              <a:spcAft>
                <a:spcPts val="0"/>
              </a:spcAft>
              <a:buNone/>
            </a:pPr>
            <a:r>
              <a:rPr lang="es" b="1">
                <a:solidFill>
                  <a:schemeClr val="lt1"/>
                </a:solidFill>
                <a:latin typeface="Poppins"/>
                <a:ea typeface="Poppins"/>
                <a:cs typeface="Poppins"/>
                <a:sym typeface="Poppins"/>
              </a:rPr>
              <a:t>Recognize when you need to adjust your schedule</a:t>
            </a:r>
            <a:endParaRPr b="1">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13</a:t>
            </a:fld>
            <a:endParaRPr sz="1300"/>
          </a:p>
        </p:txBody>
      </p:sp>
      <p:sp>
        <p:nvSpPr>
          <p:cNvPr id="258" name="Google Shape;258;p33"/>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Practicing Mindfulness in Parenthood: </a:t>
            </a:r>
            <a:endParaRPr/>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Mindful Breathing</a:t>
            </a:r>
            <a:endParaRPr sz="2200"/>
          </a:p>
        </p:txBody>
      </p:sp>
      <p:sp>
        <p:nvSpPr>
          <p:cNvPr id="259" name="Google Shape;259;p33"/>
          <p:cNvSpPr txBox="1">
            <a:spLocks noGrp="1"/>
          </p:cNvSpPr>
          <p:nvPr>
            <p:ph type="body" idx="1"/>
          </p:nvPr>
        </p:nvSpPr>
        <p:spPr>
          <a:xfrm>
            <a:off x="352400" y="1825625"/>
            <a:ext cx="6330900" cy="762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400">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6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s" sz="1600" b="1">
                <a:latin typeface="Poppins"/>
                <a:ea typeface="Poppins"/>
                <a:cs typeface="Poppins"/>
                <a:sym typeface="Poppins"/>
              </a:rPr>
              <a:t>Practicing mindfulness and mindful breathing can:</a:t>
            </a:r>
            <a:endParaRPr sz="1600" b="1">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260" name="Google Shape;260;p33"/>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61" name="Google Shape;261;p33"/>
          <p:cNvSpPr txBox="1">
            <a:spLocks noGrp="1"/>
          </p:cNvSpPr>
          <p:nvPr>
            <p:ph type="body" idx="1"/>
          </p:nvPr>
        </p:nvSpPr>
        <p:spPr>
          <a:xfrm>
            <a:off x="892500" y="31080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us make sound decisions by allowing us to focus on our thoughts, emotions, and sensations</a:t>
            </a:r>
            <a:endParaRPr sz="1400"/>
          </a:p>
          <a:p>
            <a:pPr marL="0" lvl="0" indent="0" algn="l" rtl="0">
              <a:lnSpc>
                <a:spcPct val="110000"/>
              </a:lnSpc>
              <a:spcBef>
                <a:spcPts val="0"/>
              </a:spcBef>
              <a:spcAft>
                <a:spcPts val="0"/>
              </a:spcAft>
              <a:buNone/>
            </a:pPr>
            <a:endParaRPr sz="1100"/>
          </a:p>
        </p:txBody>
      </p:sp>
      <p:sp>
        <p:nvSpPr>
          <p:cNvPr id="262" name="Google Shape;262;p33"/>
          <p:cNvSpPr/>
          <p:nvPr/>
        </p:nvSpPr>
        <p:spPr>
          <a:xfrm>
            <a:off x="352400" y="3761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63" name="Google Shape;263;p33"/>
          <p:cNvSpPr txBox="1">
            <a:spLocks noGrp="1"/>
          </p:cNvSpPr>
          <p:nvPr>
            <p:ph type="body" idx="1"/>
          </p:nvPr>
        </p:nvSpPr>
        <p:spPr>
          <a:xfrm>
            <a:off x="885175" y="3833875"/>
            <a:ext cx="54861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us navigate challenging feelings </a:t>
            </a:r>
            <a:endParaRPr sz="1400"/>
          </a:p>
          <a:p>
            <a:pPr marL="0" lvl="0" indent="0" algn="l" rtl="0">
              <a:lnSpc>
                <a:spcPct val="110000"/>
              </a:lnSpc>
              <a:spcBef>
                <a:spcPts val="0"/>
              </a:spcBef>
              <a:spcAft>
                <a:spcPts val="0"/>
              </a:spcAft>
              <a:buNone/>
            </a:pPr>
            <a:endParaRPr sz="1100"/>
          </a:p>
        </p:txBody>
      </p:sp>
      <p:sp>
        <p:nvSpPr>
          <p:cNvPr id="264" name="Google Shape;264;p33"/>
          <p:cNvSpPr/>
          <p:nvPr/>
        </p:nvSpPr>
        <p:spPr>
          <a:xfrm>
            <a:off x="373650" y="4403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65" name="Google Shape;265;p33"/>
          <p:cNvSpPr txBox="1">
            <a:spLocks noGrp="1"/>
          </p:cNvSpPr>
          <p:nvPr>
            <p:ph type="body" idx="1"/>
          </p:nvPr>
        </p:nvSpPr>
        <p:spPr>
          <a:xfrm>
            <a:off x="885175" y="4483475"/>
            <a:ext cx="7346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Provide us with a physical anchor to return to when we feel overwhelmed</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269"/>
        <p:cNvGrpSpPr/>
        <p:nvPr/>
      </p:nvGrpSpPr>
      <p:grpSpPr>
        <a:xfrm>
          <a:off x="0" y="0"/>
          <a:ext cx="0" cy="0"/>
          <a:chOff x="0" y="0"/>
          <a:chExt cx="0" cy="0"/>
        </a:xfrm>
      </p:grpSpPr>
      <p:sp>
        <p:nvSpPr>
          <p:cNvPr id="270" name="Google Shape;270;p3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14</a:t>
            </a:fld>
            <a:endParaRPr sz="1300">
              <a:solidFill>
                <a:schemeClr val="dk1"/>
              </a:solidFill>
            </a:endParaRPr>
          </a:p>
        </p:txBody>
      </p:sp>
      <p:sp>
        <p:nvSpPr>
          <p:cNvPr id="271" name="Google Shape;271;p34"/>
          <p:cNvSpPr txBox="1">
            <a:spLocks noGrp="1"/>
          </p:cNvSpPr>
          <p:nvPr>
            <p:ph type="body" idx="1"/>
          </p:nvPr>
        </p:nvSpPr>
        <p:spPr>
          <a:xfrm>
            <a:off x="4660825" y="995525"/>
            <a:ext cx="4273500" cy="355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200" b="1">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Maintain a soft gaze while you are standing, sitting, or lying down comfortably</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Observe each breath</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Focus on the rise and fall of your chest</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Bring your attention back to your breath when your mind gets distracted</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After 5 minutes, thank yourself for completing this practice</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272" name="Google Shape;272;p34"/>
          <p:cNvPicPr preferRelativeResize="0"/>
          <p:nvPr/>
        </p:nvPicPr>
        <p:blipFill>
          <a:blip r:embed="rId3">
            <a:alphaModFix/>
          </a:blip>
          <a:stretch>
            <a:fillRect/>
          </a:stretch>
        </p:blipFill>
        <p:spPr>
          <a:xfrm>
            <a:off x="253900" y="2241200"/>
            <a:ext cx="3410400" cy="2309200"/>
          </a:xfrm>
          <a:prstGeom prst="rect">
            <a:avLst/>
          </a:prstGeom>
          <a:noFill/>
          <a:ln>
            <a:noFill/>
          </a:ln>
        </p:spPr>
      </p:pic>
      <p:sp>
        <p:nvSpPr>
          <p:cNvPr id="273" name="Google Shape;273;p34"/>
          <p:cNvSpPr txBox="1">
            <a:spLocks noGrp="1"/>
          </p:cNvSpPr>
          <p:nvPr>
            <p:ph type="title"/>
          </p:nvPr>
        </p:nvSpPr>
        <p:spPr>
          <a:xfrm>
            <a:off x="344400" y="404200"/>
            <a:ext cx="4874400" cy="1436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Clr>
                <a:schemeClr val="dk1"/>
              </a:buClr>
              <a:buSzPts val="1100"/>
              <a:buFont typeface="Arial"/>
              <a:buNone/>
            </a:pPr>
            <a:r>
              <a:rPr lang="es" sz="2400">
                <a:solidFill>
                  <a:schemeClr val="dk1"/>
                </a:solidFill>
              </a:rPr>
              <a:t>Practicing Mindfulness in Parenthood:</a:t>
            </a:r>
            <a:r>
              <a:rPr lang="es" sz="3000">
                <a:solidFill>
                  <a:schemeClr val="dk1"/>
                </a:solidFill>
              </a:rPr>
              <a:t> </a:t>
            </a:r>
            <a:endParaRPr sz="300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80000"/>
              </a:lnSpc>
              <a:spcBef>
                <a:spcPts val="0"/>
              </a:spcBef>
              <a:spcAft>
                <a:spcPts val="0"/>
              </a:spcAft>
              <a:buNone/>
            </a:pPr>
            <a:r>
              <a:rPr lang="es" sz="1600">
                <a:solidFill>
                  <a:schemeClr val="dk1"/>
                </a:solidFill>
              </a:rPr>
              <a:t>Mindful Breathing</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277"/>
        <p:cNvGrpSpPr/>
        <p:nvPr/>
      </p:nvGrpSpPr>
      <p:grpSpPr>
        <a:xfrm>
          <a:off x="0" y="0"/>
          <a:ext cx="0" cy="0"/>
          <a:chOff x="0" y="0"/>
          <a:chExt cx="0" cy="0"/>
        </a:xfrm>
      </p:grpSpPr>
      <p:sp>
        <p:nvSpPr>
          <p:cNvPr id="278" name="Google Shape;278;p3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15</a:t>
            </a:fld>
            <a:endParaRPr sz="1300">
              <a:solidFill>
                <a:schemeClr val="tx1"/>
              </a:solidFill>
            </a:endParaRPr>
          </a:p>
        </p:txBody>
      </p:sp>
      <p:sp>
        <p:nvSpPr>
          <p:cNvPr id="279" name="Google Shape;279;p35"/>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83"/>
        <p:cNvGrpSpPr/>
        <p:nvPr/>
      </p:nvGrpSpPr>
      <p:grpSpPr>
        <a:xfrm>
          <a:off x="0" y="0"/>
          <a:ext cx="0" cy="0"/>
          <a:chOff x="0" y="0"/>
          <a:chExt cx="0" cy="0"/>
        </a:xfrm>
      </p:grpSpPr>
      <p:sp>
        <p:nvSpPr>
          <p:cNvPr id="284" name="Google Shape;284;p3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16</a:t>
            </a:fld>
            <a:endParaRPr sz="1300">
              <a:solidFill>
                <a:schemeClr val="tx1"/>
              </a:solidFill>
            </a:endParaRPr>
          </a:p>
        </p:txBody>
      </p:sp>
      <p:sp>
        <p:nvSpPr>
          <p:cNvPr id="285" name="Google Shape;285;p36"/>
          <p:cNvSpPr txBox="1">
            <a:spLocks noGrp="1"/>
          </p:cNvSpPr>
          <p:nvPr>
            <p:ph type="title"/>
          </p:nvPr>
        </p:nvSpPr>
        <p:spPr>
          <a:xfrm>
            <a:off x="461975" y="1643850"/>
            <a:ext cx="5427600" cy="1855800"/>
          </a:xfrm>
          <a:prstGeom prst="rect">
            <a:avLst/>
          </a:prstGeom>
        </p:spPr>
        <p:txBody>
          <a:bodyPr spcFirstLastPara="1" wrap="square" lIns="0" tIns="0" rIns="0" bIns="0" anchor="t" anchorCtr="0">
            <a:noAutofit/>
          </a:bodyPr>
          <a:lstStyle/>
          <a:p>
            <a:pPr marL="0" lvl="0" indent="0" algn="ctr" rtl="0">
              <a:lnSpc>
                <a:spcPct val="80000"/>
              </a:lnSpc>
              <a:spcBef>
                <a:spcPts val="0"/>
              </a:spcBef>
              <a:spcAft>
                <a:spcPts val="0"/>
              </a:spcAft>
              <a:buNone/>
            </a:pPr>
            <a:r>
              <a:rPr lang="es" sz="5300"/>
              <a:t>Mindfulness in Childhood</a:t>
            </a:r>
            <a:endParaRPr sz="5300"/>
          </a:p>
          <a:p>
            <a:pPr marL="0" lvl="0" indent="0" algn="l" rtl="0">
              <a:lnSpc>
                <a:spcPct val="80000"/>
              </a:lnSpc>
              <a:spcBef>
                <a:spcPts val="0"/>
              </a:spcBef>
              <a:spcAft>
                <a:spcPts val="0"/>
              </a:spcAft>
              <a:buNone/>
            </a:pPr>
            <a:endParaRPr sz="5300"/>
          </a:p>
        </p:txBody>
      </p:sp>
      <p:pic>
        <p:nvPicPr>
          <p:cNvPr id="286" name="Google Shape;286;p36"/>
          <p:cNvPicPr preferRelativeResize="0"/>
          <p:nvPr/>
        </p:nvPicPr>
        <p:blipFill>
          <a:blip r:embed="rId3">
            <a:alphaModFix/>
          </a:blip>
          <a:stretch>
            <a:fillRect/>
          </a:stretch>
        </p:blipFill>
        <p:spPr>
          <a:xfrm>
            <a:off x="5551100" y="1643850"/>
            <a:ext cx="2853228" cy="1304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290"/>
        <p:cNvGrpSpPr/>
        <p:nvPr/>
      </p:nvGrpSpPr>
      <p:grpSpPr>
        <a:xfrm>
          <a:off x="0" y="0"/>
          <a:ext cx="0" cy="0"/>
          <a:chOff x="0" y="0"/>
          <a:chExt cx="0" cy="0"/>
        </a:xfrm>
      </p:grpSpPr>
      <p:sp>
        <p:nvSpPr>
          <p:cNvPr id="291" name="Google Shape;291;p3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17</a:t>
            </a:fld>
            <a:endParaRPr sz="1300">
              <a:solidFill>
                <a:schemeClr val="tx1"/>
              </a:solidFill>
            </a:endParaRPr>
          </a:p>
        </p:txBody>
      </p:sp>
      <p:sp>
        <p:nvSpPr>
          <p:cNvPr id="292" name="Google Shape;292;p37"/>
          <p:cNvSpPr txBox="1">
            <a:spLocks noGrp="1"/>
          </p:cNvSpPr>
          <p:nvPr>
            <p:ph type="title"/>
          </p:nvPr>
        </p:nvSpPr>
        <p:spPr>
          <a:xfrm>
            <a:off x="352400" y="2941675"/>
            <a:ext cx="5106300" cy="18558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5300"/>
              <a:t>Mindfulness </a:t>
            </a:r>
            <a:br>
              <a:rPr lang="es" sz="5300"/>
            </a:br>
            <a:r>
              <a:rPr lang="es" sz="5300"/>
              <a:t>in Childhood</a:t>
            </a:r>
            <a:endParaRPr sz="5300"/>
          </a:p>
          <a:p>
            <a:pPr marL="0" lvl="0" indent="0" algn="l" rtl="0">
              <a:lnSpc>
                <a:spcPct val="80000"/>
              </a:lnSpc>
              <a:spcBef>
                <a:spcPts val="0"/>
              </a:spcBef>
              <a:spcAft>
                <a:spcPts val="0"/>
              </a:spcAft>
              <a:buNone/>
            </a:pPr>
            <a:endParaRPr sz="5300"/>
          </a:p>
        </p:txBody>
      </p:sp>
      <p:sp>
        <p:nvSpPr>
          <p:cNvPr id="293" name="Google Shape;293;p37"/>
          <p:cNvSpPr/>
          <p:nvPr/>
        </p:nvSpPr>
        <p:spPr>
          <a:xfrm>
            <a:off x="6125875" y="7040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4" name="Google Shape;294;p37"/>
          <p:cNvSpPr/>
          <p:nvPr/>
        </p:nvSpPr>
        <p:spPr>
          <a:xfrm>
            <a:off x="6125875" y="167766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5" name="Google Shape;295;p37"/>
          <p:cNvSpPr/>
          <p:nvPr/>
        </p:nvSpPr>
        <p:spPr>
          <a:xfrm>
            <a:off x="6125875" y="2651313"/>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6" name="Google Shape;296;p37"/>
          <p:cNvCxnSpPr/>
          <p:nvPr/>
        </p:nvCxnSpPr>
        <p:spPr>
          <a:xfrm rot="10800000">
            <a:off x="5832225" y="366800"/>
            <a:ext cx="0" cy="4779300"/>
          </a:xfrm>
          <a:prstGeom prst="straightConnector1">
            <a:avLst/>
          </a:prstGeom>
          <a:noFill/>
          <a:ln w="9525" cap="flat" cmpd="sng">
            <a:solidFill>
              <a:schemeClr val="lt1"/>
            </a:solidFill>
            <a:prstDash val="solid"/>
            <a:round/>
            <a:headEnd type="none" w="med" len="med"/>
            <a:tailEnd type="none" w="med" len="med"/>
          </a:ln>
        </p:spPr>
      </p:cxnSp>
      <p:sp>
        <p:nvSpPr>
          <p:cNvPr id="297" name="Google Shape;297;p37"/>
          <p:cNvSpPr txBox="1"/>
          <p:nvPr/>
        </p:nvSpPr>
        <p:spPr>
          <a:xfrm>
            <a:off x="6125875" y="965550"/>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Young children are often naturally mindful. </a:t>
            </a:r>
            <a:endParaRPr sz="1500" b="1"/>
          </a:p>
        </p:txBody>
      </p:sp>
      <p:sp>
        <p:nvSpPr>
          <p:cNvPr id="298" name="Google Shape;298;p37"/>
          <p:cNvSpPr txBox="1"/>
          <p:nvPr/>
        </p:nvSpPr>
        <p:spPr>
          <a:xfrm>
            <a:off x="6125875" y="1939200"/>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Children of all ages can benefit from mindfulness practices.</a:t>
            </a:r>
            <a:endParaRPr sz="1500" b="1"/>
          </a:p>
        </p:txBody>
      </p:sp>
      <p:sp>
        <p:nvSpPr>
          <p:cNvPr id="299" name="Google Shape;299;p37"/>
          <p:cNvSpPr txBox="1"/>
          <p:nvPr/>
        </p:nvSpPr>
        <p:spPr>
          <a:xfrm>
            <a:off x="6125875" y="3984763"/>
            <a:ext cx="3000000" cy="8127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Practicing mindfulness has shown different benefits for children of different ages. </a:t>
            </a:r>
            <a:endParaRPr sz="1500" b="1"/>
          </a:p>
        </p:txBody>
      </p:sp>
      <p:sp>
        <p:nvSpPr>
          <p:cNvPr id="300" name="Google Shape;300;p37"/>
          <p:cNvSpPr txBox="1"/>
          <p:nvPr/>
        </p:nvSpPr>
        <p:spPr>
          <a:xfrm>
            <a:off x="6125875" y="2851125"/>
            <a:ext cx="30000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s" sz="1200" b="1">
                <a:solidFill>
                  <a:schemeClr val="lt1"/>
                </a:solidFill>
                <a:latin typeface="Poppins"/>
                <a:ea typeface="Poppins"/>
                <a:cs typeface="Poppins"/>
                <a:sym typeface="Poppins"/>
              </a:rPr>
              <a:t>More mindful children may be more emotionally resilient. </a:t>
            </a:r>
            <a:endParaRPr sz="1500" b="1"/>
          </a:p>
        </p:txBody>
      </p:sp>
      <p:sp>
        <p:nvSpPr>
          <p:cNvPr id="301" name="Google Shape;301;p37"/>
          <p:cNvSpPr/>
          <p:nvPr/>
        </p:nvSpPr>
        <p:spPr>
          <a:xfrm>
            <a:off x="6125875" y="3771038"/>
            <a:ext cx="337800" cy="106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2" name="Google Shape;302;p37"/>
          <p:cNvPicPr preferRelativeResize="0"/>
          <p:nvPr/>
        </p:nvPicPr>
        <p:blipFill>
          <a:blip r:embed="rId3">
            <a:alphaModFix/>
          </a:blip>
          <a:stretch>
            <a:fillRect/>
          </a:stretch>
        </p:blipFill>
        <p:spPr>
          <a:xfrm>
            <a:off x="417025" y="726928"/>
            <a:ext cx="4393539" cy="200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18</a:t>
            </a:fld>
            <a:endParaRPr sz="1300"/>
          </a:p>
        </p:txBody>
      </p:sp>
      <p:sp>
        <p:nvSpPr>
          <p:cNvPr id="308" name="Google Shape;308;p38"/>
          <p:cNvSpPr txBox="1">
            <a:spLocks noGrp="1"/>
          </p:cNvSpPr>
          <p:nvPr>
            <p:ph type="title"/>
          </p:nvPr>
        </p:nvSpPr>
        <p:spPr>
          <a:xfrm>
            <a:off x="352400" y="627825"/>
            <a:ext cx="84552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3800"/>
              <a:t>Practicing Mindfulness in Childhood: </a:t>
            </a:r>
            <a:endParaRPr sz="3800"/>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Raisin Meditation </a:t>
            </a:r>
            <a:endParaRPr sz="2200"/>
          </a:p>
        </p:txBody>
      </p:sp>
      <p:sp>
        <p:nvSpPr>
          <p:cNvPr id="309" name="Google Shape;309;p38"/>
          <p:cNvSpPr txBox="1">
            <a:spLocks noGrp="1"/>
          </p:cNvSpPr>
          <p:nvPr>
            <p:ph type="body" idx="1"/>
          </p:nvPr>
        </p:nvSpPr>
        <p:spPr>
          <a:xfrm>
            <a:off x="352400" y="1796425"/>
            <a:ext cx="4043700" cy="2112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600" b="1">
                <a:latin typeface="Poppins"/>
                <a:ea typeface="Poppins"/>
                <a:cs typeface="Poppins"/>
                <a:sym typeface="Poppins"/>
              </a:rPr>
              <a:t>This practice can:</a:t>
            </a: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310" name="Google Shape;310;p38"/>
          <p:cNvSpPr/>
          <p:nvPr/>
        </p:nvSpPr>
        <p:spPr>
          <a:xfrm>
            <a:off x="352400" y="30615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11" name="Google Shape;311;p38"/>
          <p:cNvSpPr txBox="1">
            <a:spLocks noGrp="1"/>
          </p:cNvSpPr>
          <p:nvPr>
            <p:ph type="body" idx="1"/>
          </p:nvPr>
        </p:nvSpPr>
        <p:spPr>
          <a:xfrm>
            <a:off x="816300" y="31080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Teach us to focus on the present moment</a:t>
            </a:r>
            <a:endParaRPr sz="1400"/>
          </a:p>
          <a:p>
            <a:pPr marL="0" lvl="0" indent="0" algn="l" rtl="0">
              <a:lnSpc>
                <a:spcPct val="110000"/>
              </a:lnSpc>
              <a:spcBef>
                <a:spcPts val="0"/>
              </a:spcBef>
              <a:spcAft>
                <a:spcPts val="0"/>
              </a:spcAft>
              <a:buNone/>
            </a:pPr>
            <a:endParaRPr sz="1100"/>
          </a:p>
        </p:txBody>
      </p:sp>
      <p:sp>
        <p:nvSpPr>
          <p:cNvPr id="312" name="Google Shape;312;p38"/>
          <p:cNvSpPr/>
          <p:nvPr/>
        </p:nvSpPr>
        <p:spPr>
          <a:xfrm>
            <a:off x="352400" y="36855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13" name="Google Shape;313;p38"/>
          <p:cNvSpPr txBox="1">
            <a:spLocks noGrp="1"/>
          </p:cNvSpPr>
          <p:nvPr>
            <p:ph type="body" idx="1"/>
          </p:nvPr>
        </p:nvSpPr>
        <p:spPr>
          <a:xfrm>
            <a:off x="816300" y="37576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lessen stress and enhance our capacity to experience positive moments</a:t>
            </a:r>
            <a:endParaRPr sz="1600"/>
          </a:p>
          <a:p>
            <a:pPr marL="0" lvl="0" indent="0" algn="l" rtl="0">
              <a:lnSpc>
                <a:spcPct val="110000"/>
              </a:lnSpc>
              <a:spcBef>
                <a:spcPts val="0"/>
              </a:spcBef>
              <a:spcAft>
                <a:spcPts val="0"/>
              </a:spcAft>
              <a:buNone/>
            </a:pPr>
            <a:endParaRPr sz="1100"/>
          </a:p>
        </p:txBody>
      </p:sp>
      <p:sp>
        <p:nvSpPr>
          <p:cNvPr id="314" name="Google Shape;314;p38"/>
          <p:cNvSpPr/>
          <p:nvPr/>
        </p:nvSpPr>
        <p:spPr>
          <a:xfrm>
            <a:off x="352400" y="43094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15" name="Google Shape;315;p38"/>
          <p:cNvSpPr txBox="1">
            <a:spLocks noGrp="1"/>
          </p:cNvSpPr>
          <p:nvPr>
            <p:ph type="body" idx="1"/>
          </p:nvPr>
        </p:nvSpPr>
        <p:spPr>
          <a:xfrm>
            <a:off x="816300" y="43094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us recognize the simple joys of everyday life</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319"/>
        <p:cNvGrpSpPr/>
        <p:nvPr/>
      </p:nvGrpSpPr>
      <p:grpSpPr>
        <a:xfrm>
          <a:off x="0" y="0"/>
          <a:ext cx="0" cy="0"/>
          <a:chOff x="0" y="0"/>
          <a:chExt cx="0" cy="0"/>
        </a:xfrm>
      </p:grpSpPr>
      <p:sp>
        <p:nvSpPr>
          <p:cNvPr id="320" name="Google Shape;320;p3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19</a:t>
            </a:fld>
            <a:endParaRPr sz="1300">
              <a:solidFill>
                <a:schemeClr val="dk1"/>
              </a:solidFill>
            </a:endParaRPr>
          </a:p>
        </p:txBody>
      </p:sp>
      <p:sp>
        <p:nvSpPr>
          <p:cNvPr id="321" name="Google Shape;321;p39"/>
          <p:cNvSpPr txBox="1">
            <a:spLocks noGrp="1"/>
          </p:cNvSpPr>
          <p:nvPr>
            <p:ph type="body" idx="1"/>
          </p:nvPr>
        </p:nvSpPr>
        <p:spPr>
          <a:xfrm>
            <a:off x="4455400" y="1293225"/>
            <a:ext cx="4479000" cy="3651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Holding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Seeing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Touching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Smelling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Placing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Tasting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Swallowing</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Following</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322" name="Google Shape;322;p39"/>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23" name="Google Shape;323;p39"/>
          <p:cNvSpPr txBox="1">
            <a:spLocks noGrp="1"/>
          </p:cNvSpPr>
          <p:nvPr>
            <p:ph type="title"/>
          </p:nvPr>
        </p:nvSpPr>
        <p:spPr>
          <a:xfrm>
            <a:off x="344400" y="404200"/>
            <a:ext cx="8455200" cy="10752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400">
                <a:solidFill>
                  <a:schemeClr val="dk1"/>
                </a:solidFill>
              </a:rPr>
              <a:t>Practicing Mindfulness in Childhood:</a:t>
            </a:r>
            <a:endParaRPr sz="2400">
              <a:solidFill>
                <a:schemeClr val="dk1"/>
              </a:solidFill>
            </a:endParaRPr>
          </a:p>
          <a:p>
            <a:pPr marL="0" lvl="0" indent="0" algn="l" rtl="0">
              <a:lnSpc>
                <a:spcPct val="80000"/>
              </a:lnSpc>
              <a:spcBef>
                <a:spcPts val="0"/>
              </a:spcBef>
              <a:spcAft>
                <a:spcPts val="0"/>
              </a:spcAft>
              <a:buNone/>
            </a:pPr>
            <a:endParaRPr sz="600">
              <a:solidFill>
                <a:schemeClr val="dk1"/>
              </a:solidFill>
            </a:endParaRPr>
          </a:p>
          <a:p>
            <a:pPr marL="0" lvl="0" indent="0" algn="l" rtl="0">
              <a:lnSpc>
                <a:spcPct val="115000"/>
              </a:lnSpc>
              <a:spcBef>
                <a:spcPts val="0"/>
              </a:spcBef>
              <a:spcAft>
                <a:spcPts val="1200"/>
              </a:spcAft>
              <a:buClr>
                <a:schemeClr val="dk1"/>
              </a:buClr>
              <a:buSzPts val="1100"/>
              <a:buFont typeface="Arial"/>
              <a:buNone/>
            </a:pPr>
            <a:r>
              <a:rPr lang="es" sz="1700">
                <a:solidFill>
                  <a:schemeClr val="dk1"/>
                </a:solidFill>
                <a:latin typeface="Poppins"/>
                <a:ea typeface="Poppins"/>
                <a:cs typeface="Poppins"/>
                <a:sym typeface="Poppins"/>
              </a:rPr>
              <a:t>Raisin Meditation</a:t>
            </a:r>
            <a:endParaRPr sz="15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a:t>
            </a:fld>
            <a:endParaRPr sz="1300">
              <a:solidFill>
                <a:schemeClr val="tx1"/>
              </a:solidFill>
            </a:endParaRPr>
          </a:p>
        </p:txBody>
      </p:sp>
      <p:pic>
        <p:nvPicPr>
          <p:cNvPr id="131" name="Google Shape;131;p22"/>
          <p:cNvPicPr preferRelativeResize="0"/>
          <p:nvPr/>
        </p:nvPicPr>
        <p:blipFill rotWithShape="1">
          <a:blip r:embed="rId3">
            <a:alphaModFix/>
          </a:blip>
          <a:srcRect l="351" r="-844"/>
          <a:stretch/>
        </p:blipFill>
        <p:spPr>
          <a:xfrm>
            <a:off x="0" y="989450"/>
            <a:ext cx="9143997" cy="311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0"/>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20</a:t>
            </a:fld>
            <a:endParaRPr sz="1300"/>
          </a:p>
        </p:txBody>
      </p:sp>
      <p:sp>
        <p:nvSpPr>
          <p:cNvPr id="329" name="Google Shape;329;p40"/>
          <p:cNvSpPr txBox="1">
            <a:spLocks noGrp="1"/>
          </p:cNvSpPr>
          <p:nvPr>
            <p:ph type="title"/>
          </p:nvPr>
        </p:nvSpPr>
        <p:spPr>
          <a:xfrm>
            <a:off x="352400" y="627825"/>
            <a:ext cx="8700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3800"/>
              <a:t>Practicing Mindfulness in Adolescence:</a:t>
            </a:r>
            <a:r>
              <a:rPr lang="es"/>
              <a:t> </a:t>
            </a:r>
            <a:endParaRPr/>
          </a:p>
          <a:p>
            <a:pPr marL="0" lvl="0" indent="0" algn="l" rtl="0">
              <a:lnSpc>
                <a:spcPct val="80000"/>
              </a:lnSpc>
              <a:spcBef>
                <a:spcPts val="0"/>
              </a:spcBef>
              <a:spcAft>
                <a:spcPts val="0"/>
              </a:spcAft>
              <a:buNone/>
            </a:pPr>
            <a:endParaRPr sz="1000"/>
          </a:p>
          <a:p>
            <a:pPr marL="0" lvl="0" indent="0" algn="l" rtl="0">
              <a:lnSpc>
                <a:spcPct val="80000"/>
              </a:lnSpc>
              <a:spcBef>
                <a:spcPts val="0"/>
              </a:spcBef>
              <a:spcAft>
                <a:spcPts val="0"/>
              </a:spcAft>
              <a:buNone/>
            </a:pPr>
            <a:r>
              <a:rPr lang="es" sz="2200"/>
              <a:t>Walking Meditation </a:t>
            </a:r>
            <a:endParaRPr sz="2200"/>
          </a:p>
        </p:txBody>
      </p:sp>
      <p:sp>
        <p:nvSpPr>
          <p:cNvPr id="330" name="Google Shape;330;p40"/>
          <p:cNvSpPr txBox="1">
            <a:spLocks noGrp="1"/>
          </p:cNvSpPr>
          <p:nvPr>
            <p:ph type="body" idx="1"/>
          </p:nvPr>
        </p:nvSpPr>
        <p:spPr>
          <a:xfrm>
            <a:off x="352400" y="2063750"/>
            <a:ext cx="6319500" cy="6159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r>
              <a:rPr lang="es" sz="1800">
                <a:latin typeface="Poppins"/>
                <a:ea typeface="Poppins"/>
                <a:cs typeface="Poppins"/>
                <a:sym typeface="Poppins"/>
              </a:rPr>
              <a:t>Why Try It? </a:t>
            </a:r>
            <a:endParaRPr sz="1800">
              <a:latin typeface="Poppins"/>
              <a:ea typeface="Poppins"/>
              <a:cs typeface="Poppins"/>
              <a:sym typeface="Poppins"/>
            </a:endParaRPr>
          </a:p>
          <a:p>
            <a:pPr marL="0" lvl="0" indent="0" algn="l" rtl="0">
              <a:lnSpc>
                <a:spcPct val="100000"/>
              </a:lnSpc>
              <a:spcBef>
                <a:spcPts val="0"/>
              </a:spcBef>
              <a:spcAft>
                <a:spcPts val="0"/>
              </a:spcAft>
              <a:buNone/>
            </a:pPr>
            <a:endParaRPr sz="600">
              <a:latin typeface="Poppins"/>
              <a:ea typeface="Poppins"/>
              <a:cs typeface="Poppins"/>
              <a:sym typeface="Poppins"/>
            </a:endParaRPr>
          </a:p>
          <a:p>
            <a:pPr marL="0" lvl="0" indent="0" algn="l" rtl="0">
              <a:lnSpc>
                <a:spcPct val="100000"/>
              </a:lnSpc>
              <a:spcBef>
                <a:spcPts val="0"/>
              </a:spcBef>
              <a:spcAft>
                <a:spcPts val="0"/>
              </a:spcAft>
              <a:buNone/>
            </a:pPr>
            <a:r>
              <a:rPr lang="es" sz="1600" b="1">
                <a:latin typeface="Poppins"/>
                <a:ea typeface="Poppins"/>
                <a:cs typeface="Poppins"/>
                <a:sym typeface="Poppins"/>
              </a:rPr>
              <a:t>This practice can:</a:t>
            </a:r>
            <a:endParaRPr sz="1600" b="1">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a:p>
            <a:pPr marL="0" lvl="0" indent="0" algn="l" rtl="0">
              <a:lnSpc>
                <a:spcPct val="100000"/>
              </a:lnSpc>
              <a:spcBef>
                <a:spcPts val="0"/>
              </a:spcBef>
              <a:spcAft>
                <a:spcPts val="0"/>
              </a:spcAft>
              <a:buNone/>
            </a:pPr>
            <a:endParaRPr sz="1400">
              <a:latin typeface="Poppins"/>
              <a:ea typeface="Poppins"/>
              <a:cs typeface="Poppins"/>
              <a:sym typeface="Poppins"/>
            </a:endParaRPr>
          </a:p>
        </p:txBody>
      </p:sp>
      <p:sp>
        <p:nvSpPr>
          <p:cNvPr id="331" name="Google Shape;331;p40"/>
          <p:cNvSpPr/>
          <p:nvPr/>
        </p:nvSpPr>
        <p:spPr>
          <a:xfrm>
            <a:off x="352400" y="32139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332" name="Google Shape;332;p40"/>
          <p:cNvSpPr txBox="1">
            <a:spLocks noGrp="1"/>
          </p:cNvSpPr>
          <p:nvPr>
            <p:ph type="body" idx="1"/>
          </p:nvPr>
        </p:nvSpPr>
        <p:spPr>
          <a:xfrm>
            <a:off x="816300" y="3260475"/>
            <a:ext cx="73548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Help children and teens practice a different pace of life</a:t>
            </a:r>
            <a:endParaRPr sz="1400"/>
          </a:p>
          <a:p>
            <a:pPr marL="0" lvl="0" indent="0" algn="l" rtl="0">
              <a:lnSpc>
                <a:spcPct val="110000"/>
              </a:lnSpc>
              <a:spcBef>
                <a:spcPts val="0"/>
              </a:spcBef>
              <a:spcAft>
                <a:spcPts val="0"/>
              </a:spcAft>
              <a:buNone/>
            </a:pPr>
            <a:endParaRPr sz="1100"/>
          </a:p>
        </p:txBody>
      </p:sp>
      <p:sp>
        <p:nvSpPr>
          <p:cNvPr id="333" name="Google Shape;333;p40"/>
          <p:cNvSpPr/>
          <p:nvPr/>
        </p:nvSpPr>
        <p:spPr>
          <a:xfrm>
            <a:off x="352400" y="38379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334" name="Google Shape;334;p40"/>
          <p:cNvSpPr txBox="1">
            <a:spLocks noGrp="1"/>
          </p:cNvSpPr>
          <p:nvPr>
            <p:ph type="body" idx="1"/>
          </p:nvPr>
        </p:nvSpPr>
        <p:spPr>
          <a:xfrm>
            <a:off x="816300" y="3910075"/>
            <a:ext cx="71313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Can reduce stress and help us tune into positive emotions</a:t>
            </a:r>
            <a:endParaRPr sz="1600"/>
          </a:p>
          <a:p>
            <a:pPr marL="0" lvl="0" indent="0" algn="l" rtl="0">
              <a:lnSpc>
                <a:spcPct val="110000"/>
              </a:lnSpc>
              <a:spcBef>
                <a:spcPts val="0"/>
              </a:spcBef>
              <a:spcAft>
                <a:spcPts val="0"/>
              </a:spcAft>
              <a:buNone/>
            </a:pPr>
            <a:endParaRPr sz="1100"/>
          </a:p>
        </p:txBody>
      </p:sp>
      <p:sp>
        <p:nvSpPr>
          <p:cNvPr id="335" name="Google Shape;335;p40"/>
          <p:cNvSpPr/>
          <p:nvPr/>
        </p:nvSpPr>
        <p:spPr>
          <a:xfrm>
            <a:off x="352400" y="44618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336" name="Google Shape;336;p40"/>
          <p:cNvSpPr txBox="1">
            <a:spLocks noGrp="1"/>
          </p:cNvSpPr>
          <p:nvPr>
            <p:ph type="body" idx="1"/>
          </p:nvPr>
        </p:nvSpPr>
        <p:spPr>
          <a:xfrm>
            <a:off x="816300" y="4461875"/>
            <a:ext cx="6947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400"/>
              <a:t>Provide us with more more control over our thoughts, emotions, and behaviors</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0E8"/>
        </a:solidFill>
        <a:effectLst/>
      </p:bgPr>
    </p:bg>
    <p:spTree>
      <p:nvGrpSpPr>
        <p:cNvPr id="1" name="Shape 340"/>
        <p:cNvGrpSpPr/>
        <p:nvPr/>
      </p:nvGrpSpPr>
      <p:grpSpPr>
        <a:xfrm>
          <a:off x="0" y="0"/>
          <a:ext cx="0" cy="0"/>
          <a:chOff x="0" y="0"/>
          <a:chExt cx="0" cy="0"/>
        </a:xfrm>
      </p:grpSpPr>
      <p:sp>
        <p:nvSpPr>
          <p:cNvPr id="341" name="Google Shape;341;p41"/>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21</a:t>
            </a:fld>
            <a:endParaRPr sz="1300">
              <a:solidFill>
                <a:schemeClr val="dk1"/>
              </a:solidFill>
            </a:endParaRPr>
          </a:p>
        </p:txBody>
      </p:sp>
      <p:sp>
        <p:nvSpPr>
          <p:cNvPr id="342" name="Google Shape;342;p41"/>
          <p:cNvSpPr txBox="1">
            <a:spLocks noGrp="1"/>
          </p:cNvSpPr>
          <p:nvPr>
            <p:ph type="body" idx="1"/>
          </p:nvPr>
        </p:nvSpPr>
        <p:spPr>
          <a:xfrm>
            <a:off x="4482200" y="1492250"/>
            <a:ext cx="4317300" cy="3452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s" sz="1800">
                <a:solidFill>
                  <a:schemeClr val="dk1"/>
                </a:solidFill>
                <a:latin typeface="Poppins"/>
                <a:ea typeface="Poppins"/>
                <a:cs typeface="Poppins"/>
                <a:sym typeface="Poppins"/>
              </a:rPr>
              <a:t>How To Do It: </a:t>
            </a:r>
            <a:endParaRPr sz="1800">
              <a:solidFill>
                <a:schemeClr val="dk1"/>
              </a:solidFill>
              <a:latin typeface="Poppins"/>
              <a:ea typeface="Poppins"/>
              <a:cs typeface="Poppins"/>
              <a:sym typeface="Poppins"/>
            </a:endParaRPr>
          </a:p>
          <a:p>
            <a:pPr marL="457200" lvl="0" indent="-349250" algn="l" rtl="0">
              <a:spcBef>
                <a:spcPts val="120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Find a location</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Start your pace</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s" sz="1400">
                <a:solidFill>
                  <a:schemeClr val="dk1"/>
                </a:solidFill>
                <a:latin typeface="Poppins"/>
                <a:ea typeface="Poppins"/>
                <a:cs typeface="Poppins"/>
                <a:sym typeface="Poppins"/>
              </a:rPr>
              <a:t>Speed</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s" sz="1400">
                <a:solidFill>
                  <a:schemeClr val="dk1"/>
                </a:solidFill>
                <a:latin typeface="Poppins"/>
                <a:ea typeface="Poppins"/>
                <a:cs typeface="Poppins"/>
                <a:sym typeface="Poppins"/>
              </a:rPr>
              <a:t>The components of each movement</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s" sz="1400">
                <a:solidFill>
                  <a:schemeClr val="dk1"/>
                </a:solidFill>
                <a:latin typeface="Poppins"/>
                <a:ea typeface="Poppins"/>
                <a:cs typeface="Poppins"/>
                <a:sym typeface="Poppins"/>
              </a:rPr>
              <a:t>Hands and arms</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s" sz="1400">
                <a:solidFill>
                  <a:schemeClr val="dk1"/>
                </a:solidFill>
                <a:latin typeface="Poppins"/>
                <a:ea typeface="Poppins"/>
                <a:cs typeface="Poppins"/>
                <a:sym typeface="Poppins"/>
              </a:rPr>
              <a:t>Focusing your attention</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Font typeface="Poppins"/>
              <a:buChar char="●"/>
            </a:pPr>
            <a:r>
              <a:rPr lang="es" sz="1400">
                <a:solidFill>
                  <a:schemeClr val="dk1"/>
                </a:solidFill>
                <a:latin typeface="Poppins"/>
                <a:ea typeface="Poppins"/>
                <a:cs typeface="Poppins"/>
                <a:sym typeface="Poppins"/>
              </a:rPr>
              <a:t>What to do when your mind wanders</a:t>
            </a:r>
            <a:endParaRPr sz="1400">
              <a:solidFill>
                <a:schemeClr val="dk1"/>
              </a:solidFill>
              <a:latin typeface="Poppins"/>
              <a:ea typeface="Poppins"/>
              <a:cs typeface="Poppins"/>
              <a:sym typeface="Poppins"/>
            </a:endParaRPr>
          </a:p>
          <a:p>
            <a:pPr marL="457200" lvl="0" indent="-349250" algn="l" rtl="0">
              <a:spcBef>
                <a:spcPts val="0"/>
              </a:spcBef>
              <a:spcAft>
                <a:spcPts val="0"/>
              </a:spcAft>
              <a:buClr>
                <a:schemeClr val="dk1"/>
              </a:buClr>
              <a:buSzPts val="1900"/>
              <a:buFont typeface="Poppins"/>
              <a:buChar char="●"/>
            </a:pPr>
            <a:r>
              <a:rPr lang="es" sz="1400">
                <a:solidFill>
                  <a:schemeClr val="dk1"/>
                </a:solidFill>
                <a:latin typeface="Poppins"/>
                <a:ea typeface="Poppins"/>
                <a:cs typeface="Poppins"/>
                <a:sym typeface="Poppins"/>
              </a:rPr>
              <a:t>Making this meditation part of your daily life</a:t>
            </a: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457200" lvl="0" indent="0" algn="l" rtl="0">
              <a:spcBef>
                <a:spcPts val="0"/>
              </a:spcBef>
              <a:spcAft>
                <a:spcPts val="0"/>
              </a:spcAft>
              <a:buNone/>
            </a:pPr>
            <a:endParaRPr sz="1400">
              <a:solidFill>
                <a:schemeClr val="dk1"/>
              </a:solidFill>
              <a:latin typeface="Poppins"/>
              <a:ea typeface="Poppins"/>
              <a:cs typeface="Poppins"/>
              <a:sym typeface="Poppins"/>
            </a:endParaRPr>
          </a:p>
          <a:p>
            <a:pPr marL="0" lvl="0" indent="0" algn="l" rtl="0">
              <a:spcBef>
                <a:spcPts val="0"/>
              </a:spcBef>
              <a:spcAft>
                <a:spcPts val="0"/>
              </a:spcAft>
              <a:buNone/>
            </a:pPr>
            <a:endParaRPr sz="1400">
              <a:solidFill>
                <a:schemeClr val="dk1"/>
              </a:solidFill>
              <a:latin typeface="Poppins"/>
              <a:ea typeface="Poppins"/>
              <a:cs typeface="Poppins"/>
              <a:sym typeface="Poppins"/>
            </a:endParaRPr>
          </a:p>
        </p:txBody>
      </p:sp>
      <p:pic>
        <p:nvPicPr>
          <p:cNvPr id="343" name="Google Shape;343;p41"/>
          <p:cNvPicPr preferRelativeResize="0"/>
          <p:nvPr/>
        </p:nvPicPr>
        <p:blipFill>
          <a:blip r:embed="rId3">
            <a:alphaModFix/>
          </a:blip>
          <a:stretch>
            <a:fillRect/>
          </a:stretch>
        </p:blipFill>
        <p:spPr>
          <a:xfrm>
            <a:off x="344400" y="1794350"/>
            <a:ext cx="3634025" cy="2460626"/>
          </a:xfrm>
          <a:prstGeom prst="rect">
            <a:avLst/>
          </a:prstGeom>
          <a:noFill/>
          <a:ln>
            <a:noFill/>
          </a:ln>
        </p:spPr>
      </p:pic>
      <p:sp>
        <p:nvSpPr>
          <p:cNvPr id="344" name="Google Shape;344;p41"/>
          <p:cNvSpPr txBox="1">
            <a:spLocks noGrp="1"/>
          </p:cNvSpPr>
          <p:nvPr>
            <p:ph type="title"/>
          </p:nvPr>
        </p:nvSpPr>
        <p:spPr>
          <a:xfrm>
            <a:off x="344400" y="205000"/>
            <a:ext cx="8455200" cy="10752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sz="2400">
                <a:solidFill>
                  <a:schemeClr val="dk1"/>
                </a:solidFill>
              </a:rPr>
              <a:t>Practicing Mindfulness in Adolescence</a:t>
            </a:r>
            <a:endParaRPr sz="2400">
              <a:solidFill>
                <a:schemeClr val="dk1"/>
              </a:solidFill>
            </a:endParaRPr>
          </a:p>
          <a:p>
            <a:pPr marL="0" lvl="0" indent="0" algn="l" rtl="0">
              <a:lnSpc>
                <a:spcPct val="80000"/>
              </a:lnSpc>
              <a:spcBef>
                <a:spcPts val="0"/>
              </a:spcBef>
              <a:spcAft>
                <a:spcPts val="0"/>
              </a:spcAft>
              <a:buNone/>
            </a:pPr>
            <a:endParaRPr sz="600">
              <a:solidFill>
                <a:schemeClr val="dk1"/>
              </a:solidFill>
            </a:endParaRPr>
          </a:p>
          <a:p>
            <a:pPr marL="0" lvl="0" indent="0" algn="l" rtl="0">
              <a:lnSpc>
                <a:spcPct val="115000"/>
              </a:lnSpc>
              <a:spcBef>
                <a:spcPts val="0"/>
              </a:spcBef>
              <a:spcAft>
                <a:spcPts val="1200"/>
              </a:spcAft>
              <a:buNone/>
            </a:pPr>
            <a:r>
              <a:rPr lang="es" sz="1700">
                <a:solidFill>
                  <a:schemeClr val="dk1"/>
                </a:solidFill>
                <a:latin typeface="Poppins"/>
                <a:ea typeface="Poppins"/>
                <a:cs typeface="Poppins"/>
                <a:sym typeface="Poppins"/>
              </a:rPr>
              <a:t>Walking Meditation </a:t>
            </a:r>
            <a:endParaRPr sz="1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9446"/>
        </a:solidFill>
        <a:effectLst/>
      </p:bgPr>
    </p:bg>
    <p:spTree>
      <p:nvGrpSpPr>
        <p:cNvPr id="1" name="Shape 348"/>
        <p:cNvGrpSpPr/>
        <p:nvPr/>
      </p:nvGrpSpPr>
      <p:grpSpPr>
        <a:xfrm>
          <a:off x="0" y="0"/>
          <a:ext cx="0" cy="0"/>
          <a:chOff x="0" y="0"/>
          <a:chExt cx="0" cy="0"/>
        </a:xfrm>
      </p:grpSpPr>
      <p:sp>
        <p:nvSpPr>
          <p:cNvPr id="349" name="Google Shape;349;p42"/>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22</a:t>
            </a:fld>
            <a:endParaRPr sz="1300">
              <a:solidFill>
                <a:schemeClr val="tx1"/>
              </a:solidFill>
            </a:endParaRPr>
          </a:p>
        </p:txBody>
      </p:sp>
      <p:sp>
        <p:nvSpPr>
          <p:cNvPr id="350" name="Google Shape;350;p42"/>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t>Reflect - Pair - Share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354"/>
        <p:cNvGrpSpPr/>
        <p:nvPr/>
      </p:nvGrpSpPr>
      <p:grpSpPr>
        <a:xfrm>
          <a:off x="0" y="0"/>
          <a:ext cx="0" cy="0"/>
          <a:chOff x="0" y="0"/>
          <a:chExt cx="0" cy="0"/>
        </a:xfrm>
      </p:grpSpPr>
      <p:sp>
        <p:nvSpPr>
          <p:cNvPr id="355" name="Google Shape;355;p4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23</a:t>
            </a:fld>
            <a:endParaRPr sz="1300">
              <a:solidFill>
                <a:schemeClr val="dk1"/>
              </a:solidFill>
            </a:endParaRPr>
          </a:p>
        </p:txBody>
      </p:sp>
      <p:sp>
        <p:nvSpPr>
          <p:cNvPr id="356" name="Google Shape;356;p43"/>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Questions</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24</a:t>
            </a:fld>
            <a:endParaRPr sz="1300">
              <a:solidFill>
                <a:schemeClr val="dk1"/>
              </a:solidFill>
            </a:endParaRPr>
          </a:p>
        </p:txBody>
      </p:sp>
      <p:sp>
        <p:nvSpPr>
          <p:cNvPr id="362" name="Google Shape;362;p44"/>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Closing Activity</a:t>
            </a:r>
            <a:endParaRPr/>
          </a:p>
        </p:txBody>
      </p:sp>
      <p:pic>
        <p:nvPicPr>
          <p:cNvPr id="363" name="Google Shape;363;p44"/>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364" name="Google Shape;364;p44"/>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365" name="Google Shape;365;p44"/>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one word that describes your learnings from today’s workshop?</a:t>
            </a: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20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25</a:t>
            </a:fld>
            <a:endParaRPr sz="1300">
              <a:solidFill>
                <a:schemeClr val="dk1"/>
              </a:solidFill>
            </a:endParaRPr>
          </a:p>
        </p:txBody>
      </p:sp>
      <p:sp>
        <p:nvSpPr>
          <p:cNvPr id="371" name="Google Shape;371;p45"/>
          <p:cNvSpPr txBox="1">
            <a:spLocks noGrp="1"/>
          </p:cNvSpPr>
          <p:nvPr>
            <p:ph type="title"/>
          </p:nvPr>
        </p:nvSpPr>
        <p:spPr>
          <a:xfrm>
            <a:off x="513050" y="1183325"/>
            <a:ext cx="4557600" cy="144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5300"/>
              <a:t>Thank You!</a:t>
            </a:r>
            <a:endParaRPr sz="5300"/>
          </a:p>
        </p:txBody>
      </p:sp>
      <p:sp>
        <p:nvSpPr>
          <p:cNvPr id="372" name="Google Shape;372;p45"/>
          <p:cNvSpPr txBox="1">
            <a:spLocks noGrp="1"/>
          </p:cNvSpPr>
          <p:nvPr>
            <p:ph type="body" idx="1"/>
          </p:nvPr>
        </p:nvSpPr>
        <p:spPr>
          <a:xfrm>
            <a:off x="87880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sp>
        <p:nvSpPr>
          <p:cNvPr id="373" name="Google Shape;373;p45"/>
          <p:cNvSpPr txBox="1">
            <a:spLocks noGrp="1"/>
          </p:cNvSpPr>
          <p:nvPr>
            <p:ph type="body" idx="1"/>
          </p:nvPr>
        </p:nvSpPr>
        <p:spPr>
          <a:xfrm>
            <a:off x="3452750" y="39257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sp>
        <p:nvSpPr>
          <p:cNvPr id="374" name="Google Shape;374;p45"/>
          <p:cNvSpPr/>
          <p:nvPr/>
        </p:nvSpPr>
        <p:spPr>
          <a:xfrm>
            <a:off x="302213"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375" name="Google Shape;375;p45"/>
          <p:cNvSpPr/>
          <p:nvPr/>
        </p:nvSpPr>
        <p:spPr>
          <a:xfrm>
            <a:off x="2830588" y="39257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pic>
        <p:nvPicPr>
          <p:cNvPr id="376" name="Google Shape;376;p45"/>
          <p:cNvPicPr preferRelativeResize="0"/>
          <p:nvPr/>
        </p:nvPicPr>
        <p:blipFill>
          <a:blip r:embed="rId3">
            <a:alphaModFix/>
          </a:blip>
          <a:stretch>
            <a:fillRect/>
          </a:stretch>
        </p:blipFill>
        <p:spPr>
          <a:xfrm>
            <a:off x="4791749" y="1411398"/>
            <a:ext cx="4087276" cy="2163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135"/>
        <p:cNvGrpSpPr/>
        <p:nvPr/>
      </p:nvGrpSpPr>
      <p:grpSpPr>
        <a:xfrm>
          <a:off x="0" y="0"/>
          <a:ext cx="0" cy="0"/>
          <a:chOff x="0" y="0"/>
          <a:chExt cx="0" cy="0"/>
        </a:xfrm>
      </p:grpSpPr>
      <p:sp>
        <p:nvSpPr>
          <p:cNvPr id="136" name="Google Shape;136;p23"/>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3</a:t>
            </a:fld>
            <a:endParaRPr sz="1300">
              <a:solidFill>
                <a:schemeClr val="tx1"/>
              </a:solidFill>
            </a:endParaRPr>
          </a:p>
        </p:txBody>
      </p:sp>
      <p:sp>
        <p:nvSpPr>
          <p:cNvPr id="137" name="Google Shape;137;p23"/>
          <p:cNvSpPr txBox="1">
            <a:spLocks noGrp="1"/>
          </p:cNvSpPr>
          <p:nvPr>
            <p:ph type="title"/>
          </p:nvPr>
        </p:nvSpPr>
        <p:spPr>
          <a:xfrm>
            <a:off x="4572000" y="1113175"/>
            <a:ext cx="4350000" cy="249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mind- ful-</a:t>
            </a:r>
            <a:endParaRPr/>
          </a:p>
        </p:txBody>
      </p:sp>
      <p:sp>
        <p:nvSpPr>
          <p:cNvPr id="138" name="Google Shape;138;p23"/>
          <p:cNvSpPr txBox="1"/>
          <p:nvPr/>
        </p:nvSpPr>
        <p:spPr>
          <a:xfrm>
            <a:off x="4572000" y="3254650"/>
            <a:ext cx="3148200" cy="1295700"/>
          </a:xfrm>
          <a:prstGeom prst="rect">
            <a:avLst/>
          </a:prstGeom>
          <a:noFill/>
          <a:ln>
            <a:noFill/>
          </a:ln>
        </p:spPr>
        <p:txBody>
          <a:bodyPr spcFirstLastPara="1" wrap="square" lIns="0" tIns="0" rIns="0" bIns="0" anchor="t" anchorCtr="0">
            <a:noAutofit/>
          </a:bodyPr>
          <a:lstStyle/>
          <a:p>
            <a:pPr marL="0" lvl="0" indent="0" algn="l" rtl="0">
              <a:lnSpc>
                <a:spcPct val="65000"/>
              </a:lnSpc>
              <a:spcBef>
                <a:spcPts val="0"/>
              </a:spcBef>
              <a:spcAft>
                <a:spcPts val="0"/>
              </a:spcAft>
              <a:buNone/>
            </a:pPr>
            <a:r>
              <a:rPr lang="es" sz="10400">
                <a:solidFill>
                  <a:schemeClr val="lt1"/>
                </a:solidFill>
                <a:latin typeface="Poppins Medium"/>
                <a:ea typeface="Poppins Medium"/>
                <a:cs typeface="Poppins Medium"/>
                <a:sym typeface="Poppins Medium"/>
              </a:rPr>
              <a:t>ness</a:t>
            </a:r>
            <a:endParaRPr sz="10400">
              <a:solidFill>
                <a:schemeClr val="lt1"/>
              </a:solidFill>
              <a:latin typeface="Poppins Medium"/>
              <a:ea typeface="Poppins Medium"/>
              <a:cs typeface="Poppins Medium"/>
              <a:sym typeface="Poppins Medium"/>
            </a:endParaRPr>
          </a:p>
        </p:txBody>
      </p:sp>
      <p:pic>
        <p:nvPicPr>
          <p:cNvPr id="139" name="Google Shape;139;p23"/>
          <p:cNvPicPr preferRelativeResize="0"/>
          <p:nvPr/>
        </p:nvPicPr>
        <p:blipFill>
          <a:blip r:embed="rId3">
            <a:alphaModFix/>
          </a:blip>
          <a:stretch>
            <a:fillRect/>
          </a:stretch>
        </p:blipFill>
        <p:spPr>
          <a:xfrm>
            <a:off x="795050" y="863624"/>
            <a:ext cx="3244199" cy="3766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4</a:t>
            </a:fld>
            <a:endParaRPr sz="1300">
              <a:solidFill>
                <a:schemeClr val="dk1"/>
              </a:solidFill>
            </a:endParaRPr>
          </a:p>
        </p:txBody>
      </p:sp>
      <p:sp>
        <p:nvSpPr>
          <p:cNvPr id="145" name="Google Shape;145;p24"/>
          <p:cNvSpPr txBox="1">
            <a:spLocks noGrp="1"/>
          </p:cNvSpPr>
          <p:nvPr>
            <p:ph type="title"/>
          </p:nvPr>
        </p:nvSpPr>
        <p:spPr>
          <a:xfrm>
            <a:off x="352400" y="627825"/>
            <a:ext cx="5106300" cy="112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Workshop Facilitator(s):</a:t>
            </a:r>
            <a:endParaRPr/>
          </a:p>
        </p:txBody>
      </p:sp>
      <p:sp>
        <p:nvSpPr>
          <p:cNvPr id="146" name="Google Shape;146;p24"/>
          <p:cNvSpPr txBox="1">
            <a:spLocks noGrp="1"/>
          </p:cNvSpPr>
          <p:nvPr>
            <p:ph type="body" idx="1"/>
          </p:nvPr>
        </p:nvSpPr>
        <p:spPr>
          <a:xfrm>
            <a:off x="87880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s"/>
              <a:t>Your Title</a:t>
            </a:r>
            <a:endParaRPr/>
          </a:p>
          <a:p>
            <a:pPr marL="0" lvl="0" indent="0" algn="l" rtl="0">
              <a:spcBef>
                <a:spcPts val="0"/>
              </a:spcBef>
              <a:spcAft>
                <a:spcPts val="0"/>
              </a:spcAft>
              <a:buNone/>
            </a:pPr>
            <a:r>
              <a:rPr lang="es"/>
              <a:t>Some contact information</a:t>
            </a:r>
            <a:endParaRPr/>
          </a:p>
        </p:txBody>
      </p:sp>
      <p:cxnSp>
        <p:nvCxnSpPr>
          <p:cNvPr id="147" name="Google Shape;147;p24"/>
          <p:cNvCxnSpPr/>
          <p:nvPr/>
        </p:nvCxnSpPr>
        <p:spPr>
          <a:xfrm rot="10800000">
            <a:off x="-11300" y="2773650"/>
            <a:ext cx="9169800" cy="0"/>
          </a:xfrm>
          <a:prstGeom prst="straightConnector1">
            <a:avLst/>
          </a:prstGeom>
          <a:noFill/>
          <a:ln w="9525" cap="flat" cmpd="sng">
            <a:solidFill>
              <a:srgbClr val="434343"/>
            </a:solidFill>
            <a:prstDash val="solid"/>
            <a:round/>
            <a:headEnd type="none" w="med" len="med"/>
            <a:tailEnd type="none" w="med" len="med"/>
          </a:ln>
        </p:spPr>
      </p:cxnSp>
      <p:cxnSp>
        <p:nvCxnSpPr>
          <p:cNvPr id="148" name="Google Shape;148;p24"/>
          <p:cNvCxnSpPr/>
          <p:nvPr/>
        </p:nvCxnSpPr>
        <p:spPr>
          <a:xfrm rot="10800000">
            <a:off x="-11300" y="3834600"/>
            <a:ext cx="9169800" cy="0"/>
          </a:xfrm>
          <a:prstGeom prst="straightConnector1">
            <a:avLst/>
          </a:prstGeom>
          <a:noFill/>
          <a:ln w="9525" cap="flat" cmpd="sng">
            <a:solidFill>
              <a:srgbClr val="434343"/>
            </a:solidFill>
            <a:prstDash val="solid"/>
            <a:round/>
            <a:headEnd type="none" w="med" len="med"/>
            <a:tailEnd type="none" w="med" len="med"/>
          </a:ln>
        </p:spPr>
      </p:cxnSp>
      <p:sp>
        <p:nvSpPr>
          <p:cNvPr id="149" name="Google Shape;149;p24"/>
          <p:cNvSpPr txBox="1">
            <a:spLocks noGrp="1"/>
          </p:cNvSpPr>
          <p:nvPr>
            <p:ph type="body" idx="1"/>
          </p:nvPr>
        </p:nvSpPr>
        <p:spPr>
          <a:xfrm>
            <a:off x="3452750" y="3011325"/>
            <a:ext cx="1617900" cy="58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400" b="1">
                <a:latin typeface="Poppins"/>
                <a:ea typeface="Poppins"/>
                <a:cs typeface="Poppins"/>
                <a:sym typeface="Poppins"/>
              </a:rPr>
              <a:t>Your name here</a:t>
            </a:r>
            <a:endParaRPr sz="1400" b="1">
              <a:latin typeface="Poppins"/>
              <a:ea typeface="Poppins"/>
              <a:cs typeface="Poppins"/>
              <a:sym typeface="Poppins"/>
            </a:endParaRPr>
          </a:p>
          <a:p>
            <a:pPr marL="0" lvl="0" indent="0" algn="l" rtl="0">
              <a:spcBef>
                <a:spcPts val="0"/>
              </a:spcBef>
              <a:spcAft>
                <a:spcPts val="0"/>
              </a:spcAft>
              <a:buNone/>
            </a:pPr>
            <a:r>
              <a:rPr lang="es"/>
              <a:t>Your Title</a:t>
            </a:r>
            <a:endParaRPr/>
          </a:p>
          <a:p>
            <a:pPr marL="0" lvl="0" indent="0" algn="l" rtl="0">
              <a:spcBef>
                <a:spcPts val="0"/>
              </a:spcBef>
              <a:spcAft>
                <a:spcPts val="0"/>
              </a:spcAft>
              <a:buNone/>
            </a:pPr>
            <a:r>
              <a:rPr lang="es"/>
              <a:t>Some contact information</a:t>
            </a:r>
            <a:endParaRPr/>
          </a:p>
        </p:txBody>
      </p:sp>
      <p:pic>
        <p:nvPicPr>
          <p:cNvPr id="150" name="Google Shape;150;p24"/>
          <p:cNvPicPr preferRelativeResize="0"/>
          <p:nvPr/>
        </p:nvPicPr>
        <p:blipFill>
          <a:blip r:embed="rId3">
            <a:alphaModFix/>
          </a:blip>
          <a:stretch>
            <a:fillRect/>
          </a:stretch>
        </p:blipFill>
        <p:spPr>
          <a:xfrm>
            <a:off x="5615000" y="1239325"/>
            <a:ext cx="2975626" cy="1588050"/>
          </a:xfrm>
          <a:prstGeom prst="rect">
            <a:avLst/>
          </a:prstGeom>
          <a:noFill/>
          <a:ln>
            <a:noFill/>
          </a:ln>
        </p:spPr>
      </p:pic>
      <p:sp>
        <p:nvSpPr>
          <p:cNvPr id="151" name="Google Shape;151;p24"/>
          <p:cNvSpPr/>
          <p:nvPr/>
        </p:nvSpPr>
        <p:spPr>
          <a:xfrm>
            <a:off x="302213"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1</a:t>
            </a:r>
            <a:endParaRPr b="1">
              <a:solidFill>
                <a:schemeClr val="lt1"/>
              </a:solidFill>
              <a:latin typeface="Poppins"/>
              <a:ea typeface="Poppins"/>
              <a:cs typeface="Poppins"/>
              <a:sym typeface="Poppins"/>
            </a:endParaRPr>
          </a:p>
        </p:txBody>
      </p:sp>
      <p:sp>
        <p:nvSpPr>
          <p:cNvPr id="152" name="Google Shape;152;p24"/>
          <p:cNvSpPr/>
          <p:nvPr/>
        </p:nvSpPr>
        <p:spPr>
          <a:xfrm>
            <a:off x="2830588" y="3011325"/>
            <a:ext cx="467400" cy="467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lt1"/>
                </a:solidFill>
                <a:latin typeface="Poppins"/>
                <a:ea typeface="Poppins"/>
                <a:cs typeface="Poppins"/>
                <a:sym typeface="Poppins"/>
              </a:rPr>
              <a:t>2</a:t>
            </a:r>
            <a:endParaRPr b="1">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B0"/>
        </a:solid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rgbClr val="F2F0E8"/>
                </a:solidFill>
              </a:rPr>
              <a:t>5</a:t>
            </a:fld>
            <a:endParaRPr sz="1300">
              <a:solidFill>
                <a:schemeClr val="tx1"/>
              </a:solidFill>
            </a:endParaRPr>
          </a:p>
        </p:txBody>
      </p:sp>
      <p:sp>
        <p:nvSpPr>
          <p:cNvPr id="158" name="Google Shape;158;p25"/>
          <p:cNvSpPr txBox="1">
            <a:spLocks noGrp="1"/>
          </p:cNvSpPr>
          <p:nvPr>
            <p:ph type="title"/>
          </p:nvPr>
        </p:nvSpPr>
        <p:spPr>
          <a:xfrm>
            <a:off x="352400" y="627825"/>
            <a:ext cx="4324200" cy="49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Today’s </a:t>
            </a:r>
            <a:br>
              <a:rPr lang="es"/>
            </a:br>
            <a:r>
              <a:rPr lang="es"/>
              <a:t>agenda:</a:t>
            </a:r>
            <a:endParaRPr/>
          </a:p>
        </p:txBody>
      </p:sp>
      <p:sp>
        <p:nvSpPr>
          <p:cNvPr id="159" name="Google Shape;159;p25"/>
          <p:cNvSpPr txBox="1">
            <a:spLocks noGrp="1"/>
          </p:cNvSpPr>
          <p:nvPr>
            <p:ph type="body" idx="1"/>
          </p:nvPr>
        </p:nvSpPr>
        <p:spPr>
          <a:xfrm>
            <a:off x="856025" y="2512750"/>
            <a:ext cx="2376900" cy="11565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Welcoming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What is Mindfulness?</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Clr>
                <a:schemeClr val="dk1"/>
              </a:buClr>
              <a:buSzPts val="1100"/>
              <a:buFont typeface="Arial"/>
              <a:buNone/>
            </a:pPr>
            <a:r>
              <a:rPr lang="es" sz="1100"/>
              <a:t>Mindfulness in Parenthood</a:t>
            </a:r>
            <a:endParaRPr sz="1100"/>
          </a:p>
          <a:p>
            <a:pPr marL="0" lvl="0" indent="0" algn="l" rtl="0">
              <a:lnSpc>
                <a:spcPct val="150000"/>
              </a:lnSpc>
              <a:spcBef>
                <a:spcPts val="0"/>
              </a:spcBef>
              <a:spcAft>
                <a:spcPts val="0"/>
              </a:spcAft>
              <a:buClr>
                <a:schemeClr val="dk1"/>
              </a:buClr>
              <a:buSzPts val="1100"/>
              <a:buFont typeface="Arial"/>
              <a:buNone/>
            </a:pPr>
            <a:endParaRPr sz="1100"/>
          </a:p>
          <a:p>
            <a:pPr marL="0" lvl="0" indent="0" algn="l" rtl="0">
              <a:lnSpc>
                <a:spcPct val="150000"/>
              </a:lnSpc>
              <a:spcBef>
                <a:spcPts val="0"/>
              </a:spcBef>
              <a:spcAft>
                <a:spcPts val="0"/>
              </a:spcAft>
              <a:buNone/>
            </a:pPr>
            <a:endParaRPr sz="1100"/>
          </a:p>
        </p:txBody>
      </p:sp>
      <p:sp>
        <p:nvSpPr>
          <p:cNvPr id="160" name="Google Shape;160;p25"/>
          <p:cNvSpPr/>
          <p:nvPr/>
        </p:nvSpPr>
        <p:spPr>
          <a:xfrm>
            <a:off x="315200"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1</a:t>
            </a:r>
            <a:endParaRPr b="1">
              <a:solidFill>
                <a:srgbClr val="0063B0"/>
              </a:solidFill>
              <a:latin typeface="Poppins"/>
              <a:ea typeface="Poppins"/>
              <a:cs typeface="Poppins"/>
              <a:sym typeface="Poppins"/>
            </a:endParaRPr>
          </a:p>
        </p:txBody>
      </p:sp>
      <p:sp>
        <p:nvSpPr>
          <p:cNvPr id="161" name="Google Shape;161;p25"/>
          <p:cNvSpPr txBox="1">
            <a:spLocks noGrp="1"/>
          </p:cNvSpPr>
          <p:nvPr>
            <p:ph type="body" idx="1"/>
          </p:nvPr>
        </p:nvSpPr>
        <p:spPr>
          <a:xfrm>
            <a:off x="4267125" y="2512750"/>
            <a:ext cx="4043700" cy="18078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s" sz="1100"/>
              <a:t>Mindfulness in Childhood</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Questions</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r>
              <a:rPr lang="es" sz="1100"/>
              <a:t>Closing Activity</a:t>
            </a: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a:p>
            <a:pPr marL="0" lvl="0" indent="0" algn="l" rtl="0">
              <a:lnSpc>
                <a:spcPct val="150000"/>
              </a:lnSpc>
              <a:spcBef>
                <a:spcPts val="0"/>
              </a:spcBef>
              <a:spcAft>
                <a:spcPts val="0"/>
              </a:spcAft>
              <a:buNone/>
            </a:pPr>
            <a:endParaRPr sz="1100"/>
          </a:p>
        </p:txBody>
      </p:sp>
      <p:sp>
        <p:nvSpPr>
          <p:cNvPr id="162" name="Google Shape;162;p25"/>
          <p:cNvSpPr/>
          <p:nvPr/>
        </p:nvSpPr>
        <p:spPr>
          <a:xfrm>
            <a:off x="315200"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2</a:t>
            </a:r>
            <a:endParaRPr b="1">
              <a:solidFill>
                <a:srgbClr val="0063B0"/>
              </a:solidFill>
              <a:latin typeface="Poppins"/>
              <a:ea typeface="Poppins"/>
              <a:cs typeface="Poppins"/>
              <a:sym typeface="Poppins"/>
            </a:endParaRPr>
          </a:p>
        </p:txBody>
      </p:sp>
      <p:sp>
        <p:nvSpPr>
          <p:cNvPr id="163" name="Google Shape;163;p25"/>
          <p:cNvSpPr/>
          <p:nvPr/>
        </p:nvSpPr>
        <p:spPr>
          <a:xfrm>
            <a:off x="315200"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3</a:t>
            </a:r>
            <a:endParaRPr b="1">
              <a:solidFill>
                <a:srgbClr val="0063B0"/>
              </a:solidFill>
              <a:latin typeface="Poppins"/>
              <a:ea typeface="Poppins"/>
              <a:cs typeface="Poppins"/>
              <a:sym typeface="Poppins"/>
            </a:endParaRPr>
          </a:p>
        </p:txBody>
      </p:sp>
      <p:sp>
        <p:nvSpPr>
          <p:cNvPr id="164" name="Google Shape;164;p25"/>
          <p:cNvSpPr/>
          <p:nvPr/>
        </p:nvSpPr>
        <p:spPr>
          <a:xfrm>
            <a:off x="3732525" y="233232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4</a:t>
            </a:r>
            <a:endParaRPr b="1">
              <a:solidFill>
                <a:srgbClr val="0063B0"/>
              </a:solidFill>
              <a:latin typeface="Poppins"/>
              <a:ea typeface="Poppins"/>
              <a:cs typeface="Poppins"/>
              <a:sym typeface="Poppins"/>
            </a:endParaRPr>
          </a:p>
        </p:txBody>
      </p:sp>
      <p:sp>
        <p:nvSpPr>
          <p:cNvPr id="165" name="Google Shape;165;p25"/>
          <p:cNvSpPr/>
          <p:nvPr/>
        </p:nvSpPr>
        <p:spPr>
          <a:xfrm>
            <a:off x="3732525" y="2857000"/>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5</a:t>
            </a:r>
            <a:endParaRPr b="1">
              <a:solidFill>
                <a:srgbClr val="0063B0"/>
              </a:solidFill>
              <a:latin typeface="Poppins"/>
              <a:ea typeface="Poppins"/>
              <a:cs typeface="Poppins"/>
              <a:sym typeface="Poppins"/>
            </a:endParaRPr>
          </a:p>
        </p:txBody>
      </p:sp>
      <p:sp>
        <p:nvSpPr>
          <p:cNvPr id="166" name="Google Shape;166;p25"/>
          <p:cNvSpPr/>
          <p:nvPr/>
        </p:nvSpPr>
        <p:spPr>
          <a:xfrm>
            <a:off x="3732525" y="3381675"/>
            <a:ext cx="468000" cy="468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63B0"/>
                </a:solidFill>
                <a:latin typeface="Poppins"/>
                <a:ea typeface="Poppins"/>
                <a:cs typeface="Poppins"/>
                <a:sym typeface="Poppins"/>
              </a:rPr>
              <a:t>6</a:t>
            </a:r>
            <a:endParaRPr b="1">
              <a:solidFill>
                <a:srgbClr val="0063B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6</a:t>
            </a:fld>
            <a:endParaRPr sz="1300">
              <a:solidFill>
                <a:schemeClr val="dk1"/>
              </a:solidFill>
            </a:endParaRPr>
          </a:p>
        </p:txBody>
      </p:sp>
      <p:sp>
        <p:nvSpPr>
          <p:cNvPr id="172" name="Google Shape;172;p26"/>
          <p:cNvSpPr txBox="1">
            <a:spLocks noGrp="1"/>
          </p:cNvSpPr>
          <p:nvPr>
            <p:ph type="title"/>
          </p:nvPr>
        </p:nvSpPr>
        <p:spPr>
          <a:xfrm>
            <a:off x="1434950" y="627825"/>
            <a:ext cx="2580900" cy="107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a:t>Welcome </a:t>
            </a:r>
            <a:br>
              <a:rPr lang="es"/>
            </a:br>
            <a:r>
              <a:rPr lang="es"/>
              <a:t>Activity</a:t>
            </a:r>
            <a:endParaRPr/>
          </a:p>
        </p:txBody>
      </p:sp>
      <p:sp>
        <p:nvSpPr>
          <p:cNvPr id="173" name="Google Shape;173;p26"/>
          <p:cNvSpPr txBox="1">
            <a:spLocks noGrp="1"/>
          </p:cNvSpPr>
          <p:nvPr>
            <p:ph type="body" idx="1"/>
          </p:nvPr>
        </p:nvSpPr>
        <p:spPr>
          <a:xfrm>
            <a:off x="1477950" y="1707525"/>
            <a:ext cx="1214400" cy="2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500">
                <a:latin typeface="Poppins"/>
                <a:ea typeface="Poppins"/>
                <a:cs typeface="Poppins"/>
                <a:sym typeface="Poppins"/>
              </a:rPr>
              <a:t>Ice Breaker</a:t>
            </a:r>
            <a:endParaRPr sz="1500">
              <a:latin typeface="Poppins"/>
              <a:ea typeface="Poppins"/>
              <a:cs typeface="Poppins"/>
              <a:sym typeface="Poppins"/>
            </a:endParaRPr>
          </a:p>
        </p:txBody>
      </p:sp>
      <p:pic>
        <p:nvPicPr>
          <p:cNvPr id="174" name="Google Shape;174;p26"/>
          <p:cNvPicPr preferRelativeResize="0"/>
          <p:nvPr/>
        </p:nvPicPr>
        <p:blipFill>
          <a:blip r:embed="rId3">
            <a:alphaModFix/>
          </a:blip>
          <a:stretch>
            <a:fillRect/>
          </a:stretch>
        </p:blipFill>
        <p:spPr>
          <a:xfrm>
            <a:off x="352400" y="704036"/>
            <a:ext cx="886225" cy="875075"/>
          </a:xfrm>
          <a:prstGeom prst="rect">
            <a:avLst/>
          </a:prstGeom>
          <a:noFill/>
          <a:ln>
            <a:noFill/>
          </a:ln>
        </p:spPr>
      </p:pic>
      <p:pic>
        <p:nvPicPr>
          <p:cNvPr id="175" name="Google Shape;175;p26"/>
          <p:cNvPicPr preferRelativeResize="0"/>
          <p:nvPr/>
        </p:nvPicPr>
        <p:blipFill>
          <a:blip r:embed="rId4">
            <a:alphaModFix/>
          </a:blip>
          <a:stretch>
            <a:fillRect/>
          </a:stretch>
        </p:blipFill>
        <p:spPr>
          <a:xfrm>
            <a:off x="3754025" y="1716575"/>
            <a:ext cx="4120350" cy="2976625"/>
          </a:xfrm>
          <a:prstGeom prst="rect">
            <a:avLst/>
          </a:prstGeom>
          <a:noFill/>
          <a:ln>
            <a:noFill/>
          </a:ln>
        </p:spPr>
      </p:pic>
      <p:sp>
        <p:nvSpPr>
          <p:cNvPr id="176" name="Google Shape;176;p26"/>
          <p:cNvSpPr txBox="1">
            <a:spLocks noGrp="1"/>
          </p:cNvSpPr>
          <p:nvPr>
            <p:ph type="body" idx="1"/>
          </p:nvPr>
        </p:nvSpPr>
        <p:spPr>
          <a:xfrm>
            <a:off x="4400000" y="2280225"/>
            <a:ext cx="2853900" cy="7293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s" sz="2000">
                <a:solidFill>
                  <a:schemeClr val="lt1"/>
                </a:solidFill>
                <a:latin typeface="Poppins"/>
                <a:ea typeface="Poppins"/>
                <a:cs typeface="Poppins"/>
                <a:sym typeface="Poppins"/>
              </a:rPr>
              <a:t>What is a parenting stereotype you think needs to be busted? </a:t>
            </a:r>
            <a:endParaRPr sz="1200">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2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B913"/>
        </a:solidFill>
        <a:effectLst/>
      </p:bgPr>
    </p:bg>
    <p:spTree>
      <p:nvGrpSpPr>
        <p:cNvPr id="1" name="Shape 180"/>
        <p:cNvGrpSpPr/>
        <p:nvPr/>
      </p:nvGrpSpPr>
      <p:grpSpPr>
        <a:xfrm>
          <a:off x="0" y="0"/>
          <a:ext cx="0" cy="0"/>
          <a:chOff x="0" y="0"/>
          <a:chExt cx="0" cy="0"/>
        </a:xfrm>
      </p:grpSpPr>
      <p:sp>
        <p:nvSpPr>
          <p:cNvPr id="181" name="Google Shape;181;p27"/>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solidFill>
                  <a:schemeClr val="dk1"/>
                </a:solidFill>
              </a:rPr>
              <a:t>7</a:t>
            </a:fld>
            <a:endParaRPr sz="1300">
              <a:solidFill>
                <a:schemeClr val="dk1"/>
              </a:solidFill>
            </a:endParaRPr>
          </a:p>
        </p:txBody>
      </p:sp>
      <p:sp>
        <p:nvSpPr>
          <p:cNvPr id="182" name="Google Shape;182;p27"/>
          <p:cNvSpPr txBox="1">
            <a:spLocks noGrp="1"/>
          </p:cNvSpPr>
          <p:nvPr>
            <p:ph type="title"/>
          </p:nvPr>
        </p:nvSpPr>
        <p:spPr>
          <a:xfrm>
            <a:off x="1366650" y="1456850"/>
            <a:ext cx="6027900" cy="2215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a:solidFill>
                  <a:srgbClr val="000000"/>
                </a:solidFill>
              </a:rPr>
              <a:t>What is Mindfulness?</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8</a:t>
            </a:fld>
            <a:endParaRPr sz="1300"/>
          </a:p>
        </p:txBody>
      </p:sp>
      <p:sp>
        <p:nvSpPr>
          <p:cNvPr id="188" name="Google Shape;188;p28"/>
          <p:cNvSpPr txBox="1">
            <a:spLocks noGrp="1"/>
          </p:cNvSpPr>
          <p:nvPr>
            <p:ph type="title"/>
          </p:nvPr>
        </p:nvSpPr>
        <p:spPr>
          <a:xfrm>
            <a:off x="352400" y="627825"/>
            <a:ext cx="62391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Mindfulness?</a:t>
            </a:r>
            <a:endParaRPr/>
          </a:p>
        </p:txBody>
      </p:sp>
      <p:sp>
        <p:nvSpPr>
          <p:cNvPr id="189" name="Google Shape;189;p28"/>
          <p:cNvSpPr txBox="1">
            <a:spLocks noGrp="1"/>
          </p:cNvSpPr>
          <p:nvPr>
            <p:ph type="body" idx="1"/>
          </p:nvPr>
        </p:nvSpPr>
        <p:spPr>
          <a:xfrm>
            <a:off x="352400" y="1900525"/>
            <a:ext cx="3825900" cy="136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700">
                <a:latin typeface="Poppins"/>
                <a:ea typeface="Poppins"/>
                <a:cs typeface="Poppins"/>
                <a:sym typeface="Poppins"/>
              </a:rPr>
              <a:t>Mindfulness: the practice of observing moment-to-moment awareness of our thoughts, emotions, physical sensations and surrounding environments </a:t>
            </a:r>
            <a:endParaRPr sz="1700">
              <a:latin typeface="Poppins"/>
              <a:ea typeface="Poppins"/>
              <a:cs typeface="Poppins"/>
              <a:sym typeface="Poppins"/>
            </a:endParaRPr>
          </a:p>
          <a:p>
            <a:pPr marL="0" lvl="0" indent="0" algn="l" rtl="0">
              <a:lnSpc>
                <a:spcPct val="100000"/>
              </a:lnSpc>
              <a:spcBef>
                <a:spcPts val="0"/>
              </a:spcBef>
              <a:spcAft>
                <a:spcPts val="0"/>
              </a:spcAft>
              <a:buNone/>
            </a:pPr>
            <a:endParaRPr sz="1400" b="1">
              <a:latin typeface="Poppins"/>
              <a:ea typeface="Poppins"/>
              <a:cs typeface="Poppins"/>
              <a:sym typeface="Poppins"/>
            </a:endParaRPr>
          </a:p>
          <a:p>
            <a:pPr marL="0" lvl="0" indent="0" algn="l" rtl="0">
              <a:lnSpc>
                <a:spcPct val="100000"/>
              </a:lnSpc>
              <a:spcBef>
                <a:spcPts val="0"/>
              </a:spcBef>
              <a:spcAft>
                <a:spcPts val="0"/>
              </a:spcAft>
              <a:buNone/>
            </a:pPr>
            <a:endParaRPr sz="1400" b="1">
              <a:latin typeface="Poppins"/>
              <a:ea typeface="Poppins"/>
              <a:cs typeface="Poppins"/>
              <a:sym typeface="Poppins"/>
            </a:endParaRPr>
          </a:p>
          <a:p>
            <a:pPr marL="0" lvl="0" indent="0" algn="l" rtl="0">
              <a:lnSpc>
                <a:spcPct val="100000"/>
              </a:lnSpc>
              <a:spcBef>
                <a:spcPts val="0"/>
              </a:spcBef>
              <a:spcAft>
                <a:spcPts val="0"/>
              </a:spcAft>
              <a:buNone/>
            </a:pPr>
            <a:r>
              <a:rPr lang="es" sz="1400"/>
              <a:t>Mindfulness:</a:t>
            </a:r>
            <a:endParaRPr sz="1400"/>
          </a:p>
        </p:txBody>
      </p:sp>
      <p:sp>
        <p:nvSpPr>
          <p:cNvPr id="190" name="Google Shape;190;p28"/>
          <p:cNvSpPr/>
          <p:nvPr/>
        </p:nvSpPr>
        <p:spPr>
          <a:xfrm>
            <a:off x="352400" y="3974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191" name="Google Shape;191;p28"/>
          <p:cNvSpPr txBox="1">
            <a:spLocks noGrp="1"/>
          </p:cNvSpPr>
          <p:nvPr>
            <p:ph type="body" idx="1"/>
          </p:nvPr>
        </p:nvSpPr>
        <p:spPr>
          <a:xfrm>
            <a:off x="816300" y="4098325"/>
            <a:ext cx="3104700" cy="39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Can be practiced in multiple ways</a:t>
            </a:r>
            <a:endParaRPr sz="1200" b="1">
              <a:latin typeface="Poppins"/>
              <a:ea typeface="Poppins"/>
              <a:cs typeface="Poppins"/>
              <a:sym typeface="Poppins"/>
            </a:endParaRPr>
          </a:p>
          <a:p>
            <a:pPr marL="0" lvl="0" indent="0" algn="l" rtl="0">
              <a:spcBef>
                <a:spcPts val="0"/>
              </a:spcBef>
              <a:spcAft>
                <a:spcPts val="0"/>
              </a:spcAft>
              <a:buNone/>
            </a:pPr>
            <a:endParaRPr sz="1100"/>
          </a:p>
        </p:txBody>
      </p:sp>
      <p:sp>
        <p:nvSpPr>
          <p:cNvPr id="192" name="Google Shape;192;p28"/>
          <p:cNvSpPr/>
          <p:nvPr/>
        </p:nvSpPr>
        <p:spPr>
          <a:xfrm>
            <a:off x="352406" y="46023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193" name="Google Shape;193;p28"/>
          <p:cNvSpPr txBox="1">
            <a:spLocks noGrp="1"/>
          </p:cNvSpPr>
          <p:nvPr>
            <p:ph type="body" idx="1"/>
          </p:nvPr>
        </p:nvSpPr>
        <p:spPr>
          <a:xfrm>
            <a:off x="816300" y="4725975"/>
            <a:ext cx="2723700" cy="8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sz="1200" b="1">
                <a:latin typeface="Poppins"/>
                <a:ea typeface="Poppins"/>
                <a:cs typeface="Poppins"/>
                <a:sym typeface="Poppins"/>
              </a:rPr>
              <a:t>Involves acceptance</a:t>
            </a:r>
            <a:endParaRPr sz="1200" b="1">
              <a:latin typeface="Poppins"/>
              <a:ea typeface="Poppins"/>
              <a:cs typeface="Poppins"/>
              <a:sym typeface="Poppins"/>
            </a:endParaRPr>
          </a:p>
        </p:txBody>
      </p:sp>
      <p:pic>
        <p:nvPicPr>
          <p:cNvPr id="194" name="Google Shape;194;p28"/>
          <p:cNvPicPr preferRelativeResize="0"/>
          <p:nvPr/>
        </p:nvPicPr>
        <p:blipFill>
          <a:blip r:embed="rId3">
            <a:alphaModFix/>
          </a:blip>
          <a:stretch>
            <a:fillRect/>
          </a:stretch>
        </p:blipFill>
        <p:spPr>
          <a:xfrm>
            <a:off x="5162446" y="1172375"/>
            <a:ext cx="2330551" cy="320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sldNum" idx="12"/>
          </p:nvPr>
        </p:nvSpPr>
        <p:spPr>
          <a:xfrm>
            <a:off x="7874367" y="4550400"/>
            <a:ext cx="10599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s"/>
              <a:t>9</a:t>
            </a:fld>
            <a:endParaRPr sz="1300"/>
          </a:p>
        </p:txBody>
      </p:sp>
      <p:sp>
        <p:nvSpPr>
          <p:cNvPr id="200" name="Google Shape;200;p29"/>
          <p:cNvSpPr txBox="1">
            <a:spLocks noGrp="1"/>
          </p:cNvSpPr>
          <p:nvPr>
            <p:ph type="title"/>
          </p:nvPr>
        </p:nvSpPr>
        <p:spPr>
          <a:xfrm>
            <a:off x="352400" y="802450"/>
            <a:ext cx="5106300" cy="13671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es"/>
              <a:t>What is </a:t>
            </a:r>
            <a:br>
              <a:rPr lang="es"/>
            </a:br>
            <a:r>
              <a:rPr lang="es"/>
              <a:t>Mindfulness?</a:t>
            </a:r>
            <a:endParaRPr/>
          </a:p>
        </p:txBody>
      </p:sp>
      <p:sp>
        <p:nvSpPr>
          <p:cNvPr id="201" name="Google Shape;201;p29"/>
          <p:cNvSpPr txBox="1">
            <a:spLocks noGrp="1"/>
          </p:cNvSpPr>
          <p:nvPr>
            <p:ph type="body" idx="1"/>
          </p:nvPr>
        </p:nvSpPr>
        <p:spPr>
          <a:xfrm>
            <a:off x="352400" y="1994925"/>
            <a:ext cx="4043700" cy="1931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s" sz="1400">
                <a:latin typeface="Poppins"/>
                <a:ea typeface="Poppins"/>
                <a:cs typeface="Poppins"/>
                <a:sym typeface="Poppins"/>
              </a:rPr>
              <a:t>Mindfulness Can: </a:t>
            </a:r>
            <a:endParaRPr/>
          </a:p>
        </p:txBody>
      </p:sp>
      <p:sp>
        <p:nvSpPr>
          <p:cNvPr id="202" name="Google Shape;202;p29"/>
          <p:cNvSpPr/>
          <p:nvPr/>
        </p:nvSpPr>
        <p:spPr>
          <a:xfrm>
            <a:off x="352400" y="24351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1</a:t>
            </a:r>
            <a:endParaRPr b="1">
              <a:solidFill>
                <a:schemeClr val="dk1"/>
              </a:solidFill>
              <a:latin typeface="Poppins"/>
              <a:ea typeface="Poppins"/>
              <a:cs typeface="Poppins"/>
              <a:sym typeface="Poppins"/>
            </a:endParaRPr>
          </a:p>
        </p:txBody>
      </p:sp>
      <p:sp>
        <p:nvSpPr>
          <p:cNvPr id="203" name="Google Shape;203;p29"/>
          <p:cNvSpPr txBox="1">
            <a:spLocks noGrp="1"/>
          </p:cNvSpPr>
          <p:nvPr>
            <p:ph type="body" idx="1"/>
          </p:nvPr>
        </p:nvSpPr>
        <p:spPr>
          <a:xfrm>
            <a:off x="816300" y="2481675"/>
            <a:ext cx="4439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Strengthen your immune system</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4" name="Google Shape;204;p29"/>
          <p:cNvSpPr/>
          <p:nvPr/>
        </p:nvSpPr>
        <p:spPr>
          <a:xfrm>
            <a:off x="352400" y="29997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2</a:t>
            </a:r>
            <a:endParaRPr b="1">
              <a:solidFill>
                <a:schemeClr val="dk1"/>
              </a:solidFill>
              <a:latin typeface="Poppins"/>
              <a:ea typeface="Poppins"/>
              <a:cs typeface="Poppins"/>
              <a:sym typeface="Poppins"/>
            </a:endParaRPr>
          </a:p>
        </p:txBody>
      </p:sp>
      <p:sp>
        <p:nvSpPr>
          <p:cNvPr id="205" name="Google Shape;205;p29"/>
          <p:cNvSpPr txBox="1">
            <a:spLocks noGrp="1"/>
          </p:cNvSpPr>
          <p:nvPr>
            <p:ph type="body" idx="1"/>
          </p:nvPr>
        </p:nvSpPr>
        <p:spPr>
          <a:xfrm>
            <a:off x="816300" y="3071875"/>
            <a:ext cx="2711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Fight off depression</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06" name="Google Shape;206;p29"/>
          <p:cNvSpPr/>
          <p:nvPr/>
        </p:nvSpPr>
        <p:spPr>
          <a:xfrm>
            <a:off x="352400" y="35642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3</a:t>
            </a:r>
            <a:endParaRPr b="1">
              <a:solidFill>
                <a:schemeClr val="dk1"/>
              </a:solidFill>
              <a:latin typeface="Poppins"/>
              <a:ea typeface="Poppins"/>
              <a:cs typeface="Poppins"/>
              <a:sym typeface="Poppins"/>
            </a:endParaRPr>
          </a:p>
        </p:txBody>
      </p:sp>
      <p:sp>
        <p:nvSpPr>
          <p:cNvPr id="207" name="Google Shape;207;p29"/>
          <p:cNvSpPr txBox="1">
            <a:spLocks noGrp="1"/>
          </p:cNvSpPr>
          <p:nvPr>
            <p:ph type="body" idx="1"/>
          </p:nvPr>
        </p:nvSpPr>
        <p:spPr>
          <a:xfrm>
            <a:off x="816300" y="3615475"/>
            <a:ext cx="34842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Improve memory and decision-making</a:t>
            </a:r>
            <a:endParaRPr sz="1200" b="1">
              <a:latin typeface="Poppins"/>
              <a:ea typeface="Poppins"/>
              <a:cs typeface="Poppins"/>
              <a:sym typeface="Poppins"/>
            </a:endParaRPr>
          </a:p>
        </p:txBody>
      </p:sp>
      <p:sp>
        <p:nvSpPr>
          <p:cNvPr id="208" name="Google Shape;208;p29"/>
          <p:cNvSpPr/>
          <p:nvPr/>
        </p:nvSpPr>
        <p:spPr>
          <a:xfrm>
            <a:off x="4467200" y="24663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4</a:t>
            </a:r>
            <a:endParaRPr b="1">
              <a:solidFill>
                <a:schemeClr val="dk1"/>
              </a:solidFill>
              <a:latin typeface="Poppins"/>
              <a:ea typeface="Poppins"/>
              <a:cs typeface="Poppins"/>
              <a:sym typeface="Poppins"/>
            </a:endParaRPr>
          </a:p>
        </p:txBody>
      </p:sp>
      <p:sp>
        <p:nvSpPr>
          <p:cNvPr id="209" name="Google Shape;209;p29"/>
          <p:cNvSpPr txBox="1">
            <a:spLocks noGrp="1"/>
          </p:cNvSpPr>
          <p:nvPr>
            <p:ph type="body" idx="1"/>
          </p:nvPr>
        </p:nvSpPr>
        <p:spPr>
          <a:xfrm>
            <a:off x="4931100" y="2538475"/>
            <a:ext cx="2711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Enhance relationships</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
        <p:nvSpPr>
          <p:cNvPr id="210" name="Google Shape;210;p29"/>
          <p:cNvSpPr/>
          <p:nvPr/>
        </p:nvSpPr>
        <p:spPr>
          <a:xfrm>
            <a:off x="4467200" y="303087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5</a:t>
            </a:r>
            <a:endParaRPr b="1">
              <a:solidFill>
                <a:schemeClr val="dk1"/>
              </a:solidFill>
              <a:latin typeface="Poppins"/>
              <a:ea typeface="Poppins"/>
              <a:cs typeface="Poppins"/>
              <a:sym typeface="Poppins"/>
            </a:endParaRPr>
          </a:p>
        </p:txBody>
      </p:sp>
      <p:sp>
        <p:nvSpPr>
          <p:cNvPr id="211" name="Google Shape;211;p29"/>
          <p:cNvSpPr txBox="1">
            <a:spLocks noGrp="1"/>
          </p:cNvSpPr>
          <p:nvPr>
            <p:ph type="body" idx="1"/>
          </p:nvPr>
        </p:nvSpPr>
        <p:spPr>
          <a:xfrm>
            <a:off x="4931100" y="3107075"/>
            <a:ext cx="34842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Increase self-esteem and creativity</a:t>
            </a:r>
            <a:endParaRPr sz="1200" b="1">
              <a:latin typeface="Poppins"/>
              <a:ea typeface="Poppins"/>
              <a:cs typeface="Poppins"/>
              <a:sym typeface="Poppins"/>
            </a:endParaRPr>
          </a:p>
        </p:txBody>
      </p:sp>
      <p:sp>
        <p:nvSpPr>
          <p:cNvPr id="212" name="Google Shape;212;p29"/>
          <p:cNvSpPr/>
          <p:nvPr/>
        </p:nvSpPr>
        <p:spPr>
          <a:xfrm>
            <a:off x="4467200" y="3609325"/>
            <a:ext cx="393600" cy="393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Poppins"/>
                <a:ea typeface="Poppins"/>
                <a:cs typeface="Poppins"/>
                <a:sym typeface="Poppins"/>
              </a:rPr>
              <a:t>6</a:t>
            </a:r>
            <a:endParaRPr b="1">
              <a:solidFill>
                <a:schemeClr val="dk1"/>
              </a:solidFill>
              <a:latin typeface="Poppins"/>
              <a:ea typeface="Poppins"/>
              <a:cs typeface="Poppins"/>
              <a:sym typeface="Poppins"/>
            </a:endParaRPr>
          </a:p>
        </p:txBody>
      </p:sp>
      <p:sp>
        <p:nvSpPr>
          <p:cNvPr id="213" name="Google Shape;213;p29"/>
          <p:cNvSpPr txBox="1">
            <a:spLocks noGrp="1"/>
          </p:cNvSpPr>
          <p:nvPr>
            <p:ph type="body" idx="1"/>
          </p:nvPr>
        </p:nvSpPr>
        <p:spPr>
          <a:xfrm>
            <a:off x="4931100" y="3681475"/>
            <a:ext cx="2711700" cy="342300"/>
          </a:xfrm>
          <a:prstGeom prst="rect">
            <a:avLst/>
          </a:prstGeom>
        </p:spPr>
        <p:txBody>
          <a:bodyPr spcFirstLastPara="1" wrap="square" lIns="0" tIns="0" rIns="0" bIns="0" anchor="t" anchorCtr="0">
            <a:noAutofit/>
          </a:bodyPr>
          <a:lstStyle/>
          <a:p>
            <a:pPr marL="0" lvl="0" indent="0" algn="l" rtl="0">
              <a:lnSpc>
                <a:spcPct val="110000"/>
              </a:lnSpc>
              <a:spcBef>
                <a:spcPts val="0"/>
              </a:spcBef>
              <a:spcAft>
                <a:spcPts val="0"/>
              </a:spcAft>
              <a:buNone/>
            </a:pPr>
            <a:r>
              <a:rPr lang="es" sz="1200" b="1">
                <a:latin typeface="Poppins"/>
                <a:ea typeface="Poppins"/>
                <a:cs typeface="Poppins"/>
                <a:sym typeface="Poppins"/>
              </a:rPr>
              <a:t>Reduce bias and prejudice</a:t>
            </a:r>
            <a:endParaRPr sz="1200" b="1">
              <a:latin typeface="Poppins"/>
              <a:ea typeface="Poppins"/>
              <a:cs typeface="Poppins"/>
              <a:sym typeface="Poppins"/>
            </a:endParaRPr>
          </a:p>
          <a:p>
            <a:pPr marL="0" lvl="0" indent="0" algn="l" rtl="0">
              <a:lnSpc>
                <a:spcPct val="110000"/>
              </a:lnSpc>
              <a:spcBef>
                <a:spcPts val="0"/>
              </a:spcBef>
              <a:spcAft>
                <a:spcPts val="0"/>
              </a:spcAft>
              <a:buNone/>
            </a:pPr>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2F0E8"/>
      </a:lt1>
      <a:dk2>
        <a:srgbClr val="F2F0E8"/>
      </a:dk2>
      <a:lt2>
        <a:srgbClr val="0063B0"/>
      </a:lt2>
      <a:accent1>
        <a:srgbClr val="0063B0"/>
      </a:accent1>
      <a:accent2>
        <a:srgbClr val="E32326"/>
      </a:accent2>
      <a:accent3>
        <a:srgbClr val="E32326"/>
      </a:accent3>
      <a:accent4>
        <a:srgbClr val="0B9446"/>
      </a:accent4>
      <a:accent5>
        <a:srgbClr val="0B9446"/>
      </a:accent5>
      <a:accent6>
        <a:srgbClr val="FDB913"/>
      </a:accent6>
      <a:hlink>
        <a:srgbClr val="FDB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4487</Words>
  <Application>Microsoft Macintosh PowerPoint</Application>
  <PresentationFormat>On-screen Show (16:9)</PresentationFormat>
  <Paragraphs>393</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Poppins Light</vt:lpstr>
      <vt:lpstr>Poppins</vt:lpstr>
      <vt:lpstr>Poppins Medium</vt:lpstr>
      <vt:lpstr>Arial</vt:lpstr>
      <vt:lpstr>Simple Light</vt:lpstr>
      <vt:lpstr>Welcome!</vt:lpstr>
      <vt:lpstr>PowerPoint Presentation</vt:lpstr>
      <vt:lpstr>mind- ful-</vt:lpstr>
      <vt:lpstr>Today’s  Workshop Facilitator(s):</vt:lpstr>
      <vt:lpstr>Today’s  agenda:</vt:lpstr>
      <vt:lpstr>Welcome  Activity</vt:lpstr>
      <vt:lpstr>What is Mindfulness?</vt:lpstr>
      <vt:lpstr>What is  Mindfulness?</vt:lpstr>
      <vt:lpstr>What is  Mindfulness?</vt:lpstr>
      <vt:lpstr>Mindfulness in Parenthood</vt:lpstr>
      <vt:lpstr>Mindfulness  in Parenthood</vt:lpstr>
      <vt:lpstr>Nurturing  Mindfulness </vt:lpstr>
      <vt:lpstr>Practicing Mindfulness in Parenthood:   Mindful Breathing</vt:lpstr>
      <vt:lpstr>Practicing Mindfulness in Parenthood:   Mindful Breathing</vt:lpstr>
      <vt:lpstr>Reflect - Pair - Share</vt:lpstr>
      <vt:lpstr>Mindfulness in Childhood </vt:lpstr>
      <vt:lpstr>Mindfulness  in Childhood </vt:lpstr>
      <vt:lpstr>Practicing Mindfulness in Childhood:   Raisin Meditation </vt:lpstr>
      <vt:lpstr>Practicing Mindfulness in Childhood:  Raisin Meditation</vt:lpstr>
      <vt:lpstr>Practicing Mindfulness in Adolescence:   Walking Meditation </vt:lpstr>
      <vt:lpstr>Practicing Mindfulness in Adolescence  Walking Meditation </vt:lpstr>
      <vt:lpstr>Reflect - Pair - Share</vt:lpstr>
      <vt:lpstr>Questions</vt:lpstr>
      <vt:lpstr>Closing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Megan Bander</cp:lastModifiedBy>
  <cp:revision>1</cp:revision>
  <dcterms:modified xsi:type="dcterms:W3CDTF">2024-08-29T18:00:24Z</dcterms:modified>
</cp:coreProperties>
</file>