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Poppins" pitchFamily="2" charset="77"/>
      <p:regular r:id="rId28"/>
      <p:bold r:id="rId29"/>
      <p:italic r:id="rId30"/>
      <p:boldItalic r:id="rId31"/>
    </p:embeddedFont>
    <p:embeddedFont>
      <p:font typeface="Poppins Light" panose="020B0604020202020204" pitchFamily="34" charset="0"/>
      <p:regular r:id="rId32"/>
      <p:bold r:id="rId33"/>
      <p:italic r:id="rId34"/>
      <p:boldItalic r:id="rId35"/>
    </p:embeddedFont>
    <p:embeddedFont>
      <p:font typeface="Poppins Medium" panose="020B0604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648"/>
  </p:normalViewPr>
  <p:slideViewPr>
    <p:cSldViewPr snapToGrid="0">
      <p:cViewPr varScale="1">
        <p:scale>
          <a:sx n="156" d="100"/>
          <a:sy n="156"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e7fd3df67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e7fd3df67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a:t>
            </a:r>
            <a:r>
              <a:rPr lang="es">
                <a:solidFill>
                  <a:schemeClr val="dk1"/>
                </a:solidFill>
              </a:rPr>
              <a:t>: This slide should not be included in the workshop presentation. Hide or delete this slide before your workshop.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fdcadd23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7fdcadd2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e7fd3df67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ee7fd3df67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fostering compassion is important for parents and caregivers.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Compassion can act as a buffer that decreases fight-or-flight stress responses during challenging parenting moments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Fostering self-compassion helps parents build their emotional reserves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Modelling self-compassion benefits children, since children imitate our example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It takes practice to develop self-compassion, but parents and children can practice it together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why is practicing compassion important for you as a parent or primary caregiver? Parenting is biologically linked to parenting and has many benefits. Recent studies have shown that when parents show compassionate love for their children, it can help during challenging parenting moments and act as a buffer to decrease fight-or-flight responses. </a:t>
            </a:r>
            <a:endParaRPr>
              <a:solidFill>
                <a:schemeClr val="dk1"/>
              </a:solidFill>
            </a:endParaRPr>
          </a:p>
          <a:p>
            <a:pPr marL="0" lvl="0" indent="0" algn="l" rtl="0">
              <a:spcBef>
                <a:spcPts val="1200"/>
              </a:spcBef>
              <a:spcAft>
                <a:spcPts val="0"/>
              </a:spcAft>
              <a:buClr>
                <a:schemeClr val="dk1"/>
              </a:buClr>
              <a:buSzPts val="1100"/>
              <a:buFont typeface="Arial"/>
              <a:buNone/>
            </a:pPr>
            <a:r>
              <a:rPr lang="es">
                <a:solidFill>
                  <a:schemeClr val="dk1"/>
                </a:solidFill>
              </a:rPr>
              <a:t>Fostering compassion and self-compassion also helps parents build their emotional reserves. One study found parents who listened to a loving-kindness meditation were calmer, more sympathetic, and less angry and frustrated when asked about their emotional response to common parenting scenarios. And since children imitate our examples, treating yourself with self-compassion can help teach them to do the same. While it takes practice to foster compassion, you can practice with your child, too. Research has found that when parents and children practice self-compassion and mindfulness skills together, parenting stress and depression in children decrease and increase mindful parenting and self-compassion.</a:t>
            </a:r>
            <a:endParaRPr>
              <a:solidFill>
                <a:schemeClr val="dk1"/>
              </a:solidFill>
            </a:endParaRPr>
          </a:p>
          <a:p>
            <a:pPr marL="0" lvl="0" indent="0" algn="l" rtl="0">
              <a:spcBef>
                <a:spcPts val="1200"/>
              </a:spcBef>
              <a:spcAft>
                <a:spcPts val="0"/>
              </a:spcAft>
              <a:buClr>
                <a:schemeClr val="dk1"/>
              </a:buClr>
              <a:buSzPts val="1100"/>
              <a:buFont typeface="Arial"/>
              <a:buNone/>
            </a:pPr>
            <a:endParaRPr b="1">
              <a:solidFill>
                <a:schemeClr val="dk1"/>
              </a:solidFill>
            </a:endParaRPr>
          </a:p>
          <a:p>
            <a:pPr marL="0" lvl="0" indent="0" algn="l" rtl="0">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ee7fd3df67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ee7fd3df67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Share practical tips on nurturing Compassion in our own lives. Be sure to include the following tips: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Respect your inner changemaker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Don’t play the blame game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Look for commonalities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Don’t be a sponge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See people as individuals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Take routine self-compassion breaks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Visualize someone important to you when you need support</a:t>
            </a:r>
            <a:endParaRPr>
              <a:solidFill>
                <a:schemeClr val="dk1"/>
              </a:solidFill>
            </a:endParaRPr>
          </a:p>
          <a:p>
            <a:pPr marL="91440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We now understand why fostering compassion for parents and caregivers is important, but you may be wondering, “Now what? How do we foster compassion?” We have a few tips on nurturing compassion in our own lives with our own communities.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Respect your inner changemaker</a:t>
            </a:r>
            <a:r>
              <a:rPr lang="es">
                <a:solidFill>
                  <a:schemeClr val="dk1"/>
                </a:solidFill>
              </a:rPr>
              <a:t>: We’re less likely to curb our compassion when we think we’re capable of making a difference.</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Don’t play the blame game</a:t>
            </a:r>
            <a:r>
              <a:rPr lang="es">
                <a:solidFill>
                  <a:schemeClr val="dk1"/>
                </a:solidFill>
              </a:rPr>
              <a:t>: We feel less compassion for others when we blame them for their own misfortune.</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Look for commonalities</a:t>
            </a:r>
            <a:r>
              <a:rPr lang="es">
                <a:solidFill>
                  <a:schemeClr val="dk1"/>
                </a:solidFill>
              </a:rPr>
              <a:t>: Seeing yourself as similar to others increases feelings of compassion.</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Don’t be a sponge</a:t>
            </a:r>
            <a:r>
              <a:rPr lang="es">
                <a:solidFill>
                  <a:schemeClr val="dk1"/>
                </a:solidFill>
              </a:rPr>
              <a:t>: Try to be receptive to other people’s feelings without adopting those feelings as your own.</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See people as individuals (not abstractions)</a:t>
            </a:r>
            <a:r>
              <a:rPr lang="es">
                <a:solidFill>
                  <a:schemeClr val="dk1"/>
                </a:solidFill>
              </a:rPr>
              <a:t>: One study found people were more likely to give money to an anti-hunger charity after reading about a starving girl than after reading statistics on starvation. </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Take routine self-compassion breaks</a:t>
            </a:r>
            <a:r>
              <a:rPr lang="es">
                <a:solidFill>
                  <a:schemeClr val="dk1"/>
                </a:solidFill>
              </a:rPr>
              <a:t>: Take breaks and acknowledge your moments of suffering, acknowledge other parents have felt this way, too, and then offer yourself kindness. </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Visualize the presence of someone important to you when you need support</a:t>
            </a:r>
            <a:r>
              <a:rPr lang="es">
                <a:solidFill>
                  <a:schemeClr val="dk1"/>
                </a:solidFill>
              </a:rPr>
              <a:t>: One study found this practice makes it easier to show yourself self-compassion</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7fdcadd23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7fdcadd23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Feeling Supported</a:t>
            </a:r>
            <a:r>
              <a:rPr lang="es">
                <a:solidFill>
                  <a:schemeClr val="dk1"/>
                </a:solidFill>
              </a:rPr>
              <a:t> is a useful practice and why they should try it.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Research suggests that increasing momentary feelings of comfort by thinking about supportive relationships can make us more trusting, compassionate, and helpful toward others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Reflecting on the people in our life who love and support us can increase our feelings of security and remind us of the qualities we want to embody when supporting others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When we feel safe and secure, our energy can be more easily directed toward caring for others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In addition to the previous tips on nurturing compassion, we also have a practice for you to try called </a:t>
            </a:r>
            <a:r>
              <a:rPr lang="es" i="1">
                <a:solidFill>
                  <a:schemeClr val="dk1"/>
                </a:solidFill>
              </a:rPr>
              <a:t>Feeling Supported,</a:t>
            </a:r>
            <a:r>
              <a:rPr lang="es">
                <a:solidFill>
                  <a:schemeClr val="dk1"/>
                </a:solidFill>
              </a:rPr>
              <a:t> a practice of recalling how others have comforted us, which can foster compassion</a:t>
            </a:r>
            <a:r>
              <a:rPr lang="es" i="1">
                <a:solidFill>
                  <a:schemeClr val="dk1"/>
                </a:solidFill>
              </a:rPr>
              <a:t>. </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Research suggests that increasing momentary feelings of comfort by thinking about supportive relationships can make us more trusting, compassionate, and helpful toward others. Reflecting on the people in our life who love and support us can increase our feelings of security, as well, and remind us of the qualities we want to embody when supporting others. And when we feel safe and secure, our energy can be more easily directed toward caring for others.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ee7fd3df67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ee7fd3df67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Feeling Connected</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take a moment and make list of the people who offer you comfort or security. When making this list, think about who you most like to spend time with, who you find most challenging to be away from, who you want to talk to when you’re worried about something, who you turn to when you’re feeling down, who will always be there for you, and who do you want to share your successes with.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Next, write down six positive qualities that these people strongly demonstrate.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visualize a specific situation when you felt worried or distressed and one of the people from your list comforted and helped you.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Finally, write a brief description of the situation and how you felt. </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fdcadd23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7fdcadd23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that you have tried the </a:t>
            </a:r>
            <a:r>
              <a:rPr lang="es" i="1">
                <a:solidFill>
                  <a:schemeClr val="dk1"/>
                </a:solidFill>
              </a:rPr>
              <a:t>Feeling Supported</a:t>
            </a:r>
            <a:r>
              <a:rPr lang="es">
                <a:solidFill>
                  <a:schemeClr val="dk1"/>
                </a:solidFill>
              </a:rPr>
              <a:t> practice, I want to give you all a some time to reflect. First you’re going to take a minute and reflect on your experience trying this practice. Think about how you felt and which parts of this practice felt comfortable. Did any parts feel uncomfortable? Then, you’ll turn to a partner next to you and share your reflections. Finally, we’ll have time for a couple people to share their reflections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fdcadd236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fdcadd23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1bf03c441f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1bf03c441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fostering compassion is important for children.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Children, including very young children, show compassion towards others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Parental love and warmth can further support children’s natural sense of compassion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Self-compassion is particularly important for teens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Thank you all for participating and being open to the last practice. Now let’s explore the importance of compassion in childhood. Studies have shown that children, even very young children, show compassion towards others. As young as 14 months, toddlers will hand an object to someone who is unsuccessfully trying to reach for that object.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 parent’s love and warmth can support children’s natural sense of compassion. Research shows that greater parental warmth is connected to greater empathy, sympathy, and caring in children and that sensitive and responsive parenting supports fostering kindness in our children.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Studies have found that self-compassion is particularly important for teens, as it can help protect them issues they may face like perfectionism, depression, low self-esteem, and climate anxiety.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7fdcadd236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7fdcadd23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compassion in childhood. This slide is for </a:t>
            </a:r>
            <a:r>
              <a:rPr lang="es" b="1" i="1">
                <a:solidFill>
                  <a:schemeClr val="dk1"/>
                </a:solidFill>
              </a:rPr>
              <a:t>Loving Kindness Meditation</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Loving Kindness Meditation</a:t>
            </a:r>
            <a:r>
              <a:rPr lang="es">
                <a:solidFill>
                  <a:schemeClr val="dk1"/>
                </a:solidFill>
              </a:rPr>
              <a:t> is a useful practice and why they should try it. Be sure to share: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Practicing the Loving-Kindness Meditation is a great way to foster our inherent kindness, which can lead to higher satisfaction in our relationship and in our lives in general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Research suggests that when people practice the Loving-Kindness Meditation regularly, they start reacting more positively to others and their social interactions and relationships become more satisfying</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Practicing this meditation regularly can also reduce people’s focus on themselves, which can lower symptoms of anxiety and depression</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This practice is intended for middle childhood and teens.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And, once again, the question is </a:t>
            </a:r>
            <a:r>
              <a:rPr lang="es" i="1">
                <a:solidFill>
                  <a:schemeClr val="dk1"/>
                </a:solidFill>
              </a:rPr>
              <a:t>how</a:t>
            </a:r>
            <a:r>
              <a:rPr lang="es">
                <a:solidFill>
                  <a:schemeClr val="dk1"/>
                </a:solidFill>
              </a:rPr>
              <a:t> - how can we foster compassion in childhood? </a:t>
            </a:r>
            <a:r>
              <a:rPr lang="es" i="1">
                <a:solidFill>
                  <a:schemeClr val="dk1"/>
                </a:solidFill>
              </a:rPr>
              <a:t>Loving-Kindness Meditation</a:t>
            </a:r>
            <a:r>
              <a:rPr lang="es">
                <a:solidFill>
                  <a:schemeClr val="dk1"/>
                </a:solidFill>
              </a:rPr>
              <a:t> is a great practice to help children strengthen feelings of kindness and connection towards others.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Regularly practicing the Loving-Kindness Meditation is a great way to foster our inherent kindness, and research suggests that kind people tend to be more satisfied with their social interactions, relationships, and their lives in general. In addition, practicing the Loving-Kindness Meditation can reduce people’s focus on themselves, which can lower symptoms of anxiety and depression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fdcadd236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7fdcadd23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compassion in childhood. This slide is for </a:t>
            </a:r>
            <a:r>
              <a:rPr lang="es" b="1" i="1">
                <a:solidFill>
                  <a:schemeClr val="dk1"/>
                </a:solidFill>
              </a:rPr>
              <a:t>Loving Kindness Meditation</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Loving Kindness Meditation</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You can find this practice and the corresponding script in your workshop handout, but we’ll go through it together now. To get started, you will ask your child to find a comfortable reclined or seated position. Once they are in their comfortable position, you will ask them to focus on their breath as their belly rises and falls as they inhale and exhale. They will continue this for 30 seconds.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After 30 seconds, you will ask them to receive loving kindness by focusing on someone they genuinely believe cares deeply for them. As they breath, as them to inhale this positive energy.  They will continue this for 15 seconds.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Next, as they let go of this person, have your child notice any lingering positive emotions in the body. They will continue this for 15 seconds.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bd8229d8a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bd8229d8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f569ffe16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f569ffe16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compassion in childhood. This slide is for </a:t>
            </a:r>
            <a:r>
              <a:rPr lang="es" b="1" i="1">
                <a:solidFill>
                  <a:schemeClr val="dk1"/>
                </a:solidFill>
              </a:rPr>
              <a:t>Pleasant Events Calendar for Kids</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Pleasant Events Calendar for Kids</a:t>
            </a:r>
            <a:r>
              <a:rPr lang="es">
                <a:solidFill>
                  <a:schemeClr val="dk1"/>
                </a:solidFill>
              </a:rPr>
              <a:t> is a useful practice and why they should try it. Be sure to share: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Children can also experience stress that feels overwhelming at times, but research shows that taking care of and being kind to themselves can help adolescents reduce stress and increase feelings of curiosity and gratitude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This practice encourages children to be proactive about creating space for themselves, so they can look forward to things that make them happy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Being self-compassionate may allow children to be more open to receiving and offering care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This practice is intended for middle childhood and teens.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And, once again, the question is </a:t>
            </a:r>
            <a:r>
              <a:rPr lang="es" i="1">
                <a:solidFill>
                  <a:schemeClr val="dk1"/>
                </a:solidFill>
              </a:rPr>
              <a:t>how</a:t>
            </a:r>
            <a:r>
              <a:rPr lang="es">
                <a:solidFill>
                  <a:schemeClr val="dk1"/>
                </a:solidFill>
              </a:rPr>
              <a:t> - how can we foster compassion in childhood? </a:t>
            </a:r>
            <a:r>
              <a:rPr lang="es" i="1">
                <a:solidFill>
                  <a:schemeClr val="dk1"/>
                </a:solidFill>
              </a:rPr>
              <a:t>Pleasant Events Calendar for Kids</a:t>
            </a:r>
            <a:r>
              <a:rPr lang="es">
                <a:solidFill>
                  <a:schemeClr val="dk1"/>
                </a:solidFill>
              </a:rPr>
              <a:t> is a great practice to help children cultivate self-compassion by planning enjoyable activities.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Just like adults, children can also feel stress that feels overwhelming, but research shows that taking care of and being kind to themselves can help them reduce stress and increase feelings of curiosity and gratitude. By planning ahead, this practice encourages children to be proactive about making time for themselves, so they can look forward to things that make them happy. This build self-compassion, which can also allow children to be more open to receiving and offering care.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f569ffe16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f569ffe16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compassion in childhood. This slide is for </a:t>
            </a:r>
            <a:r>
              <a:rPr lang="es" b="1" i="1">
                <a:solidFill>
                  <a:schemeClr val="dk1"/>
                </a:solidFill>
              </a:rPr>
              <a:t>Pleasant Events Calendar for Kids</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Pleasant Events Calendar for Kids</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To foster self-compassion in your child, you’ll work with them to carve out time to explore their passions and do things that bring them joy.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To get started, you will encourage your kid to reflect and write down a list of activities they enjoy. Next you will help them find time slots on the calendar when they can schedule one or two activities. Finally, you’ll place the calendar in a visible location and help them track the activities by adding a sticker or a checkmark when they are completed. </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7fdcadd236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7fdcadd23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we’ll take a few minutes to reflect on this practice. First, I’ll give you a minute to reflect on how you might introduce this activity to your child. What do you think would work well for you? Are you anxious about any pieces of this practice? Then, you’ll turn to a partner next to you and share your reflections. Finally, we’ll have time for a couple people to share their reflections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ee7fd3df67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ee7fd3df67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(This is an optional slide, please remove it if you aren’t interested in a question period)</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questions from the parent community.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fdcadd236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7fdcadd23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Go around the room and invite each parent community member to share one word that describes their learnings from today or how they’re feeling after today’s workshop.</a:t>
            </a:r>
            <a:endParaRPr b="1">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fdcadd236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7fdcadd23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fddfbfe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fddfbfe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1bf03c441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1bf03c441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endParaRPr b="1">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a few moments to introduce yourself to your parent community and welcome them to the workshop.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Edit this slide to include a picture of yourself, your name and/or how you prefer to be addressed, your title, and your contact information.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bf03c441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bf03c441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Review what you will discuss during today’s workshop with your parent community.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endParaRPr b="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Over the next hour, we are going to explore the topic of compassion. We will start with a welcoming activity for the whole group, and then we will define compassion. Next, we will discuss what compassion looks like in parenthood and provide you with a practice to nurture compassion and your own well-being. After that, we will discuss compassion in childhood and provide you with a compassion activity to try out with your child. Finally, we’ll have some time for questions and then finish with a closing activity.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1bf03c441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1bf03c441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Have participants turn to a neighbor next to them and share the best compliment their child has shared with them. If they can’t think of a compliment their child has shared with them, they can share a compliment they would like to share with their child. </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fddfbfe9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7fddfbfe9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Ask your parent community to take 60 seconds and write down what compassion means to them. Participants may write down a definition, a few words that come to mind when thinking about compassion, or even a feeling.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Before moving to the next slide, invite a few participants to share what they wrote down.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e7fd3df67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ee7fd3df6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Define compassion for your parent community.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 sure to highlight any answers from the previous slide that are reflected in the definition on this slide.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Thank you for sharing what compassion means to you. For the rest of our time together, we are going to define compassion as the feeling that arises when you are confronted with another’s suffering and feel motivated to relieve that suffering. Self-compassion is compassion turned inwards and entails three components: </a:t>
            </a:r>
            <a:endParaRPr>
              <a:solidFill>
                <a:schemeClr val="dk1"/>
              </a:solidFill>
            </a:endParaRPr>
          </a:p>
          <a:p>
            <a:pPr marL="457200" lvl="0" indent="-298450" algn="l" rtl="0">
              <a:spcBef>
                <a:spcPts val="1200"/>
              </a:spcBef>
              <a:spcAft>
                <a:spcPts val="0"/>
              </a:spcAft>
              <a:buClr>
                <a:schemeClr val="dk1"/>
              </a:buClr>
              <a:buSzPts val="1100"/>
              <a:buChar char="●"/>
            </a:pPr>
            <a:r>
              <a:rPr lang="es" i="1">
                <a:solidFill>
                  <a:schemeClr val="dk1"/>
                </a:solidFill>
              </a:rPr>
              <a:t>Self-kindness</a:t>
            </a:r>
            <a:r>
              <a:rPr lang="es">
                <a:solidFill>
                  <a:schemeClr val="dk1"/>
                </a:solidFill>
              </a:rPr>
              <a:t>: Treating yourself with kindness and understanding</a:t>
            </a:r>
            <a:endParaRPr>
              <a:solidFill>
                <a:schemeClr val="dk1"/>
              </a:solidFill>
            </a:endParaRPr>
          </a:p>
          <a:p>
            <a:pPr marL="457200" lvl="0" indent="-298450" algn="l" rtl="0">
              <a:spcBef>
                <a:spcPts val="0"/>
              </a:spcBef>
              <a:spcAft>
                <a:spcPts val="0"/>
              </a:spcAft>
              <a:buClr>
                <a:schemeClr val="dk1"/>
              </a:buClr>
              <a:buSzPts val="1100"/>
              <a:buChar char="●"/>
            </a:pPr>
            <a:r>
              <a:rPr lang="es" i="1">
                <a:solidFill>
                  <a:schemeClr val="dk1"/>
                </a:solidFill>
              </a:rPr>
              <a:t>Recognition of our common humanity</a:t>
            </a:r>
            <a:r>
              <a:rPr lang="es">
                <a:solidFill>
                  <a:schemeClr val="dk1"/>
                </a:solidFill>
              </a:rPr>
              <a:t>: Recognizing that everyone struggles sometimes</a:t>
            </a:r>
            <a:endParaRPr>
              <a:solidFill>
                <a:schemeClr val="dk1"/>
              </a:solidFill>
            </a:endParaRPr>
          </a:p>
          <a:p>
            <a:pPr marL="457200" lvl="0" indent="-298450" algn="l" rtl="0">
              <a:spcBef>
                <a:spcPts val="0"/>
              </a:spcBef>
              <a:spcAft>
                <a:spcPts val="0"/>
              </a:spcAft>
              <a:buClr>
                <a:schemeClr val="dk1"/>
              </a:buClr>
              <a:buSzPts val="1100"/>
              <a:buChar char="●"/>
            </a:pPr>
            <a:r>
              <a:rPr lang="es" i="1">
                <a:solidFill>
                  <a:schemeClr val="dk1"/>
                </a:solidFill>
              </a:rPr>
              <a:t>Mindfulness</a:t>
            </a:r>
            <a:r>
              <a:rPr lang="es">
                <a:solidFill>
                  <a:schemeClr val="dk1"/>
                </a:solidFill>
              </a:rPr>
              <a:t>: Acknowledging your own feelings, rather than ignoring or exaggerating our feelings</a:t>
            </a:r>
            <a:endParaRPr>
              <a:solidFill>
                <a:schemeClr val="dk1"/>
              </a:solidFill>
            </a:endParaRPr>
          </a:p>
          <a:p>
            <a:pPr marL="457200" lvl="0" indent="0" algn="l" rtl="0">
              <a:spcBef>
                <a:spcPts val="1200"/>
              </a:spcBef>
              <a:spcAft>
                <a:spcPts val="0"/>
              </a:spcAft>
              <a:buNone/>
            </a:pP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1bf03c441f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1bf03c441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compassion is important, relevant, and beneficial to your parent community. Be sure to highlight: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When we feel compassion, our heart rate slows down, we secrete oxytocin (the “bonding hormone”), and activities in our brain related to empathy, caregiving, and feelings of pleasure increases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Feeling compassion motivates us to seek closeness and extend care to others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Many scientists believe we evolved to have compassion ingrained in our biology because human babies are vulnerable and rely on care from adults to survive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why is compassion so important? Why are we all here today? In short, compassion is deeply rooted in our bodies. Research shows that when we feel compassion, the effects are seen throughout our bodies. Our heart rate slows down, we secrete oxytocin (or the “bonding hormone”), and activity in the brain directly connected to empathy, caregiving, and feelings of pleasure increase, which encourages us to continue to seek closeness and extend care to others. Many scientists believe that, because babies are so uniquely vulnerable and rely on care from adults to survive, we have evolved to have compassion deeply rooted in our bodies. </a:t>
            </a:r>
            <a:endParaRPr>
              <a:solidFill>
                <a:schemeClr val="dk1"/>
              </a:solidFill>
            </a:endParaRPr>
          </a:p>
          <a:p>
            <a:pPr marL="0" lvl="0" indent="0" algn="l" rtl="0">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1">
  <p:cSld name="CUSTOM">
    <p:bg>
      <p:bgPr>
        <a:solidFill>
          <a:srgbClr val="F2F0E8"/>
        </a:solidFill>
        <a:effectLst/>
      </p:bgPr>
    </p:bg>
    <p:spTree>
      <p:nvGrpSpPr>
        <p:cNvPr id="1" name="Shape 7"/>
        <p:cNvGrpSpPr/>
        <p:nvPr/>
      </p:nvGrpSpPr>
      <p:grpSpPr>
        <a:xfrm>
          <a:off x="0" y="0"/>
          <a:ext cx="0" cy="0"/>
          <a:chOff x="0" y="0"/>
          <a:chExt cx="0" cy="0"/>
        </a:xfrm>
      </p:grpSpPr>
      <p:cxnSp>
        <p:nvCxnSpPr>
          <p:cNvPr id="8" name="Google Shape;8;p2"/>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9" name="Google Shape;9;p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0" name="Google Shape;10;p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11" name="Google Shape;11;p2"/>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dk1"/>
                </a:solidFill>
                <a:latin typeface="Poppins Medium"/>
                <a:ea typeface="Poppins Medium"/>
                <a:cs typeface="Poppins Medium"/>
                <a:sym typeface="Poppins Medium"/>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a:endParaRPr/>
          </a:p>
        </p:txBody>
      </p:sp>
      <p:sp>
        <p:nvSpPr>
          <p:cNvPr id="12" name="Google Shape;12;p2"/>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seño personalizado 3 1">
  <p:cSld name="CUSTOM_2_1">
    <p:bg>
      <p:bgPr>
        <a:solidFill>
          <a:srgbClr val="E32326"/>
        </a:solidFill>
        <a:effectLst/>
      </p:bgPr>
    </p:bg>
    <p:spTree>
      <p:nvGrpSpPr>
        <p:cNvPr id="1" name="Shape 56"/>
        <p:cNvGrpSpPr/>
        <p:nvPr/>
      </p:nvGrpSpPr>
      <p:grpSpPr>
        <a:xfrm>
          <a:off x="0" y="0"/>
          <a:ext cx="0" cy="0"/>
          <a:chOff x="0" y="0"/>
          <a:chExt cx="0" cy="0"/>
        </a:xfrm>
      </p:grpSpPr>
      <p:cxnSp>
        <p:nvCxnSpPr>
          <p:cNvPr id="57" name="Google Shape;57;p11"/>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8" name="Google Shape;58;p11"/>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9" name="Google Shape;59;p1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0" name="Google Shape;60;p11"/>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61" name="Google Shape;61;p11"/>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3 1 1">
  <p:cSld name="CUSTOM_2_1_1">
    <p:bg>
      <p:bgPr>
        <a:solidFill>
          <a:srgbClr val="E32326"/>
        </a:solidFill>
        <a:effectLst/>
      </p:bgPr>
    </p:bg>
    <p:spTree>
      <p:nvGrpSpPr>
        <p:cNvPr id="1" name="Shape 62"/>
        <p:cNvGrpSpPr/>
        <p:nvPr/>
      </p:nvGrpSpPr>
      <p:grpSpPr>
        <a:xfrm>
          <a:off x="0" y="0"/>
          <a:ext cx="0" cy="0"/>
          <a:chOff x="0" y="0"/>
          <a:chExt cx="0" cy="0"/>
        </a:xfrm>
      </p:grpSpPr>
      <p:cxnSp>
        <p:nvCxnSpPr>
          <p:cNvPr id="63" name="Google Shape;63;p12"/>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64" name="Google Shape;64;p1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65" name="Google Shape;65;p1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6" name="Google Shape;66;p12"/>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4">
  <p:cSld name="CUSTOM_3">
    <p:bg>
      <p:bgPr>
        <a:solidFill>
          <a:srgbClr val="FDB913"/>
        </a:solidFill>
        <a:effectLst/>
      </p:bgPr>
    </p:bg>
    <p:spTree>
      <p:nvGrpSpPr>
        <p:cNvPr id="1" name="Shape 67"/>
        <p:cNvGrpSpPr/>
        <p:nvPr/>
      </p:nvGrpSpPr>
      <p:grpSpPr>
        <a:xfrm>
          <a:off x="0" y="0"/>
          <a:ext cx="0" cy="0"/>
          <a:chOff x="0" y="0"/>
          <a:chExt cx="0" cy="0"/>
        </a:xfrm>
      </p:grpSpPr>
      <p:cxnSp>
        <p:nvCxnSpPr>
          <p:cNvPr id="68" name="Google Shape;68;p13"/>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69" name="Google Shape;69;p1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0" name="Google Shape;70;p1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1" name="Google Shape;71;p13"/>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4 2">
  <p:cSld name="CUSTOM_3_2">
    <p:bg>
      <p:bgPr>
        <a:solidFill>
          <a:srgbClr val="FDB913"/>
        </a:solidFill>
        <a:effectLst/>
      </p:bgPr>
    </p:bg>
    <p:spTree>
      <p:nvGrpSpPr>
        <p:cNvPr id="1" name="Shape 72"/>
        <p:cNvGrpSpPr/>
        <p:nvPr/>
      </p:nvGrpSpPr>
      <p:grpSpPr>
        <a:xfrm>
          <a:off x="0" y="0"/>
          <a:ext cx="0" cy="0"/>
          <a:chOff x="0" y="0"/>
          <a:chExt cx="0" cy="0"/>
        </a:xfrm>
      </p:grpSpPr>
      <p:cxnSp>
        <p:nvCxnSpPr>
          <p:cNvPr id="73" name="Google Shape;73;p14"/>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74" name="Google Shape;74;p1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5" name="Google Shape;75;p1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6" name="Google Shape;76;p14"/>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80000"/>
              </a:lnSpc>
              <a:spcBef>
                <a:spcPts val="0"/>
              </a:spcBef>
              <a:spcAft>
                <a:spcPts val="0"/>
              </a:spcAft>
              <a:buNone/>
              <a:defRPr sz="4000">
                <a:solidFill>
                  <a:schemeClr val="dk1"/>
                </a:solidFill>
                <a:latin typeface="Poppins Medium"/>
                <a:ea typeface="Poppins Medium"/>
                <a:cs typeface="Poppins Medium"/>
                <a:sym typeface="Poppins Medium"/>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endParaRPr/>
          </a:p>
        </p:txBody>
      </p:sp>
      <p:sp>
        <p:nvSpPr>
          <p:cNvPr id="77" name="Google Shape;77;p14"/>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eño personalizado 4 1">
  <p:cSld name="CUSTOM_3_1">
    <p:bg>
      <p:bgPr>
        <a:solidFill>
          <a:srgbClr val="FDB913"/>
        </a:solidFill>
        <a:effectLst/>
      </p:bgPr>
    </p:bg>
    <p:spTree>
      <p:nvGrpSpPr>
        <p:cNvPr id="1" name="Shape 78"/>
        <p:cNvGrpSpPr/>
        <p:nvPr/>
      </p:nvGrpSpPr>
      <p:grpSpPr>
        <a:xfrm>
          <a:off x="0" y="0"/>
          <a:ext cx="0" cy="0"/>
          <a:chOff x="0" y="0"/>
          <a:chExt cx="0" cy="0"/>
        </a:xfrm>
      </p:grpSpPr>
      <p:cxnSp>
        <p:nvCxnSpPr>
          <p:cNvPr id="79" name="Google Shape;79;p15"/>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0" name="Google Shape;80;p1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1" name="Google Shape;81;p1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2" name="Google Shape;82;p15"/>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4 1 1">
  <p:cSld name="CUSTOM_3_1_1">
    <p:bg>
      <p:bgPr>
        <a:solidFill>
          <a:srgbClr val="FDB913"/>
        </a:solidFill>
        <a:effectLst/>
      </p:bgPr>
    </p:bg>
    <p:spTree>
      <p:nvGrpSpPr>
        <p:cNvPr id="1" name="Shape 84"/>
        <p:cNvGrpSpPr/>
        <p:nvPr/>
      </p:nvGrpSpPr>
      <p:grpSpPr>
        <a:xfrm>
          <a:off x="0" y="0"/>
          <a:ext cx="0" cy="0"/>
          <a:chOff x="0" y="0"/>
          <a:chExt cx="0" cy="0"/>
        </a:xfrm>
      </p:grpSpPr>
      <p:cxnSp>
        <p:nvCxnSpPr>
          <p:cNvPr id="85" name="Google Shape;85;p16"/>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6" name="Google Shape;86;p1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7" name="Google Shape;87;p1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8" name="Google Shape;88;p16"/>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5">
  <p:cSld name="CUSTOM_4">
    <p:bg>
      <p:bgPr>
        <a:solidFill>
          <a:srgbClr val="0B9446"/>
        </a:solidFill>
        <a:effectLst/>
      </p:bgPr>
    </p:bg>
    <p:spTree>
      <p:nvGrpSpPr>
        <p:cNvPr id="1" name="Shape 89"/>
        <p:cNvGrpSpPr/>
        <p:nvPr/>
      </p:nvGrpSpPr>
      <p:grpSpPr>
        <a:xfrm>
          <a:off x="0" y="0"/>
          <a:ext cx="0" cy="0"/>
          <a:chOff x="0" y="0"/>
          <a:chExt cx="0" cy="0"/>
        </a:xfrm>
      </p:grpSpPr>
      <p:cxnSp>
        <p:nvCxnSpPr>
          <p:cNvPr id="90" name="Google Shape;90;p1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1" name="Google Shape;91;p1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2" name="Google Shape;92;p1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3" name="Google Shape;93;p17"/>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5 2">
  <p:cSld name="CUSTOM_4_2">
    <p:bg>
      <p:bgPr>
        <a:solidFill>
          <a:srgbClr val="0B9446"/>
        </a:solidFill>
        <a:effectLst/>
      </p:bgPr>
    </p:bg>
    <p:spTree>
      <p:nvGrpSpPr>
        <p:cNvPr id="1" name="Shape 94"/>
        <p:cNvGrpSpPr/>
        <p:nvPr/>
      </p:nvGrpSpPr>
      <p:grpSpPr>
        <a:xfrm>
          <a:off x="0" y="0"/>
          <a:ext cx="0" cy="0"/>
          <a:chOff x="0" y="0"/>
          <a:chExt cx="0" cy="0"/>
        </a:xfrm>
      </p:grpSpPr>
      <p:cxnSp>
        <p:nvCxnSpPr>
          <p:cNvPr id="95" name="Google Shape;95;p1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6" name="Google Shape;96;p1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7" name="Google Shape;97;p1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8" name="Google Shape;98;p18"/>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99" name="Google Shape;99;p18"/>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5 1">
  <p:cSld name="CUSTOM_4_1">
    <p:bg>
      <p:bgPr>
        <a:solidFill>
          <a:srgbClr val="0B9446"/>
        </a:solidFill>
        <a:effectLst/>
      </p:bgPr>
    </p:bg>
    <p:spTree>
      <p:nvGrpSpPr>
        <p:cNvPr id="1" name="Shape 100"/>
        <p:cNvGrpSpPr/>
        <p:nvPr/>
      </p:nvGrpSpPr>
      <p:grpSpPr>
        <a:xfrm>
          <a:off x="0" y="0"/>
          <a:ext cx="0" cy="0"/>
          <a:chOff x="0" y="0"/>
          <a:chExt cx="0" cy="0"/>
        </a:xfrm>
      </p:grpSpPr>
      <p:cxnSp>
        <p:nvCxnSpPr>
          <p:cNvPr id="101" name="Google Shape;101;p1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2" name="Google Shape;102;p1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3" name="Google Shape;103;p1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04" name="Google Shape;104;p19"/>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105" name="Google Shape;105;p19"/>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seño personalizado 5 1 1">
  <p:cSld name="CUSTOM_4_1_1">
    <p:bg>
      <p:bgPr>
        <a:solidFill>
          <a:srgbClr val="0B9446"/>
        </a:solidFill>
        <a:effectLst/>
      </p:bgPr>
    </p:bg>
    <p:spTree>
      <p:nvGrpSpPr>
        <p:cNvPr id="1" name="Shape 106"/>
        <p:cNvGrpSpPr/>
        <p:nvPr/>
      </p:nvGrpSpPr>
      <p:grpSpPr>
        <a:xfrm>
          <a:off x="0" y="0"/>
          <a:ext cx="0" cy="0"/>
          <a:chOff x="0" y="0"/>
          <a:chExt cx="0" cy="0"/>
        </a:xfrm>
      </p:grpSpPr>
      <p:cxnSp>
        <p:nvCxnSpPr>
          <p:cNvPr id="107" name="Google Shape;107;p2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8" name="Google Shape;108;p2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9" name="Google Shape;109;p2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10" name="Google Shape;110;p20"/>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eño personalizado 1 2">
  <p:cSld name="CUSTOM_6">
    <p:bg>
      <p:bgPr>
        <a:solidFill>
          <a:srgbClr val="F2F0E8"/>
        </a:solidFill>
        <a:effectLst/>
      </p:bgPr>
    </p:bg>
    <p:spTree>
      <p:nvGrpSpPr>
        <p:cNvPr id="1" name="Shape 13"/>
        <p:cNvGrpSpPr/>
        <p:nvPr/>
      </p:nvGrpSpPr>
      <p:grpSpPr>
        <a:xfrm>
          <a:off x="0" y="0"/>
          <a:ext cx="0" cy="0"/>
          <a:chOff x="0" y="0"/>
          <a:chExt cx="0" cy="0"/>
        </a:xfrm>
      </p:grpSpPr>
      <p:cxnSp>
        <p:nvCxnSpPr>
          <p:cNvPr id="14" name="Google Shape;14;p3"/>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5" name="Google Shape;15;p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6" name="Google Shape;16;p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1 1">
  <p:cSld name="CUSTOM_5">
    <p:bg>
      <p:bgPr>
        <a:solidFill>
          <a:srgbClr val="F2F0E8"/>
        </a:solidFill>
        <a:effectLst/>
      </p:bgPr>
    </p:bg>
    <p:spTree>
      <p:nvGrpSpPr>
        <p:cNvPr id="1" name="Shape 17"/>
        <p:cNvGrpSpPr/>
        <p:nvPr/>
      </p:nvGrpSpPr>
      <p:grpSpPr>
        <a:xfrm>
          <a:off x="0" y="0"/>
          <a:ext cx="0" cy="0"/>
          <a:chOff x="0" y="0"/>
          <a:chExt cx="0" cy="0"/>
        </a:xfrm>
      </p:grpSpPr>
      <p:cxnSp>
        <p:nvCxnSpPr>
          <p:cNvPr id="18" name="Google Shape;18;p4"/>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9" name="Google Shape;19;p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20" name="Google Shape;20;p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21" name="Google Shape;21;p4"/>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2">
  <p:cSld name="CUSTOM_1">
    <p:bg>
      <p:bgPr>
        <a:solidFill>
          <a:srgbClr val="0063B0"/>
        </a:solidFill>
        <a:effectLst/>
      </p:bgPr>
    </p:bg>
    <p:spTree>
      <p:nvGrpSpPr>
        <p:cNvPr id="1" name="Shape 23"/>
        <p:cNvGrpSpPr/>
        <p:nvPr/>
      </p:nvGrpSpPr>
      <p:grpSpPr>
        <a:xfrm>
          <a:off x="0" y="0"/>
          <a:ext cx="0" cy="0"/>
          <a:chOff x="0" y="0"/>
          <a:chExt cx="0" cy="0"/>
        </a:xfrm>
      </p:grpSpPr>
      <p:cxnSp>
        <p:nvCxnSpPr>
          <p:cNvPr id="24" name="Google Shape;24;p5"/>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25" name="Google Shape;25;p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26" name="Google Shape;26;p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27" name="Google Shape;27;p5"/>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eño personalizado 2 2">
  <p:cSld name="CUSTOM_1_2">
    <p:bg>
      <p:bgPr>
        <a:solidFill>
          <a:srgbClr val="0063B0"/>
        </a:solidFill>
        <a:effectLst/>
      </p:bgPr>
    </p:bg>
    <p:spTree>
      <p:nvGrpSpPr>
        <p:cNvPr id="1" name="Shape 28"/>
        <p:cNvGrpSpPr/>
        <p:nvPr/>
      </p:nvGrpSpPr>
      <p:grpSpPr>
        <a:xfrm>
          <a:off x="0" y="0"/>
          <a:ext cx="0" cy="0"/>
          <a:chOff x="0" y="0"/>
          <a:chExt cx="0" cy="0"/>
        </a:xfrm>
      </p:grpSpPr>
      <p:cxnSp>
        <p:nvCxnSpPr>
          <p:cNvPr id="29" name="Google Shape;29;p6"/>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0" name="Google Shape;30;p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1" name="Google Shape;31;p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2" name="Google Shape;32;p6"/>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33" name="Google Shape;33;p6"/>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2 1">
  <p:cSld name="CUSTOM_1_1">
    <p:bg>
      <p:bgPr>
        <a:solidFill>
          <a:srgbClr val="0063B0"/>
        </a:solidFill>
        <a:effectLst/>
      </p:bgPr>
    </p:bg>
    <p:spTree>
      <p:nvGrpSpPr>
        <p:cNvPr id="1" name="Shape 34"/>
        <p:cNvGrpSpPr/>
        <p:nvPr/>
      </p:nvGrpSpPr>
      <p:grpSpPr>
        <a:xfrm>
          <a:off x="0" y="0"/>
          <a:ext cx="0" cy="0"/>
          <a:chOff x="0" y="0"/>
          <a:chExt cx="0" cy="0"/>
        </a:xfrm>
      </p:grpSpPr>
      <p:cxnSp>
        <p:nvCxnSpPr>
          <p:cNvPr id="35" name="Google Shape;35;p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6" name="Google Shape;36;p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7" name="Google Shape;37;p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8" name="Google Shape;38;p7"/>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2"/>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
        <p:nvSpPr>
          <p:cNvPr id="39" name="Google Shape;39;p7"/>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dk2"/>
              </a:buClr>
              <a:buSzPts val="1400"/>
              <a:buFont typeface="Poppins Light"/>
              <a:buChar char="●"/>
              <a:defRPr sz="900">
                <a:solidFill>
                  <a:schemeClr val="dk2"/>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seño personalizado 2 1 1">
  <p:cSld name="CUSTOM_1_1_1">
    <p:bg>
      <p:bgPr>
        <a:solidFill>
          <a:srgbClr val="0063B0"/>
        </a:solidFill>
        <a:effectLst/>
      </p:bgPr>
    </p:bg>
    <p:spTree>
      <p:nvGrpSpPr>
        <p:cNvPr id="1" name="Shape 40"/>
        <p:cNvGrpSpPr/>
        <p:nvPr/>
      </p:nvGrpSpPr>
      <p:grpSpPr>
        <a:xfrm>
          <a:off x="0" y="0"/>
          <a:ext cx="0" cy="0"/>
          <a:chOff x="0" y="0"/>
          <a:chExt cx="0" cy="0"/>
        </a:xfrm>
      </p:grpSpPr>
      <p:cxnSp>
        <p:nvCxnSpPr>
          <p:cNvPr id="41" name="Google Shape;41;p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2" name="Google Shape;42;p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3" name="Google Shape;43;p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4" name="Google Shape;44;p8"/>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eño personalizado 3">
  <p:cSld name="CUSTOM_2">
    <p:bg>
      <p:bgPr>
        <a:solidFill>
          <a:srgbClr val="E32326"/>
        </a:solidFill>
        <a:effectLst/>
      </p:bgPr>
    </p:bg>
    <p:spTree>
      <p:nvGrpSpPr>
        <p:cNvPr id="1" name="Shape 45"/>
        <p:cNvGrpSpPr/>
        <p:nvPr/>
      </p:nvGrpSpPr>
      <p:grpSpPr>
        <a:xfrm>
          <a:off x="0" y="0"/>
          <a:ext cx="0" cy="0"/>
          <a:chOff x="0" y="0"/>
          <a:chExt cx="0" cy="0"/>
        </a:xfrm>
      </p:grpSpPr>
      <p:cxnSp>
        <p:nvCxnSpPr>
          <p:cNvPr id="46" name="Google Shape;46;p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7" name="Google Shape;47;p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8" name="Google Shape;48;p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9" name="Google Shape;49;p9"/>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eño personalizado 3 2">
  <p:cSld name="CUSTOM_2_2">
    <p:bg>
      <p:bgPr>
        <a:solidFill>
          <a:srgbClr val="E32326"/>
        </a:solidFill>
        <a:effectLst/>
      </p:bgPr>
    </p:bg>
    <p:spTree>
      <p:nvGrpSpPr>
        <p:cNvPr id="1" name="Shape 50"/>
        <p:cNvGrpSpPr/>
        <p:nvPr/>
      </p:nvGrpSpPr>
      <p:grpSpPr>
        <a:xfrm>
          <a:off x="0" y="0"/>
          <a:ext cx="0" cy="0"/>
          <a:chOff x="0" y="0"/>
          <a:chExt cx="0" cy="0"/>
        </a:xfrm>
      </p:grpSpPr>
      <p:cxnSp>
        <p:nvCxnSpPr>
          <p:cNvPr id="51" name="Google Shape;51;p1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2" name="Google Shape;52;p1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3" name="Google Shape;53;p1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54" name="Google Shape;54;p10"/>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55" name="Google Shape;55;p10"/>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874367" y="4550400"/>
            <a:ext cx="1059900" cy="393600"/>
          </a:xfrm>
          <a:prstGeom prst="rect">
            <a:avLst/>
          </a:prstGeom>
          <a:noFill/>
          <a:ln>
            <a:noFill/>
          </a:ln>
        </p:spPr>
        <p:txBody>
          <a:bodyPr spcFirstLastPara="1" wrap="square" lIns="91425" tIns="91425" rIns="91425" bIns="91425" anchor="ctr" anchorCtr="0">
            <a:noAutofit/>
          </a:bodyPr>
          <a:lstStyle>
            <a:lvl1pPr lvl="0" algn="r">
              <a:buNone/>
              <a:defRPr sz="4100">
                <a:solidFill>
                  <a:schemeClr val="dk1"/>
                </a:solidFill>
                <a:latin typeface="Poppins Medium"/>
                <a:ea typeface="Poppins Medium"/>
                <a:cs typeface="Poppins Medium"/>
                <a:sym typeface="Poppins Medium"/>
              </a:defRPr>
            </a:lvl1pPr>
            <a:lvl2pPr lvl="1" algn="r">
              <a:buNone/>
              <a:defRPr sz="4100">
                <a:solidFill>
                  <a:schemeClr val="dk1"/>
                </a:solidFill>
                <a:latin typeface="Poppins Medium"/>
                <a:ea typeface="Poppins Medium"/>
                <a:cs typeface="Poppins Medium"/>
                <a:sym typeface="Poppins Medium"/>
              </a:defRPr>
            </a:lvl2pPr>
            <a:lvl3pPr lvl="2" algn="r">
              <a:buNone/>
              <a:defRPr sz="4100">
                <a:solidFill>
                  <a:schemeClr val="dk1"/>
                </a:solidFill>
                <a:latin typeface="Poppins Medium"/>
                <a:ea typeface="Poppins Medium"/>
                <a:cs typeface="Poppins Medium"/>
                <a:sym typeface="Poppins Medium"/>
              </a:defRPr>
            </a:lvl3pPr>
            <a:lvl4pPr lvl="3" algn="r">
              <a:buNone/>
              <a:defRPr sz="4100">
                <a:solidFill>
                  <a:schemeClr val="dk1"/>
                </a:solidFill>
                <a:latin typeface="Poppins Medium"/>
                <a:ea typeface="Poppins Medium"/>
                <a:cs typeface="Poppins Medium"/>
                <a:sym typeface="Poppins Medium"/>
              </a:defRPr>
            </a:lvl4pPr>
            <a:lvl5pPr lvl="4" algn="r">
              <a:buNone/>
              <a:defRPr sz="4100">
                <a:solidFill>
                  <a:schemeClr val="dk1"/>
                </a:solidFill>
                <a:latin typeface="Poppins Medium"/>
                <a:ea typeface="Poppins Medium"/>
                <a:cs typeface="Poppins Medium"/>
                <a:sym typeface="Poppins Medium"/>
              </a:defRPr>
            </a:lvl5pPr>
            <a:lvl6pPr lvl="5" algn="r">
              <a:buNone/>
              <a:defRPr sz="4100">
                <a:solidFill>
                  <a:schemeClr val="dk1"/>
                </a:solidFill>
                <a:latin typeface="Poppins Medium"/>
                <a:ea typeface="Poppins Medium"/>
                <a:cs typeface="Poppins Medium"/>
                <a:sym typeface="Poppins Medium"/>
              </a:defRPr>
            </a:lvl6pPr>
            <a:lvl7pPr lvl="6" algn="r">
              <a:buNone/>
              <a:defRPr sz="4100">
                <a:solidFill>
                  <a:schemeClr val="dk1"/>
                </a:solidFill>
                <a:latin typeface="Poppins Medium"/>
                <a:ea typeface="Poppins Medium"/>
                <a:cs typeface="Poppins Medium"/>
                <a:sym typeface="Poppins Medium"/>
              </a:defRPr>
            </a:lvl7pPr>
            <a:lvl8pPr lvl="7" algn="r">
              <a:buNone/>
              <a:defRPr sz="4100">
                <a:solidFill>
                  <a:schemeClr val="dk1"/>
                </a:solidFill>
                <a:latin typeface="Poppins Medium"/>
                <a:ea typeface="Poppins Medium"/>
                <a:cs typeface="Poppins Medium"/>
                <a:sym typeface="Poppins Medium"/>
              </a:defRPr>
            </a:lvl8pPr>
            <a:lvl9pPr lvl="8" algn="r">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2">
          <p15:clr>
            <a:srgbClr val="E46962"/>
          </p15:clr>
        </p15:guide>
        <p15:guide id="2" orient="horz" pos="443">
          <p15:clr>
            <a:srgbClr val="E46962"/>
          </p15:clr>
        </p15:guide>
        <p15:guide id="3" pos="5294">
          <p15:clr>
            <a:srgbClr val="E46962"/>
          </p15:clr>
        </p15:guide>
        <p15:guide id="4" orient="horz" pos="2755">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bit.ly/4dIDrd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bit.ly/3X6HgS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a:t>
            </a:fld>
            <a:endParaRPr sz="1300"/>
          </a:p>
        </p:txBody>
      </p:sp>
      <p:sp>
        <p:nvSpPr>
          <p:cNvPr id="116" name="Google Shape;116;p21"/>
          <p:cNvSpPr txBox="1">
            <a:spLocks noGrp="1"/>
          </p:cNvSpPr>
          <p:nvPr>
            <p:ph type="title"/>
          </p:nvPr>
        </p:nvSpPr>
        <p:spPr>
          <a:xfrm>
            <a:off x="352400" y="2718050"/>
            <a:ext cx="27207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a:t>
            </a:r>
            <a:endParaRPr/>
          </a:p>
        </p:txBody>
      </p:sp>
      <p:sp>
        <p:nvSpPr>
          <p:cNvPr id="118" name="Google Shape;118;p21"/>
          <p:cNvSpPr txBox="1">
            <a:spLocks noGrp="1"/>
          </p:cNvSpPr>
          <p:nvPr>
            <p:ph type="body" idx="1"/>
          </p:nvPr>
        </p:nvSpPr>
        <p:spPr>
          <a:xfrm>
            <a:off x="4402925" y="11965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Editing Slides</a:t>
            </a:r>
            <a:endParaRPr sz="1100" b="1">
              <a:latin typeface="Poppins"/>
              <a:ea typeface="Poppins"/>
              <a:cs typeface="Poppins"/>
              <a:sym typeface="Poppins"/>
            </a:endParaRPr>
          </a:p>
          <a:p>
            <a:pPr marL="0" lvl="0" indent="0" algn="l" rtl="0">
              <a:spcBef>
                <a:spcPts val="0"/>
              </a:spcBef>
              <a:spcAft>
                <a:spcPts val="0"/>
              </a:spcAft>
              <a:buNone/>
            </a:pPr>
            <a:r>
              <a:rPr lang="es"/>
              <a:t>Before your workshop, review each slide and the accompanying speaker notes. Make any necessary edits to best meet the needs of your parent community. </a:t>
            </a:r>
            <a:endParaRPr/>
          </a:p>
          <a:p>
            <a:pPr marL="0" lvl="0" indent="0" algn="l" rtl="0">
              <a:spcBef>
                <a:spcPts val="0"/>
              </a:spcBef>
              <a:spcAft>
                <a:spcPts val="0"/>
              </a:spcAft>
              <a:buNone/>
            </a:pPr>
            <a:endParaRPr/>
          </a:p>
        </p:txBody>
      </p:sp>
      <p:sp>
        <p:nvSpPr>
          <p:cNvPr id="119" name="Google Shape;119;p21"/>
          <p:cNvSpPr/>
          <p:nvPr/>
        </p:nvSpPr>
        <p:spPr>
          <a:xfrm>
            <a:off x="3844838" y="11965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20" name="Google Shape;120;p21"/>
          <p:cNvSpPr txBox="1">
            <a:spLocks noGrp="1"/>
          </p:cNvSpPr>
          <p:nvPr>
            <p:ph type="body" idx="1"/>
          </p:nvPr>
        </p:nvSpPr>
        <p:spPr>
          <a:xfrm>
            <a:off x="4402925" y="2131375"/>
            <a:ext cx="43656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Speaker Notes</a:t>
            </a:r>
            <a:endParaRPr sz="1100" b="1">
              <a:latin typeface="Poppins"/>
              <a:ea typeface="Poppins"/>
              <a:cs typeface="Poppins"/>
              <a:sym typeface="Poppins"/>
            </a:endParaRPr>
          </a:p>
          <a:p>
            <a:pPr marL="0" lvl="0" indent="0" algn="l" rtl="0">
              <a:spcBef>
                <a:spcPts val="0"/>
              </a:spcBef>
              <a:spcAft>
                <a:spcPts val="0"/>
              </a:spcAft>
              <a:buNone/>
            </a:pPr>
            <a:r>
              <a:rPr lang="es"/>
              <a:t>There are two parts to the speaker notes for the slides throughout this slide deck. The first part is key points for you to keep in mind as the speaker. The second part is a suggested script. Not all slides contain a suggested script.</a:t>
            </a:r>
            <a:endParaRPr/>
          </a:p>
          <a:p>
            <a:pPr marL="0" lvl="0" indent="0" algn="l" rtl="0">
              <a:spcBef>
                <a:spcPts val="0"/>
              </a:spcBef>
              <a:spcAft>
                <a:spcPts val="0"/>
              </a:spcAft>
              <a:buNone/>
            </a:pPr>
            <a:endParaRPr/>
          </a:p>
        </p:txBody>
      </p:sp>
      <p:sp>
        <p:nvSpPr>
          <p:cNvPr id="121" name="Google Shape;121;p21"/>
          <p:cNvSpPr/>
          <p:nvPr/>
        </p:nvSpPr>
        <p:spPr>
          <a:xfrm>
            <a:off x="3844838" y="213137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
        <p:nvSpPr>
          <p:cNvPr id="122" name="Google Shape;122;p21"/>
          <p:cNvSpPr txBox="1">
            <a:spLocks noGrp="1"/>
          </p:cNvSpPr>
          <p:nvPr>
            <p:ph type="body" idx="1"/>
          </p:nvPr>
        </p:nvSpPr>
        <p:spPr>
          <a:xfrm>
            <a:off x="4402925" y="3007800"/>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Online vs. In-Person Presentations</a:t>
            </a:r>
            <a:endParaRPr sz="1100" b="1">
              <a:latin typeface="Poppins"/>
              <a:ea typeface="Poppins"/>
              <a:cs typeface="Poppins"/>
              <a:sym typeface="Poppins"/>
            </a:endParaRPr>
          </a:p>
          <a:p>
            <a:pPr marL="0" lvl="0" indent="0" algn="l" rtl="0">
              <a:spcBef>
                <a:spcPts val="0"/>
              </a:spcBef>
              <a:spcAft>
                <a:spcPts val="0"/>
              </a:spcAft>
              <a:buNone/>
            </a:pPr>
            <a:r>
              <a:rPr lang="es"/>
              <a:t>If presenting in an online format, please modify the slides for a virtual workshop. For example, if the directions suggest participants turn to a partner next to them to share, modify the instructions and put participants into small breakout rooms. </a:t>
            </a:r>
            <a:endParaRPr/>
          </a:p>
          <a:p>
            <a:pPr marL="0" lvl="0" indent="0" algn="l" rtl="0">
              <a:spcBef>
                <a:spcPts val="0"/>
              </a:spcBef>
              <a:spcAft>
                <a:spcPts val="0"/>
              </a:spcAft>
              <a:buNone/>
            </a:pPr>
            <a:endParaRPr/>
          </a:p>
        </p:txBody>
      </p:sp>
      <p:sp>
        <p:nvSpPr>
          <p:cNvPr id="123" name="Google Shape;123;p21"/>
          <p:cNvSpPr/>
          <p:nvPr/>
        </p:nvSpPr>
        <p:spPr>
          <a:xfrm>
            <a:off x="3844838" y="3007800"/>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3</a:t>
            </a:r>
            <a:endParaRPr b="1">
              <a:solidFill>
                <a:schemeClr val="lt1"/>
              </a:solidFill>
              <a:latin typeface="Poppins"/>
              <a:ea typeface="Poppins"/>
              <a:cs typeface="Poppins"/>
              <a:sym typeface="Poppins"/>
            </a:endParaRPr>
          </a:p>
        </p:txBody>
      </p:sp>
      <p:sp>
        <p:nvSpPr>
          <p:cNvPr id="124" name="Google Shape;124;p21"/>
          <p:cNvSpPr txBox="1">
            <a:spLocks noGrp="1"/>
          </p:cNvSpPr>
          <p:nvPr>
            <p:ph type="body" idx="1"/>
          </p:nvPr>
        </p:nvSpPr>
        <p:spPr>
          <a:xfrm>
            <a:off x="4402925" y="39859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Hide or delete this slide before your workshop. </a:t>
            </a:r>
            <a:endParaRPr sz="1100" b="1">
              <a:latin typeface="Poppins"/>
              <a:ea typeface="Poppins"/>
              <a:cs typeface="Poppins"/>
              <a:sym typeface="Poppi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5" name="Google Shape;125;p21"/>
          <p:cNvSpPr/>
          <p:nvPr/>
        </p:nvSpPr>
        <p:spPr>
          <a:xfrm>
            <a:off x="3844838" y="38842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4</a:t>
            </a:r>
            <a:endParaRPr b="1">
              <a:solidFill>
                <a:schemeClr val="lt1"/>
              </a:solidFill>
              <a:latin typeface="Poppins"/>
              <a:ea typeface="Poppins"/>
              <a:cs typeface="Poppins"/>
              <a:sym typeface="Poppins"/>
            </a:endParaRPr>
          </a:p>
        </p:txBody>
      </p:sp>
      <p:sp>
        <p:nvSpPr>
          <p:cNvPr id="4" name="TextBox 3">
            <a:extLst>
              <a:ext uri="{FF2B5EF4-FFF2-40B4-BE49-F238E27FC236}">
                <a16:creationId xmlns:a16="http://schemas.microsoft.com/office/drawing/2014/main" id="{BF14BD93-321B-3926-6F3E-E4E34FE83997}"/>
              </a:ext>
            </a:extLst>
          </p:cNvPr>
          <p:cNvSpPr txBox="1"/>
          <p:nvPr/>
        </p:nvSpPr>
        <p:spPr>
          <a:xfrm>
            <a:off x="386060" y="3170379"/>
            <a:ext cx="3092666" cy="1046440"/>
          </a:xfrm>
          <a:prstGeom prst="rect">
            <a:avLst/>
          </a:prstGeom>
          <a:noFill/>
        </p:spPr>
        <p:txBody>
          <a:bodyPr wrap="square">
            <a:spAutoFit/>
          </a:bodyPr>
          <a:lstStyle/>
          <a:p>
            <a:br>
              <a:rPr lang="en-US" b="0" dirty="0">
                <a:solidFill>
                  <a:schemeClr val="accent1"/>
                </a:solidFill>
                <a:effectLst/>
                <a:hlinkClick r:id="rId3">
                  <a:extLst>
                    <a:ext uri="{A12FA001-AC4F-418D-AE19-62706E023703}">
                      <ahyp:hlinkClr xmlns:ahyp="http://schemas.microsoft.com/office/drawing/2018/hyperlinkcolor" val="tx"/>
                    </a:ext>
                  </a:extLst>
                </a:hlinkClick>
              </a:rPr>
            </a:br>
            <a:r>
              <a:rPr lang="en-US" sz="1200" b="1" i="0" u="none" strike="noStrike" dirty="0">
                <a:solidFill>
                  <a:schemeClr val="accent1"/>
                </a:solidFill>
                <a:effectLst/>
                <a:latin typeface="Poppins" pitchFamily="2" charset="77"/>
                <a:hlinkClick r:id="rId4">
                  <a:extLst>
                    <a:ext uri="{A12FA001-AC4F-418D-AE19-62706E023703}">
                      <ahyp:hlinkClr xmlns:ahyp="http://schemas.microsoft.com/office/drawing/2018/hyperlinkcolor" val="tx"/>
                    </a:ext>
                  </a:extLst>
                </a:hlinkClick>
              </a:rPr>
              <a:t>If you prefer working in Google Slides, you can make a copy of the Google Slides to work in here: https://</a:t>
            </a:r>
            <a:r>
              <a:rPr lang="en-US" sz="1200" b="1" i="0" u="none" strike="noStrike" dirty="0" err="1">
                <a:solidFill>
                  <a:schemeClr val="accent1"/>
                </a:solidFill>
                <a:effectLst/>
                <a:latin typeface="Poppins" pitchFamily="2" charset="77"/>
                <a:hlinkClick r:id="rId4">
                  <a:extLst>
                    <a:ext uri="{A12FA001-AC4F-418D-AE19-62706E023703}">
                      <ahyp:hlinkClr xmlns:ahyp="http://schemas.microsoft.com/office/drawing/2018/hyperlinkcolor" val="tx"/>
                    </a:ext>
                  </a:extLst>
                </a:hlinkClick>
              </a:rPr>
              <a:t>bit.ly</a:t>
            </a:r>
            <a:r>
              <a:rPr lang="en-US" sz="1200" b="1" i="0" u="none" strike="noStrike" dirty="0">
                <a:solidFill>
                  <a:schemeClr val="accent1"/>
                </a:solidFill>
                <a:effectLst/>
                <a:latin typeface="Poppins" pitchFamily="2" charset="77"/>
                <a:hlinkClick r:id="rId4">
                  <a:extLst>
                    <a:ext uri="{A12FA001-AC4F-418D-AE19-62706E023703}">
                      <ahyp:hlinkClr xmlns:ahyp="http://schemas.microsoft.com/office/drawing/2018/hyperlinkcolor" val="tx"/>
                    </a:ext>
                  </a:extLst>
                </a:hlinkClick>
              </a:rPr>
              <a:t>/3X6HgS1</a:t>
            </a:r>
            <a:endParaRPr lang="en-US"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13"/>
        <p:cNvGrpSpPr/>
        <p:nvPr/>
      </p:nvGrpSpPr>
      <p:grpSpPr>
        <a:xfrm>
          <a:off x="0" y="0"/>
          <a:ext cx="0" cy="0"/>
          <a:chOff x="0" y="0"/>
          <a:chExt cx="0" cy="0"/>
        </a:xfrm>
      </p:grpSpPr>
      <p:sp>
        <p:nvSpPr>
          <p:cNvPr id="214" name="Google Shape;214;p3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10</a:t>
            </a:fld>
            <a:endParaRPr sz="1300">
              <a:solidFill>
                <a:schemeClr val="tx1"/>
              </a:solidFill>
            </a:endParaRPr>
          </a:p>
        </p:txBody>
      </p:sp>
      <p:sp>
        <p:nvSpPr>
          <p:cNvPr id="215" name="Google Shape;215;p30"/>
          <p:cNvSpPr txBox="1">
            <a:spLocks noGrp="1"/>
          </p:cNvSpPr>
          <p:nvPr>
            <p:ph type="title"/>
          </p:nvPr>
        </p:nvSpPr>
        <p:spPr>
          <a:xfrm>
            <a:off x="352400" y="1649400"/>
            <a:ext cx="5873700" cy="18447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Compassion in Parenthood</a:t>
            </a:r>
            <a:endParaRPr sz="5300"/>
          </a:p>
        </p:txBody>
      </p:sp>
      <p:pic>
        <p:nvPicPr>
          <p:cNvPr id="216" name="Google Shape;216;p30"/>
          <p:cNvPicPr preferRelativeResize="0"/>
          <p:nvPr/>
        </p:nvPicPr>
        <p:blipFill>
          <a:blip r:embed="rId3">
            <a:alphaModFix/>
          </a:blip>
          <a:stretch>
            <a:fillRect/>
          </a:stretch>
        </p:blipFill>
        <p:spPr>
          <a:xfrm>
            <a:off x="6345311" y="1649400"/>
            <a:ext cx="2186900" cy="134651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20"/>
        <p:cNvGrpSpPr/>
        <p:nvPr/>
      </p:nvGrpSpPr>
      <p:grpSpPr>
        <a:xfrm>
          <a:off x="0" y="0"/>
          <a:ext cx="0" cy="0"/>
          <a:chOff x="0" y="0"/>
          <a:chExt cx="0" cy="0"/>
        </a:xfrm>
      </p:grpSpPr>
      <p:sp>
        <p:nvSpPr>
          <p:cNvPr id="221" name="Google Shape;221;p3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11</a:t>
            </a:fld>
            <a:endParaRPr sz="1300">
              <a:solidFill>
                <a:schemeClr val="tx1"/>
              </a:solidFill>
            </a:endParaRPr>
          </a:p>
        </p:txBody>
      </p:sp>
      <p:sp>
        <p:nvSpPr>
          <p:cNvPr id="222" name="Google Shape;222;p31"/>
          <p:cNvSpPr txBox="1">
            <a:spLocks noGrp="1"/>
          </p:cNvSpPr>
          <p:nvPr>
            <p:ph type="title"/>
          </p:nvPr>
        </p:nvSpPr>
        <p:spPr>
          <a:xfrm>
            <a:off x="352400" y="3348550"/>
            <a:ext cx="4881600" cy="15954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Compassion </a:t>
            </a:r>
            <a:br>
              <a:rPr lang="es" sz="5300"/>
            </a:br>
            <a:r>
              <a:rPr lang="es" sz="5300"/>
              <a:t>in Parenthood</a:t>
            </a:r>
            <a:endParaRPr sz="5300"/>
          </a:p>
        </p:txBody>
      </p:sp>
      <p:sp>
        <p:nvSpPr>
          <p:cNvPr id="223" name="Google Shape;223;p31"/>
          <p:cNvSpPr/>
          <p:nvPr/>
        </p:nvSpPr>
        <p:spPr>
          <a:xfrm>
            <a:off x="6125875" y="7040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31"/>
          <p:cNvSpPr txBox="1">
            <a:spLocks noGrp="1"/>
          </p:cNvSpPr>
          <p:nvPr>
            <p:ph type="body" idx="1"/>
          </p:nvPr>
        </p:nvSpPr>
        <p:spPr>
          <a:xfrm>
            <a:off x="6125875" y="9306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Can act as a buffer to decrease fight-or-flight stress responses</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sp>
        <p:nvSpPr>
          <p:cNvPr id="225" name="Google Shape;225;p31"/>
          <p:cNvSpPr/>
          <p:nvPr/>
        </p:nvSpPr>
        <p:spPr>
          <a:xfrm>
            <a:off x="6125875" y="19655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6" name="Google Shape;226;p31"/>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sp>
        <p:nvSpPr>
          <p:cNvPr id="227" name="Google Shape;227;p31"/>
          <p:cNvSpPr txBox="1">
            <a:spLocks noGrp="1"/>
          </p:cNvSpPr>
          <p:nvPr>
            <p:ph type="body" idx="1"/>
          </p:nvPr>
        </p:nvSpPr>
        <p:spPr>
          <a:xfrm>
            <a:off x="6125875" y="22260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Helps parents build their emotional reserves</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pic>
        <p:nvPicPr>
          <p:cNvPr id="228" name="Google Shape;228;p31"/>
          <p:cNvPicPr preferRelativeResize="0"/>
          <p:nvPr/>
        </p:nvPicPr>
        <p:blipFill>
          <a:blip r:embed="rId3">
            <a:alphaModFix/>
          </a:blip>
          <a:stretch>
            <a:fillRect/>
          </a:stretch>
        </p:blipFill>
        <p:spPr>
          <a:xfrm>
            <a:off x="450600" y="609975"/>
            <a:ext cx="4122004" cy="2538024"/>
          </a:xfrm>
          <a:prstGeom prst="rect">
            <a:avLst/>
          </a:prstGeom>
          <a:noFill/>
          <a:ln>
            <a:noFill/>
          </a:ln>
        </p:spPr>
      </p:pic>
      <p:sp>
        <p:nvSpPr>
          <p:cNvPr id="229" name="Google Shape;229;p31"/>
          <p:cNvSpPr/>
          <p:nvPr/>
        </p:nvSpPr>
        <p:spPr>
          <a:xfrm>
            <a:off x="6125875" y="31847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0" name="Google Shape;230;p31"/>
          <p:cNvSpPr txBox="1">
            <a:spLocks noGrp="1"/>
          </p:cNvSpPr>
          <p:nvPr>
            <p:ph type="body" idx="1"/>
          </p:nvPr>
        </p:nvSpPr>
        <p:spPr>
          <a:xfrm>
            <a:off x="6125875" y="34452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Benefits children when parents model self-compassion</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12</a:t>
            </a:fld>
            <a:endParaRPr sz="1300"/>
          </a:p>
        </p:txBody>
      </p:sp>
      <p:sp>
        <p:nvSpPr>
          <p:cNvPr id="236" name="Google Shape;236;p32"/>
          <p:cNvSpPr txBox="1">
            <a:spLocks noGrp="1"/>
          </p:cNvSpPr>
          <p:nvPr>
            <p:ph type="title"/>
          </p:nvPr>
        </p:nvSpPr>
        <p:spPr>
          <a:xfrm>
            <a:off x="352400" y="627825"/>
            <a:ext cx="5106300" cy="1367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a:t>Nurturing </a:t>
            </a:r>
            <a:endParaRPr/>
          </a:p>
          <a:p>
            <a:pPr marL="0" lvl="0" indent="0" algn="l" rtl="0">
              <a:spcBef>
                <a:spcPts val="0"/>
              </a:spcBef>
              <a:spcAft>
                <a:spcPts val="0"/>
              </a:spcAft>
              <a:buNone/>
            </a:pPr>
            <a:r>
              <a:rPr lang="es"/>
              <a:t>Compassion</a:t>
            </a:r>
            <a:endParaRPr/>
          </a:p>
        </p:txBody>
      </p:sp>
      <p:pic>
        <p:nvPicPr>
          <p:cNvPr id="237" name="Google Shape;237;p32"/>
          <p:cNvPicPr preferRelativeResize="0"/>
          <p:nvPr/>
        </p:nvPicPr>
        <p:blipFill>
          <a:blip r:embed="rId3">
            <a:alphaModFix/>
          </a:blip>
          <a:stretch>
            <a:fillRect/>
          </a:stretch>
        </p:blipFill>
        <p:spPr>
          <a:xfrm flipH="1">
            <a:off x="4925649" y="2200625"/>
            <a:ext cx="1410626" cy="2121175"/>
          </a:xfrm>
          <a:prstGeom prst="rect">
            <a:avLst/>
          </a:prstGeom>
          <a:noFill/>
          <a:ln>
            <a:noFill/>
          </a:ln>
        </p:spPr>
      </p:pic>
      <p:pic>
        <p:nvPicPr>
          <p:cNvPr id="238" name="Google Shape;238;p32"/>
          <p:cNvPicPr preferRelativeResize="0"/>
          <p:nvPr/>
        </p:nvPicPr>
        <p:blipFill>
          <a:blip r:embed="rId4">
            <a:alphaModFix/>
          </a:blip>
          <a:stretch>
            <a:fillRect/>
          </a:stretch>
        </p:blipFill>
        <p:spPr>
          <a:xfrm rot="10800000">
            <a:off x="4252600" y="505551"/>
            <a:ext cx="2872100" cy="1527274"/>
          </a:xfrm>
          <a:prstGeom prst="rect">
            <a:avLst/>
          </a:prstGeom>
          <a:noFill/>
          <a:ln>
            <a:noFill/>
          </a:ln>
        </p:spPr>
      </p:pic>
      <p:pic>
        <p:nvPicPr>
          <p:cNvPr id="239" name="Google Shape;239;p32"/>
          <p:cNvPicPr preferRelativeResize="0"/>
          <p:nvPr/>
        </p:nvPicPr>
        <p:blipFill>
          <a:blip r:embed="rId5">
            <a:alphaModFix/>
          </a:blip>
          <a:stretch>
            <a:fillRect/>
          </a:stretch>
        </p:blipFill>
        <p:spPr>
          <a:xfrm>
            <a:off x="6591000" y="2734988"/>
            <a:ext cx="2336895" cy="1494651"/>
          </a:xfrm>
          <a:prstGeom prst="rect">
            <a:avLst/>
          </a:prstGeom>
          <a:noFill/>
          <a:ln>
            <a:noFill/>
          </a:ln>
        </p:spPr>
      </p:pic>
      <p:pic>
        <p:nvPicPr>
          <p:cNvPr id="240" name="Google Shape;240;p32"/>
          <p:cNvPicPr preferRelativeResize="0"/>
          <p:nvPr/>
        </p:nvPicPr>
        <p:blipFill>
          <a:blip r:embed="rId6">
            <a:alphaModFix/>
          </a:blip>
          <a:stretch>
            <a:fillRect/>
          </a:stretch>
        </p:blipFill>
        <p:spPr>
          <a:xfrm>
            <a:off x="581000" y="1875400"/>
            <a:ext cx="3346473" cy="1186200"/>
          </a:xfrm>
          <a:prstGeom prst="rect">
            <a:avLst/>
          </a:prstGeom>
          <a:noFill/>
          <a:ln>
            <a:noFill/>
          </a:ln>
        </p:spPr>
      </p:pic>
      <p:sp>
        <p:nvSpPr>
          <p:cNvPr id="241" name="Google Shape;241;p32"/>
          <p:cNvSpPr txBox="1"/>
          <p:nvPr/>
        </p:nvSpPr>
        <p:spPr>
          <a:xfrm>
            <a:off x="727925" y="1899700"/>
            <a:ext cx="308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dk1"/>
                </a:solidFill>
                <a:latin typeface="Poppins"/>
                <a:ea typeface="Poppins"/>
                <a:cs typeface="Poppins"/>
                <a:sym typeface="Poppins"/>
              </a:rPr>
              <a:t>Respect your inner changemaker</a:t>
            </a:r>
            <a:endParaRPr sz="1300">
              <a:solidFill>
                <a:schemeClr val="dk1"/>
              </a:solidFill>
              <a:latin typeface="Poppins Light"/>
              <a:ea typeface="Poppins Light"/>
              <a:cs typeface="Poppins Light"/>
              <a:sym typeface="Poppins Light"/>
            </a:endParaRPr>
          </a:p>
        </p:txBody>
      </p:sp>
      <p:sp>
        <p:nvSpPr>
          <p:cNvPr id="242" name="Google Shape;242;p32"/>
          <p:cNvSpPr txBox="1"/>
          <p:nvPr/>
        </p:nvSpPr>
        <p:spPr>
          <a:xfrm>
            <a:off x="4462463" y="627825"/>
            <a:ext cx="233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rgbClr val="F2F0E8"/>
                </a:solidFill>
                <a:latin typeface="Poppins"/>
                <a:ea typeface="Poppins"/>
                <a:cs typeface="Poppins"/>
                <a:sym typeface="Poppins"/>
              </a:rPr>
              <a:t>Visualize someone important to you when you need support</a:t>
            </a:r>
            <a:endParaRPr>
              <a:solidFill>
                <a:srgbClr val="F2F0E8"/>
              </a:solidFill>
              <a:latin typeface="Poppins Light"/>
              <a:ea typeface="Poppins Light"/>
              <a:cs typeface="Poppins Light"/>
              <a:sym typeface="Poppins Light"/>
            </a:endParaRPr>
          </a:p>
        </p:txBody>
      </p:sp>
      <p:sp>
        <p:nvSpPr>
          <p:cNvPr id="243" name="Google Shape;243;p32"/>
          <p:cNvSpPr txBox="1"/>
          <p:nvPr/>
        </p:nvSpPr>
        <p:spPr>
          <a:xfrm>
            <a:off x="5085481" y="2509300"/>
            <a:ext cx="1011600" cy="1552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Don’t be a sponge</a:t>
            </a:r>
            <a:endParaRPr b="1">
              <a:solidFill>
                <a:schemeClr val="lt1"/>
              </a:solidFill>
              <a:latin typeface="Poppins"/>
              <a:ea typeface="Poppins"/>
              <a:cs typeface="Poppins"/>
              <a:sym typeface="Poppins"/>
            </a:endParaRPr>
          </a:p>
        </p:txBody>
      </p:sp>
      <p:sp>
        <p:nvSpPr>
          <p:cNvPr id="244" name="Google Shape;244;p32"/>
          <p:cNvSpPr txBox="1"/>
          <p:nvPr/>
        </p:nvSpPr>
        <p:spPr>
          <a:xfrm>
            <a:off x="6878100" y="3002863"/>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Take routine self-compassion breaks </a:t>
            </a:r>
            <a:endParaRPr b="1">
              <a:solidFill>
                <a:schemeClr val="lt1"/>
              </a:solidFill>
              <a:latin typeface="Poppins"/>
              <a:ea typeface="Poppins"/>
              <a:cs typeface="Poppins"/>
              <a:sym typeface="Poppins"/>
            </a:endParaRPr>
          </a:p>
        </p:txBody>
      </p:sp>
      <p:pic>
        <p:nvPicPr>
          <p:cNvPr id="245" name="Google Shape;245;p32"/>
          <p:cNvPicPr preferRelativeResize="0"/>
          <p:nvPr/>
        </p:nvPicPr>
        <p:blipFill>
          <a:blip r:embed="rId7">
            <a:alphaModFix/>
          </a:blip>
          <a:stretch>
            <a:fillRect/>
          </a:stretch>
        </p:blipFill>
        <p:spPr>
          <a:xfrm rot="10800000">
            <a:off x="7292624" y="526726"/>
            <a:ext cx="1410626" cy="1971449"/>
          </a:xfrm>
          <a:prstGeom prst="rect">
            <a:avLst/>
          </a:prstGeom>
          <a:noFill/>
          <a:ln>
            <a:noFill/>
          </a:ln>
        </p:spPr>
      </p:pic>
      <p:sp>
        <p:nvSpPr>
          <p:cNvPr id="246" name="Google Shape;246;p32"/>
          <p:cNvSpPr txBox="1"/>
          <p:nvPr/>
        </p:nvSpPr>
        <p:spPr>
          <a:xfrm>
            <a:off x="7558488" y="971325"/>
            <a:ext cx="10599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Clr>
                <a:schemeClr val="dk1"/>
              </a:buClr>
              <a:buSzPts val="1100"/>
              <a:buFont typeface="Arial"/>
              <a:buNone/>
            </a:pPr>
            <a:r>
              <a:rPr lang="es" b="1">
                <a:solidFill>
                  <a:schemeClr val="dk1"/>
                </a:solidFill>
                <a:latin typeface="Poppins"/>
                <a:ea typeface="Poppins"/>
                <a:cs typeface="Poppins"/>
                <a:sym typeface="Poppins"/>
              </a:rPr>
              <a:t>See people as individuals</a:t>
            </a:r>
            <a:endParaRPr sz="1300">
              <a:solidFill>
                <a:schemeClr val="dk1"/>
              </a:solidFill>
              <a:latin typeface="Poppins Light"/>
              <a:ea typeface="Poppins Light"/>
              <a:cs typeface="Poppins Light"/>
              <a:sym typeface="Poppins Light"/>
            </a:endParaRPr>
          </a:p>
        </p:txBody>
      </p:sp>
      <p:pic>
        <p:nvPicPr>
          <p:cNvPr id="247" name="Google Shape;247;p32"/>
          <p:cNvPicPr preferRelativeResize="0"/>
          <p:nvPr/>
        </p:nvPicPr>
        <p:blipFill>
          <a:blip r:embed="rId8">
            <a:alphaModFix/>
          </a:blip>
          <a:stretch>
            <a:fillRect/>
          </a:stretch>
        </p:blipFill>
        <p:spPr>
          <a:xfrm>
            <a:off x="2562525" y="3313225"/>
            <a:ext cx="2108399" cy="1367099"/>
          </a:xfrm>
          <a:prstGeom prst="rect">
            <a:avLst/>
          </a:prstGeom>
          <a:noFill/>
          <a:ln>
            <a:noFill/>
          </a:ln>
        </p:spPr>
      </p:pic>
      <p:sp>
        <p:nvSpPr>
          <p:cNvPr id="248" name="Google Shape;248;p32"/>
          <p:cNvSpPr txBox="1"/>
          <p:nvPr/>
        </p:nvSpPr>
        <p:spPr>
          <a:xfrm>
            <a:off x="2597148" y="3371025"/>
            <a:ext cx="19926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Look for commonalities</a:t>
            </a:r>
            <a:endParaRPr>
              <a:solidFill>
                <a:schemeClr val="lt1"/>
              </a:solidFill>
              <a:latin typeface="Poppins Light"/>
              <a:ea typeface="Poppins Light"/>
              <a:cs typeface="Poppins Light"/>
              <a:sym typeface="Poppins Light"/>
            </a:endParaRPr>
          </a:p>
        </p:txBody>
      </p:sp>
      <p:pic>
        <p:nvPicPr>
          <p:cNvPr id="249" name="Google Shape;249;p32"/>
          <p:cNvPicPr preferRelativeResize="0"/>
          <p:nvPr/>
        </p:nvPicPr>
        <p:blipFill>
          <a:blip r:embed="rId9">
            <a:alphaModFix/>
          </a:blip>
          <a:stretch>
            <a:fillRect/>
          </a:stretch>
        </p:blipFill>
        <p:spPr>
          <a:xfrm>
            <a:off x="238648" y="3207365"/>
            <a:ext cx="2108440" cy="1807775"/>
          </a:xfrm>
          <a:prstGeom prst="rect">
            <a:avLst/>
          </a:prstGeom>
          <a:noFill/>
          <a:ln>
            <a:noFill/>
          </a:ln>
        </p:spPr>
      </p:pic>
      <p:sp>
        <p:nvSpPr>
          <p:cNvPr id="250" name="Google Shape;250;p32"/>
          <p:cNvSpPr txBox="1"/>
          <p:nvPr/>
        </p:nvSpPr>
        <p:spPr>
          <a:xfrm>
            <a:off x="477300" y="3764863"/>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Don’t play the blame game</a:t>
            </a:r>
            <a:endParaRPr b="1">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13</a:t>
            </a:fld>
            <a:endParaRPr sz="1300"/>
          </a:p>
        </p:txBody>
      </p:sp>
      <p:sp>
        <p:nvSpPr>
          <p:cNvPr id="256" name="Google Shape;256;p33"/>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Practicing Compassion in Parenthood: </a:t>
            </a:r>
            <a:endParaRPr/>
          </a:p>
          <a:p>
            <a:pPr marL="0" lvl="0" indent="0" algn="l" rtl="0">
              <a:lnSpc>
                <a:spcPct val="80000"/>
              </a:lnSpc>
              <a:spcBef>
                <a:spcPts val="0"/>
              </a:spcBef>
              <a:spcAft>
                <a:spcPts val="0"/>
              </a:spcAft>
              <a:buNone/>
            </a:pPr>
            <a:endParaRPr sz="1200"/>
          </a:p>
          <a:p>
            <a:pPr marL="0" lvl="0" indent="0" algn="l" rtl="0">
              <a:lnSpc>
                <a:spcPct val="80000"/>
              </a:lnSpc>
              <a:spcBef>
                <a:spcPts val="0"/>
              </a:spcBef>
              <a:spcAft>
                <a:spcPts val="0"/>
              </a:spcAft>
              <a:buNone/>
            </a:pPr>
            <a:r>
              <a:rPr lang="es" sz="2200"/>
              <a:t>Feeling Supported</a:t>
            </a:r>
            <a:endParaRPr sz="2200"/>
          </a:p>
        </p:txBody>
      </p:sp>
      <p:sp>
        <p:nvSpPr>
          <p:cNvPr id="257" name="Google Shape;257;p33"/>
          <p:cNvSpPr txBox="1">
            <a:spLocks noGrp="1"/>
          </p:cNvSpPr>
          <p:nvPr>
            <p:ph type="body" idx="1"/>
          </p:nvPr>
        </p:nvSpPr>
        <p:spPr>
          <a:xfrm>
            <a:off x="352400" y="1965425"/>
            <a:ext cx="6330900" cy="393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400">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8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s" sz="1600" b="1">
                <a:latin typeface="Poppins"/>
                <a:ea typeface="Poppins"/>
                <a:cs typeface="Poppins"/>
                <a:sym typeface="Poppins"/>
              </a:rPr>
              <a:t>Recalling how others have comforted us can:</a:t>
            </a:r>
            <a:endParaRPr sz="16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258" name="Google Shape;258;p33"/>
          <p:cNvSpPr/>
          <p:nvPr/>
        </p:nvSpPr>
        <p:spPr>
          <a:xfrm>
            <a:off x="352400" y="32139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59" name="Google Shape;259;p33"/>
          <p:cNvSpPr txBox="1">
            <a:spLocks noGrp="1"/>
          </p:cNvSpPr>
          <p:nvPr>
            <p:ph type="body" idx="1"/>
          </p:nvPr>
        </p:nvSpPr>
        <p:spPr>
          <a:xfrm>
            <a:off x="892500" y="3260475"/>
            <a:ext cx="7346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Can make us more trusting and compassionate </a:t>
            </a:r>
            <a:endParaRPr sz="1400"/>
          </a:p>
          <a:p>
            <a:pPr marL="0" lvl="0" indent="0" algn="l" rtl="0">
              <a:lnSpc>
                <a:spcPct val="110000"/>
              </a:lnSpc>
              <a:spcBef>
                <a:spcPts val="0"/>
              </a:spcBef>
              <a:spcAft>
                <a:spcPts val="0"/>
              </a:spcAft>
              <a:buNone/>
            </a:pPr>
            <a:endParaRPr sz="1100"/>
          </a:p>
        </p:txBody>
      </p:sp>
      <p:sp>
        <p:nvSpPr>
          <p:cNvPr id="260" name="Google Shape;260;p33"/>
          <p:cNvSpPr/>
          <p:nvPr/>
        </p:nvSpPr>
        <p:spPr>
          <a:xfrm>
            <a:off x="352400" y="39141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61" name="Google Shape;261;p33"/>
          <p:cNvSpPr txBox="1">
            <a:spLocks noGrp="1"/>
          </p:cNvSpPr>
          <p:nvPr>
            <p:ph type="body" idx="1"/>
          </p:nvPr>
        </p:nvSpPr>
        <p:spPr>
          <a:xfrm>
            <a:off x="885175" y="3986275"/>
            <a:ext cx="54861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Remind us of how we want to support others</a:t>
            </a:r>
            <a:endParaRPr sz="1400"/>
          </a:p>
          <a:p>
            <a:pPr marL="0" lvl="0" indent="0" algn="l" rtl="0">
              <a:lnSpc>
                <a:spcPct val="110000"/>
              </a:lnSpc>
              <a:spcBef>
                <a:spcPts val="0"/>
              </a:spcBef>
              <a:spcAft>
                <a:spcPts val="0"/>
              </a:spcAft>
              <a:buNone/>
            </a:pPr>
            <a:endParaRPr sz="1100"/>
          </a:p>
        </p:txBody>
      </p:sp>
      <p:sp>
        <p:nvSpPr>
          <p:cNvPr id="262" name="Google Shape;262;p33"/>
          <p:cNvSpPr/>
          <p:nvPr/>
        </p:nvSpPr>
        <p:spPr>
          <a:xfrm>
            <a:off x="373650" y="45558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63" name="Google Shape;263;p33"/>
          <p:cNvSpPr txBox="1">
            <a:spLocks noGrp="1"/>
          </p:cNvSpPr>
          <p:nvPr>
            <p:ph type="body" idx="1"/>
          </p:nvPr>
        </p:nvSpPr>
        <p:spPr>
          <a:xfrm>
            <a:off x="885175" y="4635875"/>
            <a:ext cx="7346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Helps us direct our energy toward caring for others</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267"/>
        <p:cNvGrpSpPr/>
        <p:nvPr/>
      </p:nvGrpSpPr>
      <p:grpSpPr>
        <a:xfrm>
          <a:off x="0" y="0"/>
          <a:ext cx="0" cy="0"/>
          <a:chOff x="0" y="0"/>
          <a:chExt cx="0" cy="0"/>
        </a:xfrm>
      </p:grpSpPr>
      <p:sp>
        <p:nvSpPr>
          <p:cNvPr id="268" name="Google Shape;268;p3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14</a:t>
            </a:fld>
            <a:endParaRPr sz="1300">
              <a:solidFill>
                <a:schemeClr val="dk1"/>
              </a:solidFill>
            </a:endParaRPr>
          </a:p>
        </p:txBody>
      </p:sp>
      <p:sp>
        <p:nvSpPr>
          <p:cNvPr id="269" name="Google Shape;269;p34"/>
          <p:cNvSpPr txBox="1">
            <a:spLocks noGrp="1"/>
          </p:cNvSpPr>
          <p:nvPr>
            <p:ph type="body" idx="1"/>
          </p:nvPr>
        </p:nvSpPr>
        <p:spPr>
          <a:xfrm>
            <a:off x="4660825" y="995525"/>
            <a:ext cx="4273500" cy="355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200" b="1">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Make a list of the people who offer you comfort</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Write down six positive qualities they demonstrate</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Visualize a situation when one of these people helped you</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Write a brief description of the situation and how you felt</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270" name="Google Shape;270;p34"/>
          <p:cNvPicPr preferRelativeResize="0"/>
          <p:nvPr/>
        </p:nvPicPr>
        <p:blipFill>
          <a:blip r:embed="rId3">
            <a:alphaModFix/>
          </a:blip>
          <a:stretch>
            <a:fillRect/>
          </a:stretch>
        </p:blipFill>
        <p:spPr>
          <a:xfrm>
            <a:off x="253900" y="2241200"/>
            <a:ext cx="3410400" cy="2309200"/>
          </a:xfrm>
          <a:prstGeom prst="rect">
            <a:avLst/>
          </a:prstGeom>
          <a:noFill/>
          <a:ln>
            <a:noFill/>
          </a:ln>
        </p:spPr>
      </p:pic>
      <p:sp>
        <p:nvSpPr>
          <p:cNvPr id="271" name="Google Shape;271;p34"/>
          <p:cNvSpPr txBox="1">
            <a:spLocks noGrp="1"/>
          </p:cNvSpPr>
          <p:nvPr>
            <p:ph type="title"/>
          </p:nvPr>
        </p:nvSpPr>
        <p:spPr>
          <a:xfrm>
            <a:off x="344400" y="404200"/>
            <a:ext cx="4874400" cy="1436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Clr>
                <a:schemeClr val="dk1"/>
              </a:buClr>
              <a:buSzPts val="1100"/>
              <a:buFont typeface="Arial"/>
              <a:buNone/>
            </a:pPr>
            <a:r>
              <a:rPr lang="es" sz="2400">
                <a:solidFill>
                  <a:schemeClr val="dk1"/>
                </a:solidFill>
              </a:rPr>
              <a:t>Practicing Compassion in Parenthood:</a:t>
            </a:r>
            <a:r>
              <a:rPr lang="es" sz="3000">
                <a:solidFill>
                  <a:schemeClr val="dk1"/>
                </a:solidFill>
              </a:rPr>
              <a:t> </a:t>
            </a:r>
            <a:endParaRPr sz="300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80000"/>
              </a:lnSpc>
              <a:spcBef>
                <a:spcPts val="0"/>
              </a:spcBef>
              <a:spcAft>
                <a:spcPts val="0"/>
              </a:spcAft>
              <a:buNone/>
            </a:pPr>
            <a:r>
              <a:rPr lang="es" sz="1600">
                <a:solidFill>
                  <a:schemeClr val="dk1"/>
                </a:solidFill>
              </a:rPr>
              <a:t>Feeling Supported</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75"/>
        <p:cNvGrpSpPr/>
        <p:nvPr/>
      </p:nvGrpSpPr>
      <p:grpSpPr>
        <a:xfrm>
          <a:off x="0" y="0"/>
          <a:ext cx="0" cy="0"/>
          <a:chOff x="0" y="0"/>
          <a:chExt cx="0" cy="0"/>
        </a:xfrm>
      </p:grpSpPr>
      <p:sp>
        <p:nvSpPr>
          <p:cNvPr id="276" name="Google Shape;276;p3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15</a:t>
            </a:fld>
            <a:endParaRPr sz="1300">
              <a:solidFill>
                <a:schemeClr val="tx1"/>
              </a:solidFill>
            </a:endParaRPr>
          </a:p>
        </p:txBody>
      </p:sp>
      <p:sp>
        <p:nvSpPr>
          <p:cNvPr id="277" name="Google Shape;277;p35"/>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281"/>
        <p:cNvGrpSpPr/>
        <p:nvPr/>
      </p:nvGrpSpPr>
      <p:grpSpPr>
        <a:xfrm>
          <a:off x="0" y="0"/>
          <a:ext cx="0" cy="0"/>
          <a:chOff x="0" y="0"/>
          <a:chExt cx="0" cy="0"/>
        </a:xfrm>
      </p:grpSpPr>
      <p:sp>
        <p:nvSpPr>
          <p:cNvPr id="282" name="Google Shape;282;p3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16</a:t>
            </a:fld>
            <a:endParaRPr sz="1300">
              <a:solidFill>
                <a:schemeClr val="tx1"/>
              </a:solidFill>
            </a:endParaRPr>
          </a:p>
        </p:txBody>
      </p:sp>
      <p:sp>
        <p:nvSpPr>
          <p:cNvPr id="283" name="Google Shape;283;p36"/>
          <p:cNvSpPr txBox="1">
            <a:spLocks noGrp="1"/>
          </p:cNvSpPr>
          <p:nvPr>
            <p:ph type="title"/>
          </p:nvPr>
        </p:nvSpPr>
        <p:spPr>
          <a:xfrm>
            <a:off x="461975" y="1643850"/>
            <a:ext cx="5427600" cy="18558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Compassion in Childhood</a:t>
            </a:r>
            <a:endParaRPr sz="5300"/>
          </a:p>
          <a:p>
            <a:pPr marL="0" lvl="0" indent="0" algn="l" rtl="0">
              <a:lnSpc>
                <a:spcPct val="80000"/>
              </a:lnSpc>
              <a:spcBef>
                <a:spcPts val="0"/>
              </a:spcBef>
              <a:spcAft>
                <a:spcPts val="0"/>
              </a:spcAft>
              <a:buNone/>
            </a:pPr>
            <a:endParaRPr sz="5300"/>
          </a:p>
        </p:txBody>
      </p:sp>
      <p:pic>
        <p:nvPicPr>
          <p:cNvPr id="284" name="Google Shape;284;p36"/>
          <p:cNvPicPr preferRelativeResize="0"/>
          <p:nvPr/>
        </p:nvPicPr>
        <p:blipFill>
          <a:blip r:embed="rId3">
            <a:alphaModFix/>
          </a:blip>
          <a:stretch>
            <a:fillRect/>
          </a:stretch>
        </p:blipFill>
        <p:spPr>
          <a:xfrm>
            <a:off x="6176850" y="1753637"/>
            <a:ext cx="2299197" cy="1234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288"/>
        <p:cNvGrpSpPr/>
        <p:nvPr/>
      </p:nvGrpSpPr>
      <p:grpSpPr>
        <a:xfrm>
          <a:off x="0" y="0"/>
          <a:ext cx="0" cy="0"/>
          <a:chOff x="0" y="0"/>
          <a:chExt cx="0" cy="0"/>
        </a:xfrm>
      </p:grpSpPr>
      <p:sp>
        <p:nvSpPr>
          <p:cNvPr id="289" name="Google Shape;289;p3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17</a:t>
            </a:fld>
            <a:endParaRPr sz="1300">
              <a:solidFill>
                <a:schemeClr val="tx1"/>
              </a:solidFill>
            </a:endParaRPr>
          </a:p>
        </p:txBody>
      </p:sp>
      <p:sp>
        <p:nvSpPr>
          <p:cNvPr id="290" name="Google Shape;290;p37"/>
          <p:cNvSpPr txBox="1">
            <a:spLocks noGrp="1"/>
          </p:cNvSpPr>
          <p:nvPr>
            <p:ph type="title"/>
          </p:nvPr>
        </p:nvSpPr>
        <p:spPr>
          <a:xfrm>
            <a:off x="352400" y="2941675"/>
            <a:ext cx="5106300" cy="18558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Compassion</a:t>
            </a:r>
            <a:br>
              <a:rPr lang="es" sz="5300"/>
            </a:br>
            <a:r>
              <a:rPr lang="es" sz="5300"/>
              <a:t>in Childhood</a:t>
            </a:r>
            <a:endParaRPr sz="5300"/>
          </a:p>
          <a:p>
            <a:pPr marL="0" lvl="0" indent="0" algn="l" rtl="0">
              <a:lnSpc>
                <a:spcPct val="80000"/>
              </a:lnSpc>
              <a:spcBef>
                <a:spcPts val="0"/>
              </a:spcBef>
              <a:spcAft>
                <a:spcPts val="0"/>
              </a:spcAft>
              <a:buNone/>
            </a:pPr>
            <a:endParaRPr sz="5300"/>
          </a:p>
        </p:txBody>
      </p:sp>
      <p:sp>
        <p:nvSpPr>
          <p:cNvPr id="291" name="Google Shape;291;p37"/>
          <p:cNvSpPr/>
          <p:nvPr/>
        </p:nvSpPr>
        <p:spPr>
          <a:xfrm>
            <a:off x="6125875" y="10088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2" name="Google Shape;292;p37"/>
          <p:cNvSpPr/>
          <p:nvPr/>
        </p:nvSpPr>
        <p:spPr>
          <a:xfrm>
            <a:off x="6125875" y="198246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3" name="Google Shape;293;p37"/>
          <p:cNvSpPr/>
          <p:nvPr/>
        </p:nvSpPr>
        <p:spPr>
          <a:xfrm>
            <a:off x="6125875" y="29561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4" name="Google Shape;294;p37"/>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sp>
        <p:nvSpPr>
          <p:cNvPr id="295" name="Google Shape;295;p37"/>
          <p:cNvSpPr txBox="1"/>
          <p:nvPr/>
        </p:nvSpPr>
        <p:spPr>
          <a:xfrm>
            <a:off x="6125875" y="1270350"/>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Children, even very young ones, show compassion towards others</a:t>
            </a:r>
            <a:endParaRPr sz="1500" b="1"/>
          </a:p>
        </p:txBody>
      </p:sp>
      <p:sp>
        <p:nvSpPr>
          <p:cNvPr id="296" name="Google Shape;296;p37"/>
          <p:cNvSpPr txBox="1"/>
          <p:nvPr/>
        </p:nvSpPr>
        <p:spPr>
          <a:xfrm>
            <a:off x="6125875" y="2244000"/>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Parental love and warmth can support children’s compassion</a:t>
            </a:r>
            <a:endParaRPr sz="1500" b="1"/>
          </a:p>
        </p:txBody>
      </p:sp>
      <p:sp>
        <p:nvSpPr>
          <p:cNvPr id="297" name="Google Shape;297;p37"/>
          <p:cNvSpPr txBox="1"/>
          <p:nvPr/>
        </p:nvSpPr>
        <p:spPr>
          <a:xfrm>
            <a:off x="6125875" y="3155925"/>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Self-compassion is particularly important for teens</a:t>
            </a:r>
            <a:endParaRPr sz="1500" b="1"/>
          </a:p>
        </p:txBody>
      </p:sp>
      <p:pic>
        <p:nvPicPr>
          <p:cNvPr id="298" name="Google Shape;298;p37"/>
          <p:cNvPicPr preferRelativeResize="0"/>
          <p:nvPr/>
        </p:nvPicPr>
        <p:blipFill>
          <a:blip r:embed="rId3">
            <a:alphaModFix/>
          </a:blip>
          <a:stretch>
            <a:fillRect/>
          </a:stretch>
        </p:blipFill>
        <p:spPr>
          <a:xfrm>
            <a:off x="502475" y="734316"/>
            <a:ext cx="3967805" cy="21311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18</a:t>
            </a:fld>
            <a:endParaRPr sz="1300"/>
          </a:p>
        </p:txBody>
      </p:sp>
      <p:sp>
        <p:nvSpPr>
          <p:cNvPr id="304" name="Google Shape;304;p38"/>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3800"/>
              <a:t>Practicing Compassion in Childhood: </a:t>
            </a:r>
            <a:endParaRPr sz="3800"/>
          </a:p>
          <a:p>
            <a:pPr marL="0" lvl="0" indent="0" algn="l" rtl="0">
              <a:lnSpc>
                <a:spcPct val="80000"/>
              </a:lnSpc>
              <a:spcBef>
                <a:spcPts val="0"/>
              </a:spcBef>
              <a:spcAft>
                <a:spcPts val="0"/>
              </a:spcAft>
              <a:buNone/>
            </a:pPr>
            <a:endParaRPr sz="1000"/>
          </a:p>
          <a:p>
            <a:pPr marL="0" lvl="0" indent="0" algn="l" rtl="0">
              <a:lnSpc>
                <a:spcPct val="80000"/>
              </a:lnSpc>
              <a:spcBef>
                <a:spcPts val="0"/>
              </a:spcBef>
              <a:spcAft>
                <a:spcPts val="0"/>
              </a:spcAft>
              <a:buNone/>
            </a:pPr>
            <a:r>
              <a:rPr lang="es" sz="2200"/>
              <a:t>Loving-Kindness Meditation </a:t>
            </a:r>
            <a:endParaRPr sz="2200"/>
          </a:p>
        </p:txBody>
      </p:sp>
      <p:sp>
        <p:nvSpPr>
          <p:cNvPr id="305" name="Google Shape;305;p38"/>
          <p:cNvSpPr txBox="1">
            <a:spLocks noGrp="1"/>
          </p:cNvSpPr>
          <p:nvPr>
            <p:ph type="body" idx="1"/>
          </p:nvPr>
        </p:nvSpPr>
        <p:spPr>
          <a:xfrm>
            <a:off x="352400" y="1796425"/>
            <a:ext cx="7068000" cy="2112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600" b="1">
                <a:latin typeface="Poppins"/>
                <a:ea typeface="Poppins"/>
                <a:cs typeface="Poppins"/>
                <a:sym typeface="Poppins"/>
              </a:rPr>
              <a:t>Regularly practicing the Loving-Kindness Meditation can:</a:t>
            </a:r>
            <a:endParaRPr sz="1600" b="1">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306" name="Google Shape;306;p38"/>
          <p:cNvSpPr/>
          <p:nvPr/>
        </p:nvSpPr>
        <p:spPr>
          <a:xfrm>
            <a:off x="352400" y="3061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07" name="Google Shape;307;p38"/>
          <p:cNvSpPr txBox="1">
            <a:spLocks noGrp="1"/>
          </p:cNvSpPr>
          <p:nvPr>
            <p:ph type="body" idx="1"/>
          </p:nvPr>
        </p:nvSpPr>
        <p:spPr>
          <a:xfrm>
            <a:off x="816300" y="3108075"/>
            <a:ext cx="73548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Foster our inherent kindness</a:t>
            </a:r>
            <a:endParaRPr sz="1400"/>
          </a:p>
          <a:p>
            <a:pPr marL="0" lvl="0" indent="0" algn="l" rtl="0">
              <a:lnSpc>
                <a:spcPct val="110000"/>
              </a:lnSpc>
              <a:spcBef>
                <a:spcPts val="0"/>
              </a:spcBef>
              <a:spcAft>
                <a:spcPts val="0"/>
              </a:spcAft>
              <a:buNone/>
            </a:pPr>
            <a:endParaRPr sz="1100"/>
          </a:p>
        </p:txBody>
      </p:sp>
      <p:sp>
        <p:nvSpPr>
          <p:cNvPr id="308" name="Google Shape;308;p38"/>
          <p:cNvSpPr/>
          <p:nvPr/>
        </p:nvSpPr>
        <p:spPr>
          <a:xfrm>
            <a:off x="352400" y="36855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09" name="Google Shape;309;p38"/>
          <p:cNvSpPr txBox="1">
            <a:spLocks noGrp="1"/>
          </p:cNvSpPr>
          <p:nvPr>
            <p:ph type="body" idx="1"/>
          </p:nvPr>
        </p:nvSpPr>
        <p:spPr>
          <a:xfrm>
            <a:off x="816300" y="3757675"/>
            <a:ext cx="7131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Result in more satisfying social interactions and relationships</a:t>
            </a:r>
            <a:endParaRPr sz="1600"/>
          </a:p>
          <a:p>
            <a:pPr marL="0" lvl="0" indent="0" algn="l" rtl="0">
              <a:lnSpc>
                <a:spcPct val="110000"/>
              </a:lnSpc>
              <a:spcBef>
                <a:spcPts val="0"/>
              </a:spcBef>
              <a:spcAft>
                <a:spcPts val="0"/>
              </a:spcAft>
              <a:buNone/>
            </a:pPr>
            <a:endParaRPr sz="1100"/>
          </a:p>
        </p:txBody>
      </p:sp>
      <p:sp>
        <p:nvSpPr>
          <p:cNvPr id="310" name="Google Shape;310;p38"/>
          <p:cNvSpPr/>
          <p:nvPr/>
        </p:nvSpPr>
        <p:spPr>
          <a:xfrm>
            <a:off x="352400" y="4309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11" name="Google Shape;311;p38"/>
          <p:cNvSpPr txBox="1">
            <a:spLocks noGrp="1"/>
          </p:cNvSpPr>
          <p:nvPr>
            <p:ph type="body" idx="1"/>
          </p:nvPr>
        </p:nvSpPr>
        <p:spPr>
          <a:xfrm>
            <a:off x="816300" y="4309475"/>
            <a:ext cx="6947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Reduce people’s focus on themselves</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315"/>
        <p:cNvGrpSpPr/>
        <p:nvPr/>
      </p:nvGrpSpPr>
      <p:grpSpPr>
        <a:xfrm>
          <a:off x="0" y="0"/>
          <a:ext cx="0" cy="0"/>
          <a:chOff x="0" y="0"/>
          <a:chExt cx="0" cy="0"/>
        </a:xfrm>
      </p:grpSpPr>
      <p:sp>
        <p:nvSpPr>
          <p:cNvPr id="316" name="Google Shape;316;p3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19</a:t>
            </a:fld>
            <a:endParaRPr sz="1300">
              <a:solidFill>
                <a:schemeClr val="dk1"/>
              </a:solidFill>
            </a:endParaRPr>
          </a:p>
        </p:txBody>
      </p:sp>
      <p:sp>
        <p:nvSpPr>
          <p:cNvPr id="317" name="Google Shape;317;p39"/>
          <p:cNvSpPr txBox="1">
            <a:spLocks noGrp="1"/>
          </p:cNvSpPr>
          <p:nvPr>
            <p:ph type="body" idx="1"/>
          </p:nvPr>
        </p:nvSpPr>
        <p:spPr>
          <a:xfrm>
            <a:off x="4455400" y="1293225"/>
            <a:ext cx="4479000" cy="3651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Find a comfortable position</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Notice your breath</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Receive loving kindness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Notice lingering positive emotions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Send loving kindness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Notice lingering positive emotions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Closing</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318" name="Google Shape;318;p39"/>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19" name="Google Shape;319;p39"/>
          <p:cNvSpPr txBox="1">
            <a:spLocks noGrp="1"/>
          </p:cNvSpPr>
          <p:nvPr>
            <p:ph type="title"/>
          </p:nvPr>
        </p:nvSpPr>
        <p:spPr>
          <a:xfrm>
            <a:off x="344400" y="404200"/>
            <a:ext cx="8455200" cy="10752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2400">
                <a:solidFill>
                  <a:schemeClr val="dk1"/>
                </a:solidFill>
              </a:rPr>
              <a:t>Practicing Compassion in Childhood:</a:t>
            </a:r>
            <a:endParaRPr sz="2400">
              <a:solidFill>
                <a:schemeClr val="dk1"/>
              </a:solidFill>
            </a:endParaRPr>
          </a:p>
          <a:p>
            <a:pPr marL="0" lvl="0" indent="0" algn="l" rtl="0">
              <a:lnSpc>
                <a:spcPct val="80000"/>
              </a:lnSpc>
              <a:spcBef>
                <a:spcPts val="0"/>
              </a:spcBef>
              <a:spcAft>
                <a:spcPts val="0"/>
              </a:spcAft>
              <a:buNone/>
            </a:pPr>
            <a:endParaRPr sz="600">
              <a:solidFill>
                <a:schemeClr val="dk1"/>
              </a:solidFill>
            </a:endParaRPr>
          </a:p>
          <a:p>
            <a:pPr marL="0" lvl="0" indent="0" algn="l" rtl="0">
              <a:lnSpc>
                <a:spcPct val="115000"/>
              </a:lnSpc>
              <a:spcBef>
                <a:spcPts val="0"/>
              </a:spcBef>
              <a:spcAft>
                <a:spcPts val="1200"/>
              </a:spcAft>
              <a:buClr>
                <a:schemeClr val="dk1"/>
              </a:buClr>
              <a:buSzPts val="1100"/>
              <a:buFont typeface="Arial"/>
              <a:buNone/>
            </a:pPr>
            <a:r>
              <a:rPr lang="es" sz="1700">
                <a:solidFill>
                  <a:schemeClr val="dk1"/>
                </a:solidFill>
                <a:latin typeface="Poppins"/>
                <a:ea typeface="Poppins"/>
                <a:cs typeface="Poppins"/>
                <a:sym typeface="Poppins"/>
              </a:rPr>
              <a:t>Loving-Kindness Meditation</a:t>
            </a:r>
            <a:endParaRPr sz="15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2326"/>
        </a:solidFill>
        <a:effectLst/>
      </p:bgPr>
    </p:bg>
    <p:spTree>
      <p:nvGrpSpPr>
        <p:cNvPr id="1" name="Shape 129"/>
        <p:cNvGrpSpPr/>
        <p:nvPr/>
      </p:nvGrpSpPr>
      <p:grpSpPr>
        <a:xfrm>
          <a:off x="0" y="0"/>
          <a:ext cx="0" cy="0"/>
          <a:chOff x="0" y="0"/>
          <a:chExt cx="0" cy="0"/>
        </a:xfrm>
      </p:grpSpPr>
      <p:sp>
        <p:nvSpPr>
          <p:cNvPr id="130" name="Google Shape;130;p2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a:t>
            </a:fld>
            <a:endParaRPr sz="1300">
              <a:solidFill>
                <a:schemeClr val="tx1"/>
              </a:solidFill>
            </a:endParaRPr>
          </a:p>
        </p:txBody>
      </p:sp>
      <p:pic>
        <p:nvPicPr>
          <p:cNvPr id="131" name="Google Shape;131;p22"/>
          <p:cNvPicPr preferRelativeResize="0"/>
          <p:nvPr/>
        </p:nvPicPr>
        <p:blipFill rotWithShape="1">
          <a:blip r:embed="rId3">
            <a:alphaModFix/>
          </a:blip>
          <a:srcRect l="351" r="-844"/>
          <a:stretch/>
        </p:blipFill>
        <p:spPr>
          <a:xfrm>
            <a:off x="0" y="989450"/>
            <a:ext cx="9143997" cy="311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20</a:t>
            </a:fld>
            <a:endParaRPr sz="1300"/>
          </a:p>
        </p:txBody>
      </p:sp>
      <p:sp>
        <p:nvSpPr>
          <p:cNvPr id="325" name="Google Shape;325;p40"/>
          <p:cNvSpPr txBox="1">
            <a:spLocks noGrp="1"/>
          </p:cNvSpPr>
          <p:nvPr>
            <p:ph type="title"/>
          </p:nvPr>
        </p:nvSpPr>
        <p:spPr>
          <a:xfrm>
            <a:off x="352400" y="627825"/>
            <a:ext cx="87003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3800"/>
              <a:t>Practicing Compassion in Childhood:</a:t>
            </a:r>
            <a:r>
              <a:rPr lang="es"/>
              <a:t> </a:t>
            </a:r>
            <a:endParaRPr/>
          </a:p>
          <a:p>
            <a:pPr marL="0" lvl="0" indent="0" algn="l" rtl="0">
              <a:lnSpc>
                <a:spcPct val="80000"/>
              </a:lnSpc>
              <a:spcBef>
                <a:spcPts val="0"/>
              </a:spcBef>
              <a:spcAft>
                <a:spcPts val="0"/>
              </a:spcAft>
              <a:buNone/>
            </a:pPr>
            <a:endParaRPr sz="1200"/>
          </a:p>
          <a:p>
            <a:pPr marL="0" lvl="0" indent="0" algn="l" rtl="0">
              <a:lnSpc>
                <a:spcPct val="80000"/>
              </a:lnSpc>
              <a:spcBef>
                <a:spcPts val="0"/>
              </a:spcBef>
              <a:spcAft>
                <a:spcPts val="0"/>
              </a:spcAft>
              <a:buNone/>
            </a:pPr>
            <a:r>
              <a:rPr lang="es" sz="2200"/>
              <a:t>Pleasant Events Calendar for Kids</a:t>
            </a:r>
            <a:endParaRPr sz="2200"/>
          </a:p>
        </p:txBody>
      </p:sp>
      <p:sp>
        <p:nvSpPr>
          <p:cNvPr id="326" name="Google Shape;326;p40"/>
          <p:cNvSpPr txBox="1">
            <a:spLocks noGrp="1"/>
          </p:cNvSpPr>
          <p:nvPr>
            <p:ph type="body" idx="1"/>
          </p:nvPr>
        </p:nvSpPr>
        <p:spPr>
          <a:xfrm>
            <a:off x="352400" y="2063750"/>
            <a:ext cx="6319500" cy="615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None/>
            </a:pPr>
            <a:endParaRPr sz="600">
              <a:latin typeface="Poppins"/>
              <a:ea typeface="Poppins"/>
              <a:cs typeface="Poppins"/>
              <a:sym typeface="Poppins"/>
            </a:endParaRPr>
          </a:p>
          <a:p>
            <a:pPr marL="0" lvl="0" indent="0" algn="l" rtl="0">
              <a:lnSpc>
                <a:spcPct val="100000"/>
              </a:lnSpc>
              <a:spcBef>
                <a:spcPts val="0"/>
              </a:spcBef>
              <a:spcAft>
                <a:spcPts val="0"/>
              </a:spcAft>
              <a:buNone/>
            </a:pPr>
            <a:r>
              <a:rPr lang="es" sz="1600" b="1">
                <a:latin typeface="Poppins"/>
                <a:ea typeface="Poppins"/>
                <a:cs typeface="Poppins"/>
                <a:sym typeface="Poppins"/>
              </a:rPr>
              <a:t>This practice can:</a:t>
            </a:r>
            <a:endParaRPr sz="1600" b="1">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327" name="Google Shape;327;p40"/>
          <p:cNvSpPr/>
          <p:nvPr/>
        </p:nvSpPr>
        <p:spPr>
          <a:xfrm>
            <a:off x="352400" y="32139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28" name="Google Shape;328;p40"/>
          <p:cNvSpPr txBox="1">
            <a:spLocks noGrp="1"/>
          </p:cNvSpPr>
          <p:nvPr>
            <p:ph type="body" idx="1"/>
          </p:nvPr>
        </p:nvSpPr>
        <p:spPr>
          <a:xfrm>
            <a:off x="816300" y="3260475"/>
            <a:ext cx="73548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Can reduce stress and increase feelings of curiosity and gratitude</a:t>
            </a:r>
            <a:endParaRPr sz="1400"/>
          </a:p>
          <a:p>
            <a:pPr marL="0" lvl="0" indent="0" algn="l" rtl="0">
              <a:lnSpc>
                <a:spcPct val="110000"/>
              </a:lnSpc>
              <a:spcBef>
                <a:spcPts val="0"/>
              </a:spcBef>
              <a:spcAft>
                <a:spcPts val="0"/>
              </a:spcAft>
              <a:buNone/>
            </a:pPr>
            <a:endParaRPr sz="1100"/>
          </a:p>
        </p:txBody>
      </p:sp>
      <p:sp>
        <p:nvSpPr>
          <p:cNvPr id="329" name="Google Shape;329;p40"/>
          <p:cNvSpPr/>
          <p:nvPr/>
        </p:nvSpPr>
        <p:spPr>
          <a:xfrm>
            <a:off x="352400" y="38379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30" name="Google Shape;330;p40"/>
          <p:cNvSpPr txBox="1">
            <a:spLocks noGrp="1"/>
          </p:cNvSpPr>
          <p:nvPr>
            <p:ph type="body" idx="1"/>
          </p:nvPr>
        </p:nvSpPr>
        <p:spPr>
          <a:xfrm>
            <a:off x="816300" y="3910075"/>
            <a:ext cx="7131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Encourage children to be proactive about making time for themselves</a:t>
            </a:r>
            <a:endParaRPr sz="1600"/>
          </a:p>
          <a:p>
            <a:pPr marL="0" lvl="0" indent="0" algn="l" rtl="0">
              <a:lnSpc>
                <a:spcPct val="110000"/>
              </a:lnSpc>
              <a:spcBef>
                <a:spcPts val="0"/>
              </a:spcBef>
              <a:spcAft>
                <a:spcPts val="0"/>
              </a:spcAft>
              <a:buNone/>
            </a:pPr>
            <a:endParaRPr sz="1100"/>
          </a:p>
        </p:txBody>
      </p:sp>
      <p:sp>
        <p:nvSpPr>
          <p:cNvPr id="331" name="Google Shape;331;p40"/>
          <p:cNvSpPr/>
          <p:nvPr/>
        </p:nvSpPr>
        <p:spPr>
          <a:xfrm>
            <a:off x="352400" y="44618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32" name="Google Shape;332;p40"/>
          <p:cNvSpPr txBox="1">
            <a:spLocks noGrp="1"/>
          </p:cNvSpPr>
          <p:nvPr>
            <p:ph type="body" idx="1"/>
          </p:nvPr>
        </p:nvSpPr>
        <p:spPr>
          <a:xfrm>
            <a:off x="816300" y="4461875"/>
            <a:ext cx="6947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Allow children to feel more open to receiving and offering care</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336"/>
        <p:cNvGrpSpPr/>
        <p:nvPr/>
      </p:nvGrpSpPr>
      <p:grpSpPr>
        <a:xfrm>
          <a:off x="0" y="0"/>
          <a:ext cx="0" cy="0"/>
          <a:chOff x="0" y="0"/>
          <a:chExt cx="0" cy="0"/>
        </a:xfrm>
      </p:grpSpPr>
      <p:sp>
        <p:nvSpPr>
          <p:cNvPr id="337" name="Google Shape;337;p4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21</a:t>
            </a:fld>
            <a:endParaRPr sz="1300">
              <a:solidFill>
                <a:schemeClr val="dk1"/>
              </a:solidFill>
            </a:endParaRPr>
          </a:p>
        </p:txBody>
      </p:sp>
      <p:sp>
        <p:nvSpPr>
          <p:cNvPr id="338" name="Google Shape;338;p41"/>
          <p:cNvSpPr txBox="1">
            <a:spLocks noGrp="1"/>
          </p:cNvSpPr>
          <p:nvPr>
            <p:ph type="body" idx="1"/>
          </p:nvPr>
        </p:nvSpPr>
        <p:spPr>
          <a:xfrm>
            <a:off x="4482200" y="1492250"/>
            <a:ext cx="4317300" cy="3452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Reflect </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Schedule</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Track</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339" name="Google Shape;339;p41"/>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40" name="Google Shape;340;p41"/>
          <p:cNvSpPr txBox="1">
            <a:spLocks noGrp="1"/>
          </p:cNvSpPr>
          <p:nvPr>
            <p:ph type="title"/>
          </p:nvPr>
        </p:nvSpPr>
        <p:spPr>
          <a:xfrm>
            <a:off x="344400" y="205000"/>
            <a:ext cx="8455200" cy="10752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2400">
                <a:solidFill>
                  <a:schemeClr val="dk1"/>
                </a:solidFill>
              </a:rPr>
              <a:t>Practicing Compassion in Childhood</a:t>
            </a:r>
            <a:endParaRPr sz="2400">
              <a:solidFill>
                <a:schemeClr val="dk1"/>
              </a:solidFill>
            </a:endParaRPr>
          </a:p>
          <a:p>
            <a:pPr marL="0" lvl="0" indent="0" algn="l" rtl="0">
              <a:lnSpc>
                <a:spcPct val="80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sz="1700">
                <a:solidFill>
                  <a:schemeClr val="dk1"/>
                </a:solidFill>
                <a:latin typeface="Poppins"/>
                <a:ea typeface="Poppins"/>
                <a:cs typeface="Poppins"/>
                <a:sym typeface="Poppins"/>
              </a:rPr>
              <a:t>Pleasant Events Calendar for Kids</a:t>
            </a:r>
            <a:endParaRPr sz="17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1700">
              <a:solidFill>
                <a:schemeClr val="dk1"/>
              </a:solidFill>
              <a:latin typeface="Poppins"/>
              <a:ea typeface="Poppins"/>
              <a:cs typeface="Poppins"/>
              <a:sym typeface="Poppins"/>
            </a:endParaRPr>
          </a:p>
          <a:p>
            <a:pPr marL="0" lvl="0" indent="0" algn="l" rtl="0">
              <a:lnSpc>
                <a:spcPct val="115000"/>
              </a:lnSpc>
              <a:spcBef>
                <a:spcPts val="1200"/>
              </a:spcBef>
              <a:spcAft>
                <a:spcPts val="1200"/>
              </a:spcAft>
              <a:buNone/>
            </a:pPr>
            <a:endParaRPr sz="1700">
              <a:solidFill>
                <a:schemeClr val="dk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344"/>
        <p:cNvGrpSpPr/>
        <p:nvPr/>
      </p:nvGrpSpPr>
      <p:grpSpPr>
        <a:xfrm>
          <a:off x="0" y="0"/>
          <a:ext cx="0" cy="0"/>
          <a:chOff x="0" y="0"/>
          <a:chExt cx="0" cy="0"/>
        </a:xfrm>
      </p:grpSpPr>
      <p:sp>
        <p:nvSpPr>
          <p:cNvPr id="345" name="Google Shape;345;p4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22</a:t>
            </a:fld>
            <a:endParaRPr sz="1300">
              <a:solidFill>
                <a:schemeClr val="tx1"/>
              </a:solidFill>
            </a:endParaRPr>
          </a:p>
        </p:txBody>
      </p:sp>
      <p:sp>
        <p:nvSpPr>
          <p:cNvPr id="346" name="Google Shape;346;p42"/>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350"/>
        <p:cNvGrpSpPr/>
        <p:nvPr/>
      </p:nvGrpSpPr>
      <p:grpSpPr>
        <a:xfrm>
          <a:off x="0" y="0"/>
          <a:ext cx="0" cy="0"/>
          <a:chOff x="0" y="0"/>
          <a:chExt cx="0" cy="0"/>
        </a:xfrm>
      </p:grpSpPr>
      <p:sp>
        <p:nvSpPr>
          <p:cNvPr id="351" name="Google Shape;351;p4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23</a:t>
            </a:fld>
            <a:endParaRPr sz="1300">
              <a:solidFill>
                <a:schemeClr val="dk1"/>
              </a:solidFill>
            </a:endParaRPr>
          </a:p>
        </p:txBody>
      </p:sp>
      <p:sp>
        <p:nvSpPr>
          <p:cNvPr id="352" name="Google Shape;352;p43"/>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solidFill>
                  <a:srgbClr val="000000"/>
                </a:solidFill>
              </a:rPr>
              <a:t>Questions</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24</a:t>
            </a:fld>
            <a:endParaRPr sz="1300">
              <a:solidFill>
                <a:schemeClr val="dk1"/>
              </a:solidFill>
            </a:endParaRPr>
          </a:p>
        </p:txBody>
      </p:sp>
      <p:sp>
        <p:nvSpPr>
          <p:cNvPr id="358" name="Google Shape;358;p44"/>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Closing Activity</a:t>
            </a:r>
            <a:endParaRPr/>
          </a:p>
        </p:txBody>
      </p:sp>
      <p:pic>
        <p:nvPicPr>
          <p:cNvPr id="359" name="Google Shape;359;p44"/>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360" name="Google Shape;360;p44"/>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361" name="Google Shape;361;p44"/>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one word that describes your learnings from today’s workshop?</a:t>
            </a: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25</a:t>
            </a:fld>
            <a:endParaRPr sz="1300">
              <a:solidFill>
                <a:schemeClr val="dk1"/>
              </a:solidFill>
            </a:endParaRPr>
          </a:p>
        </p:txBody>
      </p:sp>
      <p:sp>
        <p:nvSpPr>
          <p:cNvPr id="367" name="Google Shape;367;p45"/>
          <p:cNvSpPr txBox="1">
            <a:spLocks noGrp="1"/>
          </p:cNvSpPr>
          <p:nvPr>
            <p:ph type="title"/>
          </p:nvPr>
        </p:nvSpPr>
        <p:spPr>
          <a:xfrm>
            <a:off x="513050" y="1183325"/>
            <a:ext cx="4557600" cy="144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5300"/>
              <a:t>Thank You!</a:t>
            </a:r>
            <a:endParaRPr sz="5300"/>
          </a:p>
        </p:txBody>
      </p:sp>
      <p:sp>
        <p:nvSpPr>
          <p:cNvPr id="368" name="Google Shape;368;p45"/>
          <p:cNvSpPr txBox="1">
            <a:spLocks noGrp="1"/>
          </p:cNvSpPr>
          <p:nvPr>
            <p:ph type="body" idx="1"/>
          </p:nvPr>
        </p:nvSpPr>
        <p:spPr>
          <a:xfrm>
            <a:off x="87880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sp>
        <p:nvSpPr>
          <p:cNvPr id="369" name="Google Shape;369;p45"/>
          <p:cNvSpPr txBox="1">
            <a:spLocks noGrp="1"/>
          </p:cNvSpPr>
          <p:nvPr>
            <p:ph type="body" idx="1"/>
          </p:nvPr>
        </p:nvSpPr>
        <p:spPr>
          <a:xfrm>
            <a:off x="345275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sp>
        <p:nvSpPr>
          <p:cNvPr id="370" name="Google Shape;370;p45"/>
          <p:cNvSpPr/>
          <p:nvPr/>
        </p:nvSpPr>
        <p:spPr>
          <a:xfrm>
            <a:off x="302213"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371" name="Google Shape;371;p45"/>
          <p:cNvSpPr/>
          <p:nvPr/>
        </p:nvSpPr>
        <p:spPr>
          <a:xfrm>
            <a:off x="2830588"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pic>
        <p:nvPicPr>
          <p:cNvPr id="372" name="Google Shape;372;p45"/>
          <p:cNvPicPr preferRelativeResize="0"/>
          <p:nvPr/>
        </p:nvPicPr>
        <p:blipFill>
          <a:blip r:embed="rId3">
            <a:alphaModFix/>
          </a:blip>
          <a:stretch>
            <a:fillRect/>
          </a:stretch>
        </p:blipFill>
        <p:spPr>
          <a:xfrm>
            <a:off x="4791749" y="1411398"/>
            <a:ext cx="4087276" cy="2163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135"/>
        <p:cNvGrpSpPr/>
        <p:nvPr/>
      </p:nvGrpSpPr>
      <p:grpSpPr>
        <a:xfrm>
          <a:off x="0" y="0"/>
          <a:ext cx="0" cy="0"/>
          <a:chOff x="0" y="0"/>
          <a:chExt cx="0" cy="0"/>
        </a:xfrm>
      </p:grpSpPr>
      <p:sp>
        <p:nvSpPr>
          <p:cNvPr id="136" name="Google Shape;136;p2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3</a:t>
            </a:fld>
            <a:endParaRPr sz="1300">
              <a:solidFill>
                <a:schemeClr val="tx1"/>
              </a:solidFill>
            </a:endParaRPr>
          </a:p>
        </p:txBody>
      </p:sp>
      <p:sp>
        <p:nvSpPr>
          <p:cNvPr id="137" name="Google Shape;137;p23"/>
          <p:cNvSpPr txBox="1">
            <a:spLocks noGrp="1"/>
          </p:cNvSpPr>
          <p:nvPr>
            <p:ph type="title"/>
          </p:nvPr>
        </p:nvSpPr>
        <p:spPr>
          <a:xfrm>
            <a:off x="4649500" y="909750"/>
            <a:ext cx="4272600" cy="2379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dirty="0"/>
              <a:t>com- pas-</a:t>
            </a:r>
            <a:endParaRPr dirty="0"/>
          </a:p>
        </p:txBody>
      </p:sp>
      <p:sp>
        <p:nvSpPr>
          <p:cNvPr id="138" name="Google Shape;138;p23"/>
          <p:cNvSpPr txBox="1"/>
          <p:nvPr/>
        </p:nvSpPr>
        <p:spPr>
          <a:xfrm>
            <a:off x="4601050" y="3414325"/>
            <a:ext cx="3119100" cy="1136100"/>
          </a:xfrm>
          <a:prstGeom prst="rect">
            <a:avLst/>
          </a:prstGeom>
          <a:noFill/>
          <a:ln>
            <a:noFill/>
          </a:ln>
        </p:spPr>
        <p:txBody>
          <a:bodyPr spcFirstLastPara="1" wrap="square" lIns="0" tIns="0" rIns="0" bIns="0" anchor="t" anchorCtr="0">
            <a:noAutofit/>
          </a:bodyPr>
          <a:lstStyle/>
          <a:p>
            <a:pPr marL="0" lvl="0" indent="0" algn="l" rtl="0">
              <a:lnSpc>
                <a:spcPct val="65000"/>
              </a:lnSpc>
              <a:spcBef>
                <a:spcPts val="0"/>
              </a:spcBef>
              <a:spcAft>
                <a:spcPts val="0"/>
              </a:spcAft>
              <a:buNone/>
            </a:pPr>
            <a:r>
              <a:rPr lang="es" sz="10400">
                <a:solidFill>
                  <a:schemeClr val="lt1"/>
                </a:solidFill>
                <a:latin typeface="Poppins Medium"/>
                <a:ea typeface="Poppins Medium"/>
                <a:cs typeface="Poppins Medium"/>
                <a:sym typeface="Poppins Medium"/>
              </a:rPr>
              <a:t>sion</a:t>
            </a:r>
            <a:endParaRPr sz="10400">
              <a:solidFill>
                <a:schemeClr val="lt1"/>
              </a:solidFill>
              <a:latin typeface="Poppins Medium"/>
              <a:ea typeface="Poppins Medium"/>
              <a:cs typeface="Poppins Medium"/>
              <a:sym typeface="Poppins Medium"/>
            </a:endParaRPr>
          </a:p>
        </p:txBody>
      </p:sp>
      <p:pic>
        <p:nvPicPr>
          <p:cNvPr id="139" name="Google Shape;139;p23"/>
          <p:cNvPicPr preferRelativeResize="0"/>
          <p:nvPr/>
        </p:nvPicPr>
        <p:blipFill>
          <a:blip r:embed="rId3">
            <a:alphaModFix/>
          </a:blip>
          <a:stretch>
            <a:fillRect/>
          </a:stretch>
        </p:blipFill>
        <p:spPr>
          <a:xfrm>
            <a:off x="482865" y="996925"/>
            <a:ext cx="2888001" cy="3598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4</a:t>
            </a:fld>
            <a:endParaRPr sz="1300">
              <a:solidFill>
                <a:schemeClr val="dk1"/>
              </a:solidFill>
            </a:endParaRPr>
          </a:p>
        </p:txBody>
      </p:sp>
      <p:sp>
        <p:nvSpPr>
          <p:cNvPr id="145" name="Google Shape;145;p24"/>
          <p:cNvSpPr txBox="1">
            <a:spLocks noGrp="1"/>
          </p:cNvSpPr>
          <p:nvPr>
            <p:ph type="title"/>
          </p:nvPr>
        </p:nvSpPr>
        <p:spPr>
          <a:xfrm>
            <a:off x="352400" y="627825"/>
            <a:ext cx="5106300" cy="112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Workshop Facilitator(s):</a:t>
            </a:r>
            <a:endParaRPr/>
          </a:p>
        </p:txBody>
      </p:sp>
      <p:sp>
        <p:nvSpPr>
          <p:cNvPr id="146" name="Google Shape;146;p24"/>
          <p:cNvSpPr txBox="1">
            <a:spLocks noGrp="1"/>
          </p:cNvSpPr>
          <p:nvPr>
            <p:ph type="body" idx="1"/>
          </p:nvPr>
        </p:nvSpPr>
        <p:spPr>
          <a:xfrm>
            <a:off x="87880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cxnSp>
        <p:nvCxnSpPr>
          <p:cNvPr id="147" name="Google Shape;147;p24"/>
          <p:cNvCxnSpPr/>
          <p:nvPr/>
        </p:nvCxnSpPr>
        <p:spPr>
          <a:xfrm rot="10800000">
            <a:off x="-11300" y="2773650"/>
            <a:ext cx="9169800" cy="0"/>
          </a:xfrm>
          <a:prstGeom prst="straightConnector1">
            <a:avLst/>
          </a:prstGeom>
          <a:noFill/>
          <a:ln w="9525" cap="flat" cmpd="sng">
            <a:solidFill>
              <a:srgbClr val="434343"/>
            </a:solidFill>
            <a:prstDash val="solid"/>
            <a:round/>
            <a:headEnd type="none" w="med" len="med"/>
            <a:tailEnd type="none" w="med" len="med"/>
          </a:ln>
        </p:spPr>
      </p:cxnSp>
      <p:cxnSp>
        <p:nvCxnSpPr>
          <p:cNvPr id="148" name="Google Shape;148;p24"/>
          <p:cNvCxnSpPr/>
          <p:nvPr/>
        </p:nvCxnSpPr>
        <p:spPr>
          <a:xfrm rot="10800000">
            <a:off x="-11300" y="3834600"/>
            <a:ext cx="9169800" cy="0"/>
          </a:xfrm>
          <a:prstGeom prst="straightConnector1">
            <a:avLst/>
          </a:prstGeom>
          <a:noFill/>
          <a:ln w="9525" cap="flat" cmpd="sng">
            <a:solidFill>
              <a:srgbClr val="434343"/>
            </a:solidFill>
            <a:prstDash val="solid"/>
            <a:round/>
            <a:headEnd type="none" w="med" len="med"/>
            <a:tailEnd type="none" w="med" len="med"/>
          </a:ln>
        </p:spPr>
      </p:cxnSp>
      <p:sp>
        <p:nvSpPr>
          <p:cNvPr id="149" name="Google Shape;149;p24"/>
          <p:cNvSpPr txBox="1">
            <a:spLocks noGrp="1"/>
          </p:cNvSpPr>
          <p:nvPr>
            <p:ph type="body" idx="1"/>
          </p:nvPr>
        </p:nvSpPr>
        <p:spPr>
          <a:xfrm>
            <a:off x="345275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pic>
        <p:nvPicPr>
          <p:cNvPr id="150" name="Google Shape;150;p24"/>
          <p:cNvPicPr preferRelativeResize="0"/>
          <p:nvPr/>
        </p:nvPicPr>
        <p:blipFill>
          <a:blip r:embed="rId3">
            <a:alphaModFix/>
          </a:blip>
          <a:stretch>
            <a:fillRect/>
          </a:stretch>
        </p:blipFill>
        <p:spPr>
          <a:xfrm>
            <a:off x="5615000" y="1239325"/>
            <a:ext cx="2975626" cy="1588050"/>
          </a:xfrm>
          <a:prstGeom prst="rect">
            <a:avLst/>
          </a:prstGeom>
          <a:noFill/>
          <a:ln>
            <a:noFill/>
          </a:ln>
        </p:spPr>
      </p:pic>
      <p:sp>
        <p:nvSpPr>
          <p:cNvPr id="151" name="Google Shape;151;p24"/>
          <p:cNvSpPr/>
          <p:nvPr/>
        </p:nvSpPr>
        <p:spPr>
          <a:xfrm>
            <a:off x="302213"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52" name="Google Shape;152;p24"/>
          <p:cNvSpPr/>
          <p:nvPr/>
        </p:nvSpPr>
        <p:spPr>
          <a:xfrm>
            <a:off x="2830588"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rgbClr val="F2F0E8"/>
                </a:solidFill>
              </a:rPr>
              <a:t>5</a:t>
            </a:fld>
            <a:endParaRPr sz="1300">
              <a:solidFill>
                <a:schemeClr val="tx1"/>
              </a:solidFill>
            </a:endParaRPr>
          </a:p>
        </p:txBody>
      </p:sp>
      <p:sp>
        <p:nvSpPr>
          <p:cNvPr id="158" name="Google Shape;158;p25"/>
          <p:cNvSpPr txBox="1">
            <a:spLocks noGrp="1"/>
          </p:cNvSpPr>
          <p:nvPr>
            <p:ph type="title"/>
          </p:nvPr>
        </p:nvSpPr>
        <p:spPr>
          <a:xfrm>
            <a:off x="352400" y="627825"/>
            <a:ext cx="4324200" cy="49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agenda:</a:t>
            </a:r>
            <a:endParaRPr/>
          </a:p>
        </p:txBody>
      </p:sp>
      <p:sp>
        <p:nvSpPr>
          <p:cNvPr id="159" name="Google Shape;159;p25"/>
          <p:cNvSpPr txBox="1">
            <a:spLocks noGrp="1"/>
          </p:cNvSpPr>
          <p:nvPr>
            <p:ph type="body" idx="1"/>
          </p:nvPr>
        </p:nvSpPr>
        <p:spPr>
          <a:xfrm>
            <a:off x="856025" y="2512750"/>
            <a:ext cx="2376900" cy="11565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Welcoming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What is Compassion</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Clr>
                <a:schemeClr val="dk1"/>
              </a:buClr>
              <a:buSzPts val="1100"/>
              <a:buFont typeface="Arial"/>
              <a:buNone/>
            </a:pPr>
            <a:r>
              <a:rPr lang="es" sz="1100"/>
              <a:t>Compassion in Parenthood</a:t>
            </a:r>
            <a:endParaRPr sz="1100"/>
          </a:p>
          <a:p>
            <a:pPr marL="0" lvl="0" indent="0" algn="l" rtl="0">
              <a:lnSpc>
                <a:spcPct val="150000"/>
              </a:lnSpc>
              <a:spcBef>
                <a:spcPts val="0"/>
              </a:spcBef>
              <a:spcAft>
                <a:spcPts val="0"/>
              </a:spcAft>
              <a:buClr>
                <a:schemeClr val="dk1"/>
              </a:buClr>
              <a:buSzPts val="1100"/>
              <a:buFont typeface="Arial"/>
              <a:buNone/>
            </a:pPr>
            <a:endParaRPr sz="1100"/>
          </a:p>
          <a:p>
            <a:pPr marL="0" lvl="0" indent="0" algn="l" rtl="0">
              <a:lnSpc>
                <a:spcPct val="150000"/>
              </a:lnSpc>
              <a:spcBef>
                <a:spcPts val="0"/>
              </a:spcBef>
              <a:spcAft>
                <a:spcPts val="0"/>
              </a:spcAft>
              <a:buNone/>
            </a:pPr>
            <a:endParaRPr sz="1100"/>
          </a:p>
        </p:txBody>
      </p:sp>
      <p:sp>
        <p:nvSpPr>
          <p:cNvPr id="160" name="Google Shape;160;p25"/>
          <p:cNvSpPr/>
          <p:nvPr/>
        </p:nvSpPr>
        <p:spPr>
          <a:xfrm>
            <a:off x="315200"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1</a:t>
            </a:r>
            <a:endParaRPr b="1">
              <a:solidFill>
                <a:srgbClr val="0063B0"/>
              </a:solidFill>
              <a:latin typeface="Poppins"/>
              <a:ea typeface="Poppins"/>
              <a:cs typeface="Poppins"/>
              <a:sym typeface="Poppins"/>
            </a:endParaRPr>
          </a:p>
        </p:txBody>
      </p:sp>
      <p:sp>
        <p:nvSpPr>
          <p:cNvPr id="161" name="Google Shape;161;p25"/>
          <p:cNvSpPr txBox="1">
            <a:spLocks noGrp="1"/>
          </p:cNvSpPr>
          <p:nvPr>
            <p:ph type="body" idx="1"/>
          </p:nvPr>
        </p:nvSpPr>
        <p:spPr>
          <a:xfrm>
            <a:off x="4267125" y="2512750"/>
            <a:ext cx="4043700" cy="18078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Compassion  in Childhood</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Questions?</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Closing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p:txBody>
      </p:sp>
      <p:sp>
        <p:nvSpPr>
          <p:cNvPr id="162" name="Google Shape;162;p25"/>
          <p:cNvSpPr/>
          <p:nvPr/>
        </p:nvSpPr>
        <p:spPr>
          <a:xfrm>
            <a:off x="315200"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2</a:t>
            </a:r>
            <a:endParaRPr b="1">
              <a:solidFill>
                <a:srgbClr val="0063B0"/>
              </a:solidFill>
              <a:latin typeface="Poppins"/>
              <a:ea typeface="Poppins"/>
              <a:cs typeface="Poppins"/>
              <a:sym typeface="Poppins"/>
            </a:endParaRPr>
          </a:p>
        </p:txBody>
      </p:sp>
      <p:sp>
        <p:nvSpPr>
          <p:cNvPr id="163" name="Google Shape;163;p25"/>
          <p:cNvSpPr/>
          <p:nvPr/>
        </p:nvSpPr>
        <p:spPr>
          <a:xfrm>
            <a:off x="315200"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3</a:t>
            </a:r>
            <a:endParaRPr b="1">
              <a:solidFill>
                <a:srgbClr val="0063B0"/>
              </a:solidFill>
              <a:latin typeface="Poppins"/>
              <a:ea typeface="Poppins"/>
              <a:cs typeface="Poppins"/>
              <a:sym typeface="Poppins"/>
            </a:endParaRPr>
          </a:p>
        </p:txBody>
      </p:sp>
      <p:sp>
        <p:nvSpPr>
          <p:cNvPr id="164" name="Google Shape;164;p25"/>
          <p:cNvSpPr/>
          <p:nvPr/>
        </p:nvSpPr>
        <p:spPr>
          <a:xfrm>
            <a:off x="3732525"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4</a:t>
            </a:r>
            <a:endParaRPr b="1">
              <a:solidFill>
                <a:srgbClr val="0063B0"/>
              </a:solidFill>
              <a:latin typeface="Poppins"/>
              <a:ea typeface="Poppins"/>
              <a:cs typeface="Poppins"/>
              <a:sym typeface="Poppins"/>
            </a:endParaRPr>
          </a:p>
        </p:txBody>
      </p:sp>
      <p:sp>
        <p:nvSpPr>
          <p:cNvPr id="165" name="Google Shape;165;p25"/>
          <p:cNvSpPr/>
          <p:nvPr/>
        </p:nvSpPr>
        <p:spPr>
          <a:xfrm>
            <a:off x="3732525"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5</a:t>
            </a:r>
            <a:endParaRPr b="1">
              <a:solidFill>
                <a:srgbClr val="0063B0"/>
              </a:solidFill>
              <a:latin typeface="Poppins"/>
              <a:ea typeface="Poppins"/>
              <a:cs typeface="Poppins"/>
              <a:sym typeface="Poppins"/>
            </a:endParaRPr>
          </a:p>
        </p:txBody>
      </p:sp>
      <p:sp>
        <p:nvSpPr>
          <p:cNvPr id="166" name="Google Shape;166;p25"/>
          <p:cNvSpPr/>
          <p:nvPr/>
        </p:nvSpPr>
        <p:spPr>
          <a:xfrm>
            <a:off x="3732525"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6</a:t>
            </a:r>
            <a:endParaRPr b="1">
              <a:solidFill>
                <a:srgbClr val="0063B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6</a:t>
            </a:fld>
            <a:endParaRPr sz="1300">
              <a:solidFill>
                <a:schemeClr val="dk1"/>
              </a:solidFill>
            </a:endParaRPr>
          </a:p>
        </p:txBody>
      </p:sp>
      <p:sp>
        <p:nvSpPr>
          <p:cNvPr id="172" name="Google Shape;172;p26"/>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 </a:t>
            </a:r>
            <a:br>
              <a:rPr lang="es"/>
            </a:br>
            <a:r>
              <a:rPr lang="es"/>
              <a:t>Activity</a:t>
            </a:r>
            <a:endParaRPr/>
          </a:p>
        </p:txBody>
      </p:sp>
      <p:sp>
        <p:nvSpPr>
          <p:cNvPr id="173" name="Google Shape;173;p26"/>
          <p:cNvSpPr txBox="1">
            <a:spLocks noGrp="1"/>
          </p:cNvSpPr>
          <p:nvPr>
            <p:ph type="body" idx="1"/>
          </p:nvPr>
        </p:nvSpPr>
        <p:spPr>
          <a:xfrm>
            <a:off x="1477950" y="1707525"/>
            <a:ext cx="1214400" cy="2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500">
                <a:latin typeface="Poppins"/>
                <a:ea typeface="Poppins"/>
                <a:cs typeface="Poppins"/>
                <a:sym typeface="Poppins"/>
              </a:rPr>
              <a:t>Ice Breaker</a:t>
            </a:r>
            <a:endParaRPr sz="1500">
              <a:latin typeface="Poppins"/>
              <a:ea typeface="Poppins"/>
              <a:cs typeface="Poppins"/>
              <a:sym typeface="Poppins"/>
            </a:endParaRPr>
          </a:p>
        </p:txBody>
      </p:sp>
      <p:pic>
        <p:nvPicPr>
          <p:cNvPr id="174" name="Google Shape;174;p26"/>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175" name="Google Shape;175;p26"/>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176" name="Google Shape;176;p26"/>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the best compliment your child has shared with you?</a:t>
            </a: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180"/>
        <p:cNvGrpSpPr/>
        <p:nvPr/>
      </p:nvGrpSpPr>
      <p:grpSpPr>
        <a:xfrm>
          <a:off x="0" y="0"/>
          <a:ext cx="0" cy="0"/>
          <a:chOff x="0" y="0"/>
          <a:chExt cx="0" cy="0"/>
        </a:xfrm>
      </p:grpSpPr>
      <p:sp>
        <p:nvSpPr>
          <p:cNvPr id="181" name="Google Shape;181;p2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7</a:t>
            </a:fld>
            <a:endParaRPr sz="1300">
              <a:solidFill>
                <a:schemeClr val="dk1"/>
              </a:solidFill>
            </a:endParaRPr>
          </a:p>
        </p:txBody>
      </p:sp>
      <p:sp>
        <p:nvSpPr>
          <p:cNvPr id="182" name="Google Shape;182;p27"/>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solidFill>
                  <a:srgbClr val="000000"/>
                </a:solidFill>
              </a:rPr>
              <a:t>What is Compassion?</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8</a:t>
            </a:fld>
            <a:endParaRPr sz="1300"/>
          </a:p>
        </p:txBody>
      </p:sp>
      <p:sp>
        <p:nvSpPr>
          <p:cNvPr id="188" name="Google Shape;188;p28"/>
          <p:cNvSpPr txBox="1">
            <a:spLocks noGrp="1"/>
          </p:cNvSpPr>
          <p:nvPr>
            <p:ph type="title"/>
          </p:nvPr>
        </p:nvSpPr>
        <p:spPr>
          <a:xfrm>
            <a:off x="352400" y="627825"/>
            <a:ext cx="62391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Compassion?</a:t>
            </a:r>
            <a:endParaRPr/>
          </a:p>
        </p:txBody>
      </p:sp>
      <p:sp>
        <p:nvSpPr>
          <p:cNvPr id="189" name="Google Shape;189;p28"/>
          <p:cNvSpPr txBox="1">
            <a:spLocks noGrp="1"/>
          </p:cNvSpPr>
          <p:nvPr>
            <p:ph type="body" idx="1"/>
          </p:nvPr>
        </p:nvSpPr>
        <p:spPr>
          <a:xfrm>
            <a:off x="352400" y="1900525"/>
            <a:ext cx="4614300" cy="136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700">
                <a:latin typeface="Poppins"/>
                <a:ea typeface="Poppins"/>
                <a:cs typeface="Poppins"/>
                <a:sym typeface="Poppins"/>
              </a:rPr>
              <a:t>Compassion: the feeling that arises when you are confronted with another’s suffering and feel motivated to relieve that suffering</a:t>
            </a:r>
            <a:endParaRPr sz="1700">
              <a:latin typeface="Poppins"/>
              <a:ea typeface="Poppins"/>
              <a:cs typeface="Poppins"/>
              <a:sym typeface="Poppins"/>
            </a:endParaRPr>
          </a:p>
          <a:p>
            <a:pPr marL="0" lvl="0" indent="0" algn="l" rtl="0">
              <a:lnSpc>
                <a:spcPct val="100000"/>
              </a:lnSpc>
              <a:spcBef>
                <a:spcPts val="0"/>
              </a:spcBef>
              <a:spcAft>
                <a:spcPts val="0"/>
              </a:spcAft>
              <a:buNone/>
            </a:pPr>
            <a:endParaRPr sz="1400" b="1">
              <a:latin typeface="Poppins"/>
              <a:ea typeface="Poppins"/>
              <a:cs typeface="Poppins"/>
              <a:sym typeface="Poppins"/>
            </a:endParaRPr>
          </a:p>
          <a:p>
            <a:pPr marL="0" lvl="0" indent="0" algn="l" rtl="0">
              <a:lnSpc>
                <a:spcPct val="100000"/>
              </a:lnSpc>
              <a:spcBef>
                <a:spcPts val="0"/>
              </a:spcBef>
              <a:spcAft>
                <a:spcPts val="0"/>
              </a:spcAft>
              <a:buNone/>
            </a:pPr>
            <a:r>
              <a:rPr lang="es" sz="1400">
                <a:latin typeface="Poppins"/>
                <a:ea typeface="Poppins"/>
                <a:cs typeface="Poppins"/>
                <a:sym typeface="Poppins"/>
              </a:rPr>
              <a:t>Self-compassion is compassion turned inwards</a:t>
            </a:r>
            <a:r>
              <a:rPr lang="es" sz="1400"/>
              <a:t>:</a:t>
            </a:r>
            <a:endParaRPr sz="1400"/>
          </a:p>
        </p:txBody>
      </p:sp>
      <p:sp>
        <p:nvSpPr>
          <p:cNvPr id="190" name="Google Shape;190;p28"/>
          <p:cNvSpPr/>
          <p:nvPr/>
        </p:nvSpPr>
        <p:spPr>
          <a:xfrm>
            <a:off x="352400" y="35937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191" name="Google Shape;191;p28"/>
          <p:cNvSpPr txBox="1">
            <a:spLocks noGrp="1"/>
          </p:cNvSpPr>
          <p:nvPr>
            <p:ph type="body" idx="1"/>
          </p:nvPr>
        </p:nvSpPr>
        <p:spPr>
          <a:xfrm>
            <a:off x="816300" y="3717325"/>
            <a:ext cx="3104700" cy="39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Self-kindness</a:t>
            </a:r>
            <a:endParaRPr sz="1200" b="1">
              <a:latin typeface="Poppins"/>
              <a:ea typeface="Poppins"/>
              <a:cs typeface="Poppins"/>
              <a:sym typeface="Poppins"/>
            </a:endParaRPr>
          </a:p>
          <a:p>
            <a:pPr marL="0" lvl="0" indent="0" algn="l" rtl="0">
              <a:spcBef>
                <a:spcPts val="0"/>
              </a:spcBef>
              <a:spcAft>
                <a:spcPts val="0"/>
              </a:spcAft>
              <a:buNone/>
            </a:pPr>
            <a:endParaRPr sz="1100"/>
          </a:p>
        </p:txBody>
      </p:sp>
      <p:sp>
        <p:nvSpPr>
          <p:cNvPr id="192" name="Google Shape;192;p28"/>
          <p:cNvSpPr/>
          <p:nvPr/>
        </p:nvSpPr>
        <p:spPr>
          <a:xfrm>
            <a:off x="352406" y="40689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193" name="Google Shape;193;p28"/>
          <p:cNvSpPr txBox="1">
            <a:spLocks noGrp="1"/>
          </p:cNvSpPr>
          <p:nvPr>
            <p:ph type="body" idx="1"/>
          </p:nvPr>
        </p:nvSpPr>
        <p:spPr>
          <a:xfrm>
            <a:off x="816300" y="4174525"/>
            <a:ext cx="3104700" cy="39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Recognition of our common humanity</a:t>
            </a:r>
            <a:endParaRPr sz="1200" b="1">
              <a:latin typeface="Poppins"/>
              <a:ea typeface="Poppins"/>
              <a:cs typeface="Poppins"/>
              <a:sym typeface="Poppins"/>
            </a:endParaRPr>
          </a:p>
          <a:p>
            <a:pPr marL="0" lvl="0" indent="0" algn="l" rtl="0">
              <a:spcBef>
                <a:spcPts val="0"/>
              </a:spcBef>
              <a:spcAft>
                <a:spcPts val="0"/>
              </a:spcAft>
              <a:buNone/>
            </a:pPr>
            <a:endParaRPr sz="1100"/>
          </a:p>
        </p:txBody>
      </p:sp>
      <p:sp>
        <p:nvSpPr>
          <p:cNvPr id="194" name="Google Shape;194;p28"/>
          <p:cNvSpPr/>
          <p:nvPr/>
        </p:nvSpPr>
        <p:spPr>
          <a:xfrm>
            <a:off x="352406" y="46023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195" name="Google Shape;195;p28"/>
          <p:cNvSpPr txBox="1">
            <a:spLocks noGrp="1"/>
          </p:cNvSpPr>
          <p:nvPr>
            <p:ph type="body" idx="1"/>
          </p:nvPr>
        </p:nvSpPr>
        <p:spPr>
          <a:xfrm>
            <a:off x="816300" y="4707925"/>
            <a:ext cx="3104700" cy="39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Mindfulness</a:t>
            </a:r>
            <a:endParaRPr sz="1200" b="1">
              <a:latin typeface="Poppins"/>
              <a:ea typeface="Poppins"/>
              <a:cs typeface="Poppins"/>
              <a:sym typeface="Poppins"/>
            </a:endParaRPr>
          </a:p>
          <a:p>
            <a:pPr marL="0" lvl="0" indent="0" algn="l" rtl="0">
              <a:spcBef>
                <a:spcPts val="0"/>
              </a:spcBef>
              <a:spcAft>
                <a:spcPts val="0"/>
              </a:spcAft>
              <a:buNone/>
            </a:pPr>
            <a:endParaRPr sz="1100"/>
          </a:p>
        </p:txBody>
      </p:sp>
      <p:pic>
        <p:nvPicPr>
          <p:cNvPr id="196" name="Google Shape;196;p28"/>
          <p:cNvPicPr preferRelativeResize="0"/>
          <p:nvPr/>
        </p:nvPicPr>
        <p:blipFill>
          <a:blip r:embed="rId3">
            <a:alphaModFix/>
          </a:blip>
          <a:stretch>
            <a:fillRect/>
          </a:stretch>
        </p:blipFill>
        <p:spPr>
          <a:xfrm>
            <a:off x="5387975" y="704025"/>
            <a:ext cx="3016352" cy="38609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9</a:t>
            </a:fld>
            <a:endParaRPr sz="1300"/>
          </a:p>
        </p:txBody>
      </p:sp>
      <p:sp>
        <p:nvSpPr>
          <p:cNvPr id="202" name="Google Shape;202;p29"/>
          <p:cNvSpPr txBox="1">
            <a:spLocks noGrp="1"/>
          </p:cNvSpPr>
          <p:nvPr>
            <p:ph type="title"/>
          </p:nvPr>
        </p:nvSpPr>
        <p:spPr>
          <a:xfrm>
            <a:off x="352400" y="802450"/>
            <a:ext cx="51063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Compassion?</a:t>
            </a:r>
            <a:endParaRPr/>
          </a:p>
        </p:txBody>
      </p:sp>
      <p:sp>
        <p:nvSpPr>
          <p:cNvPr id="203" name="Google Shape;203;p29"/>
          <p:cNvSpPr txBox="1">
            <a:spLocks noGrp="1"/>
          </p:cNvSpPr>
          <p:nvPr>
            <p:ph type="body" idx="1"/>
          </p:nvPr>
        </p:nvSpPr>
        <p:spPr>
          <a:xfrm>
            <a:off x="352400" y="1994925"/>
            <a:ext cx="4043700" cy="1931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400">
                <a:latin typeface="Poppins"/>
                <a:ea typeface="Poppins"/>
                <a:cs typeface="Poppins"/>
                <a:sym typeface="Poppins"/>
              </a:rPr>
              <a:t>Feeling Compassion:</a:t>
            </a:r>
            <a:endParaRPr/>
          </a:p>
        </p:txBody>
      </p:sp>
      <p:sp>
        <p:nvSpPr>
          <p:cNvPr id="204" name="Google Shape;204;p29"/>
          <p:cNvSpPr/>
          <p:nvPr/>
        </p:nvSpPr>
        <p:spPr>
          <a:xfrm>
            <a:off x="352400" y="24351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05" name="Google Shape;205;p29"/>
          <p:cNvSpPr txBox="1">
            <a:spLocks noGrp="1"/>
          </p:cNvSpPr>
          <p:nvPr>
            <p:ph type="body" idx="1"/>
          </p:nvPr>
        </p:nvSpPr>
        <p:spPr>
          <a:xfrm>
            <a:off x="816300" y="2481675"/>
            <a:ext cx="4439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Slows down our heart rate and increases brain activity </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6" name="Google Shape;206;p29"/>
          <p:cNvSpPr/>
          <p:nvPr/>
        </p:nvSpPr>
        <p:spPr>
          <a:xfrm>
            <a:off x="352400" y="29997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07" name="Google Shape;207;p29"/>
          <p:cNvSpPr txBox="1">
            <a:spLocks noGrp="1"/>
          </p:cNvSpPr>
          <p:nvPr>
            <p:ph type="body" idx="1"/>
          </p:nvPr>
        </p:nvSpPr>
        <p:spPr>
          <a:xfrm>
            <a:off x="816300" y="3071875"/>
            <a:ext cx="47400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Motivates us to seek closeness and extend care to others</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8" name="Google Shape;208;p29"/>
          <p:cNvSpPr/>
          <p:nvPr/>
        </p:nvSpPr>
        <p:spPr>
          <a:xfrm>
            <a:off x="352400" y="35642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09" name="Google Shape;209;p29"/>
          <p:cNvSpPr txBox="1">
            <a:spLocks noGrp="1"/>
          </p:cNvSpPr>
          <p:nvPr>
            <p:ph type="body" idx="1"/>
          </p:nvPr>
        </p:nvSpPr>
        <p:spPr>
          <a:xfrm>
            <a:off x="816300" y="3615475"/>
            <a:ext cx="64035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Is believed to have evolved from the unique reliance of babies on adults to survive</a:t>
            </a:r>
            <a:endParaRPr sz="1200" b="1">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2F0E8"/>
      </a:lt1>
      <a:dk2>
        <a:srgbClr val="F2F0E8"/>
      </a:dk2>
      <a:lt2>
        <a:srgbClr val="0063B0"/>
      </a:lt2>
      <a:accent1>
        <a:srgbClr val="0063B0"/>
      </a:accent1>
      <a:accent2>
        <a:srgbClr val="E32326"/>
      </a:accent2>
      <a:accent3>
        <a:srgbClr val="E32326"/>
      </a:accent3>
      <a:accent4>
        <a:srgbClr val="0B9446"/>
      </a:accent4>
      <a:accent5>
        <a:srgbClr val="0B9446"/>
      </a:accent5>
      <a:accent6>
        <a:srgbClr val="FDB913"/>
      </a:accent6>
      <a:hlink>
        <a:srgbClr val="FDB91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3757</Words>
  <Application>Microsoft Macintosh PowerPoint</Application>
  <PresentationFormat>On-screen Show (16:9)</PresentationFormat>
  <Paragraphs>363</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Poppins Light</vt:lpstr>
      <vt:lpstr>Poppins</vt:lpstr>
      <vt:lpstr>Poppins Medium</vt:lpstr>
      <vt:lpstr>Arial</vt:lpstr>
      <vt:lpstr>Simple Light</vt:lpstr>
      <vt:lpstr>Welcome!</vt:lpstr>
      <vt:lpstr>PowerPoint Presentation</vt:lpstr>
      <vt:lpstr>com- pas-</vt:lpstr>
      <vt:lpstr>Today’s  Workshop Facilitator(s):</vt:lpstr>
      <vt:lpstr>Today’s  agenda:</vt:lpstr>
      <vt:lpstr>Welcome  Activity</vt:lpstr>
      <vt:lpstr>What is Compassion?</vt:lpstr>
      <vt:lpstr>What is  Compassion?</vt:lpstr>
      <vt:lpstr>What is  Compassion?</vt:lpstr>
      <vt:lpstr>Compassion in Parenthood</vt:lpstr>
      <vt:lpstr>Compassion  in Parenthood</vt:lpstr>
      <vt:lpstr>Nurturing  Compassion</vt:lpstr>
      <vt:lpstr>Practicing Compassion in Parenthood:   Feeling Supported</vt:lpstr>
      <vt:lpstr>Practicing Compassion in Parenthood:   Feeling Supported</vt:lpstr>
      <vt:lpstr>Reflect - Pair - Share</vt:lpstr>
      <vt:lpstr>Compassion in Childhood </vt:lpstr>
      <vt:lpstr>Compassion in Childhood </vt:lpstr>
      <vt:lpstr>Practicing Compassion in Childhood:   Loving-Kindness Meditation </vt:lpstr>
      <vt:lpstr>Practicing Compassion in Childhood:  Loving-Kindness Meditation</vt:lpstr>
      <vt:lpstr>Practicing Compassion in Childhood:   Pleasant Events Calendar for Kids</vt:lpstr>
      <vt:lpstr>Practicing Compassion in Childhood  Pleasant Events Calendar for Kids  </vt:lpstr>
      <vt:lpstr>Reflect - Pair - Share</vt:lpstr>
      <vt:lpstr>Questions</vt:lpstr>
      <vt:lpstr>Closing Activity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Megan Bander</cp:lastModifiedBy>
  <cp:revision>3</cp:revision>
  <dcterms:modified xsi:type="dcterms:W3CDTF">2024-08-29T17:13:51Z</dcterms:modified>
</cp:coreProperties>
</file>