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9" r:id="rId14"/>
    <p:sldId id="269" r:id="rId15"/>
    <p:sldId id="270" r:id="rId16"/>
    <p:sldId id="271" r:id="rId17"/>
    <p:sldId id="272" r:id="rId18"/>
    <p:sldId id="280" r:id="rId19"/>
    <p:sldId id="281" r:id="rId20"/>
    <p:sldId id="275" r:id="rId21"/>
    <p:sldId id="276" r:id="rId22"/>
    <p:sldId id="277" r:id="rId23"/>
    <p:sldId id="278" r:id="rId24"/>
  </p:sldIdLst>
  <p:sldSz cx="9144000" cy="5143500" type="screen16x9"/>
  <p:notesSz cx="6858000" cy="9144000"/>
  <p:embeddedFontLst>
    <p:embeddedFont>
      <p:font typeface="Poppins" pitchFamily="2" charset="77"/>
      <p:regular r:id="rId26"/>
      <p:bold r:id="rId27"/>
      <p:italic r:id="rId28"/>
      <p:boldItalic r:id="rId29"/>
    </p:embeddedFont>
    <p:embeddedFont>
      <p:font typeface="Poppins Light" panose="020B0604020202020204" pitchFamily="34" charset="0"/>
      <p:regular r:id="rId30"/>
      <p:bold r:id="rId31"/>
      <p:italic r:id="rId32"/>
      <p:boldItalic r:id="rId33"/>
    </p:embeddedFont>
    <p:embeddedFont>
      <p:font typeface="Poppins Medium" panose="020B0604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0"/>
    <p:restoredTop sz="39437"/>
  </p:normalViewPr>
  <p:slideViewPr>
    <p:cSldViewPr snapToGrid="0">
      <p:cViewPr varScale="1">
        <p:scale>
          <a:sx n="59" d="100"/>
          <a:sy n="59" d="100"/>
        </p:scale>
        <p:origin x="30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e7fd3df67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ee7fd3df67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a:t>
            </a:r>
            <a:r>
              <a:rPr lang="es">
                <a:solidFill>
                  <a:schemeClr val="dk1"/>
                </a:solidFill>
              </a:rPr>
              <a:t>: This slide should not be included in the workshop presentation. Hide or delete this slide before your workshop.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ee7fd3df67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ee7fd3df67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rPr>
              <a:t>Key points</a:t>
            </a:r>
            <a:r>
              <a:rPr lang="es" dirty="0">
                <a:solidFill>
                  <a:schemeClr val="dk1"/>
                </a:solidFill>
              </a:rPr>
              <a:t>:</a:t>
            </a:r>
            <a:endParaRPr dirty="0">
              <a:solidFill>
                <a:schemeClr val="dk1"/>
              </a:solidFill>
            </a:endParaRPr>
          </a:p>
          <a:p>
            <a:pPr marL="457200" lvl="0" indent="-298450" algn="l" rtl="0">
              <a:spcBef>
                <a:spcPts val="0"/>
              </a:spcBef>
              <a:spcAft>
                <a:spcPts val="0"/>
              </a:spcAft>
              <a:buClr>
                <a:schemeClr val="dk1"/>
              </a:buClr>
              <a:buSzPts val="1100"/>
              <a:buChar char="●"/>
            </a:pPr>
            <a:r>
              <a:rPr lang="es" dirty="0">
                <a:solidFill>
                  <a:schemeClr val="dk1"/>
                </a:solidFill>
              </a:rPr>
              <a:t>Explain why fostering Social Connection is important for parents and caregivers. Be sure to include:</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About one-third of parents feel chronically lonely, which can be detrimental to both our well-being and the well-being of our children.</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Strong social connection can nurture a parent’s well-being and protect those who had difficult childhoods.</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Research shows that unconditional acceptance, reliable comfort, authenticity in relationships, and friendship satisfaction allow moms to feel more satisfied with daily life.</a:t>
            </a:r>
          </a:p>
          <a:p>
            <a:pPr marL="914400" lvl="1" indent="-298450" algn="l" rtl="0">
              <a:spcBef>
                <a:spcPts val="0"/>
              </a:spcBef>
              <a:spcAft>
                <a:spcPts val="0"/>
              </a:spcAft>
              <a:buClr>
                <a:schemeClr val="dk1"/>
              </a:buClr>
              <a:buSzPts val="1100"/>
              <a:buChar char="○"/>
            </a:pPr>
            <a:r>
              <a:rPr lang="es" dirty="0">
                <a:solidFill>
                  <a:schemeClr val="dk1"/>
                </a:solidFill>
              </a:rPr>
              <a:t>Social support for parents leads to greater emotional well-being and resilience in both parents and children.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b="1" dirty="0">
                <a:solidFill>
                  <a:schemeClr val="dk1"/>
                </a:solidFill>
              </a:rPr>
              <a:t>Suggested script</a:t>
            </a:r>
            <a:r>
              <a:rPr lang="e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For you as a parent or primary caregiver, it’s important to understand the role Social Connection plays in parenthood. As we just discussed, having strong social connections is beneficial to our health and wellbeing and allows us to flourish. But, as found in a 2021 article, about one-third of parents feel chronically lonely, which can ultimately affect both us and our children, and, according to a 2023 article, parents of neurodivergent children often feel even more socially isolated. </a:t>
            </a:r>
            <a:endParaRPr dirty="0">
              <a:solidFill>
                <a:schemeClr val="dk1"/>
              </a:solidFill>
            </a:endParaRPr>
          </a:p>
          <a:p>
            <a:pPr marL="0" lvl="0" indent="0" algn="l" rtl="0">
              <a:spcBef>
                <a:spcPts val="1200"/>
              </a:spcBef>
              <a:spcAft>
                <a:spcPts val="0"/>
              </a:spcAft>
              <a:buClr>
                <a:schemeClr val="dk1"/>
              </a:buClr>
              <a:buSzPts val="1100"/>
              <a:buFont typeface="Arial"/>
              <a:buNone/>
            </a:pPr>
            <a:r>
              <a:rPr lang="es" dirty="0">
                <a:solidFill>
                  <a:schemeClr val="dk1"/>
                </a:solidFill>
              </a:rPr>
              <a:t>Research shows, however, that strong social connection can be a transformative way to nurture your well-being. Among dads who faced childhood adversity, those with higher social support have lower cortisol—a hormone that is secreted in the body as a response to stress—than those with lower social support. They have about the same cortisol level as those without difficult childhoods. </a:t>
            </a:r>
            <a:endParaRPr dirty="0">
              <a:solidFill>
                <a:schemeClr val="dk1"/>
              </a:solidFill>
            </a:endParaRPr>
          </a:p>
          <a:p>
            <a:pPr marL="0" lvl="0" indent="0" algn="l" rtl="0">
              <a:spcBef>
                <a:spcPts val="1200"/>
              </a:spcBef>
              <a:spcAft>
                <a:spcPts val="0"/>
              </a:spcAft>
              <a:buClr>
                <a:schemeClr val="dk1"/>
              </a:buClr>
              <a:buSzPts val="1100"/>
              <a:buFont typeface="Arial"/>
              <a:buNone/>
            </a:pPr>
            <a:r>
              <a:rPr lang="es" dirty="0">
                <a:solidFill>
                  <a:schemeClr val="dk1"/>
                </a:solidFill>
              </a:rPr>
              <a:t>We also know from a 2015 study on mothers what helps parents build stronger social connections overall. In this study, researchers found that four personal supports were essential for moms:</a:t>
            </a:r>
            <a:endParaRPr dirty="0">
              <a:solidFill>
                <a:schemeClr val="dk1"/>
              </a:solidFill>
            </a:endParaRPr>
          </a:p>
          <a:p>
            <a:pPr marL="457200" lvl="0" indent="-298450" algn="l" rtl="0">
              <a:spcBef>
                <a:spcPts val="1200"/>
              </a:spcBef>
              <a:spcAft>
                <a:spcPts val="0"/>
              </a:spcAft>
              <a:buClr>
                <a:schemeClr val="dk1"/>
              </a:buClr>
              <a:buSzPts val="1100"/>
              <a:buChar char="-"/>
            </a:pPr>
            <a:r>
              <a:rPr lang="es" b="1" dirty="0">
                <a:solidFill>
                  <a:schemeClr val="dk1"/>
                </a:solidFill>
              </a:rPr>
              <a:t>Unconditional acceptance</a:t>
            </a:r>
            <a:r>
              <a:rPr lang="es" dirty="0">
                <a:solidFill>
                  <a:schemeClr val="dk1"/>
                </a:solidFill>
              </a:rPr>
              <a:t>: Do you feel seen and loved for the person that you are?</a:t>
            </a:r>
            <a:endParaRPr dirty="0">
              <a:solidFill>
                <a:schemeClr val="dk1"/>
              </a:solidFill>
            </a:endParaRPr>
          </a:p>
          <a:p>
            <a:pPr marL="457200" lvl="0" indent="-298450" algn="l" rtl="0">
              <a:spcBef>
                <a:spcPts val="0"/>
              </a:spcBef>
              <a:spcAft>
                <a:spcPts val="0"/>
              </a:spcAft>
              <a:buClr>
                <a:schemeClr val="dk1"/>
              </a:buClr>
              <a:buSzPts val="1100"/>
              <a:buChar char="-"/>
            </a:pPr>
            <a:r>
              <a:rPr lang="es" b="1" dirty="0">
                <a:solidFill>
                  <a:schemeClr val="dk1"/>
                </a:solidFill>
              </a:rPr>
              <a:t>Reliable comfort</a:t>
            </a:r>
            <a:r>
              <a:rPr lang="es" dirty="0">
                <a:solidFill>
                  <a:schemeClr val="dk1"/>
                </a:solidFill>
              </a:rPr>
              <a:t>: When deeply distressed, do you feel comforted in the ways you need?</a:t>
            </a:r>
            <a:endParaRPr dirty="0">
              <a:solidFill>
                <a:schemeClr val="dk1"/>
              </a:solidFill>
            </a:endParaRPr>
          </a:p>
          <a:p>
            <a:pPr marL="457200" lvl="0" indent="-298450" algn="l" rtl="0">
              <a:spcBef>
                <a:spcPts val="0"/>
              </a:spcBef>
              <a:spcAft>
                <a:spcPts val="0"/>
              </a:spcAft>
              <a:buClr>
                <a:schemeClr val="dk1"/>
              </a:buClr>
              <a:buSzPts val="1100"/>
              <a:buChar char="-"/>
            </a:pPr>
            <a:r>
              <a:rPr lang="es" b="1" dirty="0">
                <a:solidFill>
                  <a:schemeClr val="dk1"/>
                </a:solidFill>
              </a:rPr>
              <a:t>Authenticity in relationships</a:t>
            </a:r>
            <a:r>
              <a:rPr lang="es" dirty="0">
                <a:solidFill>
                  <a:schemeClr val="dk1"/>
                </a:solidFill>
              </a:rPr>
              <a:t>: How much of the “self” do you show to others—is your “outer self” very much the same as your “inner self”?</a:t>
            </a:r>
            <a:endParaRPr dirty="0">
              <a:solidFill>
                <a:schemeClr val="dk1"/>
              </a:solidFill>
            </a:endParaRPr>
          </a:p>
          <a:p>
            <a:pPr marL="457200" lvl="0" indent="-298450" algn="l" rtl="0">
              <a:spcBef>
                <a:spcPts val="0"/>
              </a:spcBef>
              <a:spcAft>
                <a:spcPts val="0"/>
              </a:spcAft>
              <a:buClr>
                <a:schemeClr val="dk1"/>
              </a:buClr>
              <a:buSzPts val="1100"/>
              <a:buChar char="-"/>
            </a:pPr>
            <a:r>
              <a:rPr lang="es" b="1" dirty="0">
                <a:solidFill>
                  <a:schemeClr val="dk1"/>
                </a:solidFill>
              </a:rPr>
              <a:t>Friendship satisfaction</a:t>
            </a:r>
            <a:r>
              <a:rPr lang="es" dirty="0">
                <a:solidFill>
                  <a:schemeClr val="dk1"/>
                </a:solidFill>
              </a:rPr>
              <a:t>:How satisfied do you feel about the frequency of visiting with your friends?</a:t>
            </a:r>
            <a:endParaRPr dirty="0">
              <a:solidFill>
                <a:schemeClr val="dk1"/>
              </a:solidFill>
            </a:endParaRPr>
          </a:p>
          <a:p>
            <a:pPr marL="0" lvl="0" indent="0" algn="l" rtl="0">
              <a:spcBef>
                <a:spcPts val="1200"/>
              </a:spcBef>
              <a:spcAft>
                <a:spcPts val="0"/>
              </a:spcAft>
              <a:buClr>
                <a:schemeClr val="dk1"/>
              </a:buClr>
              <a:buSzPts val="1100"/>
              <a:buFont typeface="Arial"/>
              <a:buNone/>
            </a:pPr>
            <a:r>
              <a:rPr lang="es" dirty="0">
                <a:solidFill>
                  <a:schemeClr val="dk1"/>
                </a:solidFill>
              </a:rPr>
              <a:t>When these supports are provided for mothers - and we can take these learnings to apply to parents and caregivers in general - they feel more like they belong in the community, and they feel more satisfied with their daily lives.</a:t>
            </a:r>
            <a:endParaRPr dirty="0">
              <a:solidFill>
                <a:schemeClr val="dk1"/>
              </a:solidFill>
            </a:endParaRPr>
          </a:p>
          <a:p>
            <a:pPr marL="0" lvl="0" indent="0" algn="l" rtl="0">
              <a:spcBef>
                <a:spcPts val="1200"/>
              </a:spcBef>
              <a:spcAft>
                <a:spcPts val="1200"/>
              </a:spcAft>
              <a:buClr>
                <a:schemeClr val="dk1"/>
              </a:buClr>
              <a:buSzPts val="1100"/>
              <a:buFont typeface="Arial"/>
              <a:buNone/>
            </a:pPr>
            <a:r>
              <a:rPr lang="es" dirty="0">
                <a:solidFill>
                  <a:schemeClr val="dk1"/>
                </a:solidFill>
              </a:rPr>
              <a:t>The same way weaker social connections for parents and caregivers can affect both parents and children, stronger social support for parents leads to greater emotional well-being and resilience in both parents and children.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e7fd3df67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ee7fd3df67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rPr>
              <a:t>Key points</a:t>
            </a:r>
            <a:r>
              <a:rPr lang="es" dirty="0">
                <a:solidFill>
                  <a:schemeClr val="dk1"/>
                </a:solidFill>
              </a:rPr>
              <a:t>:</a:t>
            </a:r>
            <a:endParaRPr dirty="0">
              <a:solidFill>
                <a:schemeClr val="dk1"/>
              </a:solidFill>
            </a:endParaRPr>
          </a:p>
          <a:p>
            <a:pPr marL="457200" lvl="0" indent="-298450" algn="l" rtl="0">
              <a:spcBef>
                <a:spcPts val="0"/>
              </a:spcBef>
              <a:spcAft>
                <a:spcPts val="0"/>
              </a:spcAft>
              <a:buClr>
                <a:schemeClr val="dk1"/>
              </a:buClr>
              <a:buSzPts val="1100"/>
              <a:buChar char="●"/>
            </a:pPr>
            <a:r>
              <a:rPr lang="es" dirty="0">
                <a:solidFill>
                  <a:schemeClr val="dk1"/>
                </a:solidFill>
              </a:rPr>
              <a:t>Share practical tips on nurturing social connection in our own lives. Be sure to include the following tips:</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Take action.</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Be vulnerable.</a:t>
            </a:r>
          </a:p>
          <a:p>
            <a:pPr marL="914400" lvl="1" indent="-298450" algn="l" rtl="0">
              <a:spcBef>
                <a:spcPts val="0"/>
              </a:spcBef>
              <a:spcAft>
                <a:spcPts val="0"/>
              </a:spcAft>
              <a:buClr>
                <a:schemeClr val="dk1"/>
              </a:buClr>
              <a:buSzPts val="1100"/>
              <a:buChar char="○"/>
            </a:pPr>
            <a:r>
              <a:rPr lang="es" dirty="0">
                <a:solidFill>
                  <a:schemeClr val="dk1"/>
                </a:solidFill>
              </a:rPr>
              <a:t>Find ways to be generous.</a:t>
            </a:r>
          </a:p>
          <a:p>
            <a:pPr marL="914400" lvl="1" indent="-298450" algn="l" rtl="0">
              <a:spcBef>
                <a:spcPts val="0"/>
              </a:spcBef>
              <a:spcAft>
                <a:spcPts val="0"/>
              </a:spcAft>
              <a:buClr>
                <a:schemeClr val="dk1"/>
              </a:buClr>
              <a:buSzPts val="1100"/>
              <a:buChar char="○"/>
            </a:pPr>
            <a:r>
              <a:rPr lang="es" dirty="0">
                <a:solidFill>
                  <a:schemeClr val="dk1"/>
                </a:solidFill>
              </a:rPr>
              <a:t>Show love.</a:t>
            </a:r>
          </a:p>
          <a:p>
            <a:pPr marL="914400" lvl="1" indent="-298450" algn="l" rtl="0">
              <a:spcBef>
                <a:spcPts val="0"/>
              </a:spcBef>
              <a:spcAft>
                <a:spcPts val="0"/>
              </a:spcAft>
              <a:buClr>
                <a:schemeClr val="dk1"/>
              </a:buClr>
              <a:buSzPts val="1100"/>
              <a:buChar char="○"/>
            </a:pPr>
            <a:endParaRPr dirty="0">
              <a:solidFill>
                <a:schemeClr val="dk1"/>
              </a:solidFill>
            </a:endParaRPr>
          </a:p>
          <a:p>
            <a:pPr marL="0" lvl="0" indent="0" algn="l" rtl="0">
              <a:spcBef>
                <a:spcPts val="0"/>
              </a:spcBef>
              <a:spcAft>
                <a:spcPts val="0"/>
              </a:spcAft>
              <a:buClr>
                <a:schemeClr val="dk1"/>
              </a:buClr>
              <a:buSzPts val="1100"/>
              <a:buFont typeface="Arial"/>
              <a:buNone/>
            </a:pPr>
            <a:r>
              <a:rPr lang="es" b="1" dirty="0">
                <a:solidFill>
                  <a:schemeClr val="dk1"/>
                </a:solidFill>
              </a:rPr>
              <a:t>Suggested script</a:t>
            </a:r>
            <a:r>
              <a:rPr lang="e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We now understand why fostering Social Connection for parents and caregivers is important, but you may be wondering, “Now what? How do we foster social connection?” Well, you already took the first step by showing up here today. And, next, we have a few tips on nurturing social connection in our own lives with our own communities.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In Marisa Franco’s 2022 book, </a:t>
            </a:r>
            <a:r>
              <a:rPr lang="es" i="1" dirty="0">
                <a:solidFill>
                  <a:schemeClr val="dk1"/>
                </a:solidFill>
              </a:rPr>
              <a:t>Platonic: How the Science of Attachment Can Help You Make—and Keep—Friends</a:t>
            </a:r>
            <a:r>
              <a:rPr lang="es" dirty="0">
                <a:solidFill>
                  <a:schemeClr val="dk1"/>
                </a:solidFill>
              </a:rPr>
              <a:t>, Franco encourages us to:</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Char char="-"/>
            </a:pPr>
            <a:r>
              <a:rPr lang="es" b="1" dirty="0">
                <a:solidFill>
                  <a:schemeClr val="dk1"/>
                </a:solidFill>
              </a:rPr>
              <a:t>Take action</a:t>
            </a:r>
            <a:r>
              <a:rPr lang="es" dirty="0">
                <a:solidFill>
                  <a:schemeClr val="dk1"/>
                </a:solidFill>
              </a:rPr>
              <a:t>: Put yourself in an environment where people meet regularly, assume that you’re underestimating how much people like you, open up to people in the group, and invite someone to meet up.</a:t>
            </a:r>
            <a:endParaRPr dirty="0">
              <a:solidFill>
                <a:schemeClr val="dk1"/>
              </a:solidFill>
            </a:endParaRPr>
          </a:p>
          <a:p>
            <a:pPr marL="457200" lvl="0" indent="-298450" algn="l" rtl="0">
              <a:spcBef>
                <a:spcPts val="0"/>
              </a:spcBef>
              <a:spcAft>
                <a:spcPts val="0"/>
              </a:spcAft>
              <a:buClr>
                <a:schemeClr val="dk1"/>
              </a:buClr>
              <a:buSzPts val="1100"/>
              <a:buChar char="-"/>
            </a:pPr>
            <a:r>
              <a:rPr lang="es" b="1" dirty="0">
                <a:solidFill>
                  <a:schemeClr val="dk1"/>
                </a:solidFill>
              </a:rPr>
              <a:t>Be vulnerable</a:t>
            </a:r>
            <a:r>
              <a:rPr lang="es" dirty="0">
                <a:solidFill>
                  <a:schemeClr val="dk1"/>
                </a:solidFill>
              </a:rPr>
              <a:t>: Take a chance to share the “truest parts” of yourself. This shows trust and care to someone, inviting them to show you their capacity for love.</a:t>
            </a:r>
            <a:endParaRPr dirty="0">
              <a:solidFill>
                <a:schemeClr val="dk1"/>
              </a:solidFill>
            </a:endParaRPr>
          </a:p>
          <a:p>
            <a:pPr marL="457200" lvl="0" indent="-298450" algn="l" rtl="0">
              <a:spcBef>
                <a:spcPts val="0"/>
              </a:spcBef>
              <a:spcAft>
                <a:spcPts val="0"/>
              </a:spcAft>
              <a:buClr>
                <a:schemeClr val="dk1"/>
              </a:buClr>
              <a:buSzPts val="1100"/>
              <a:buChar char="-"/>
            </a:pPr>
            <a:r>
              <a:rPr lang="es" b="1" dirty="0">
                <a:solidFill>
                  <a:schemeClr val="dk1"/>
                </a:solidFill>
              </a:rPr>
              <a:t>Find ways to be generous</a:t>
            </a:r>
            <a:r>
              <a:rPr lang="es" dirty="0">
                <a:solidFill>
                  <a:schemeClr val="dk1"/>
                </a:solidFill>
              </a:rPr>
              <a:t>: Share a meal, offer support to help them with their goals, spend time together, or even take them to a doctor’s appointment.</a:t>
            </a:r>
            <a:endParaRPr dirty="0">
              <a:solidFill>
                <a:schemeClr val="dk1"/>
              </a:solidFill>
            </a:endParaRPr>
          </a:p>
          <a:p>
            <a:pPr marL="457200" lvl="0" indent="-298450" algn="l" rtl="0">
              <a:spcBef>
                <a:spcPts val="0"/>
              </a:spcBef>
              <a:spcAft>
                <a:spcPts val="0"/>
              </a:spcAft>
              <a:buClr>
                <a:schemeClr val="dk1"/>
              </a:buClr>
              <a:buSzPts val="1100"/>
              <a:buChar char="-"/>
            </a:pPr>
            <a:r>
              <a:rPr lang="es" b="1" dirty="0">
                <a:solidFill>
                  <a:schemeClr val="dk1"/>
                </a:solidFill>
              </a:rPr>
              <a:t>Show love</a:t>
            </a:r>
            <a:r>
              <a:rPr lang="es" dirty="0">
                <a:solidFill>
                  <a:schemeClr val="dk1"/>
                </a:solidFill>
              </a:rPr>
              <a:t>: Greet a friend with affection, tell them you’re thinking of them, and celebrate their good news.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fdcadd23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7fdcadd23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rPr>
              <a:t>Key points</a:t>
            </a:r>
            <a:r>
              <a:rPr lang="es" dirty="0">
                <a:solidFill>
                  <a:schemeClr val="dk1"/>
                </a:solidFill>
              </a:rPr>
              <a:t>:</a:t>
            </a:r>
            <a:endParaRPr dirty="0">
              <a:solidFill>
                <a:schemeClr val="dk1"/>
              </a:solidFill>
            </a:endParaRPr>
          </a:p>
          <a:p>
            <a:pPr marL="457200" lvl="0" indent="-298450" algn="l" rtl="0">
              <a:spcBef>
                <a:spcPts val="0"/>
              </a:spcBef>
              <a:spcAft>
                <a:spcPts val="0"/>
              </a:spcAft>
              <a:buClr>
                <a:schemeClr val="dk1"/>
              </a:buClr>
              <a:buSzPts val="1100"/>
              <a:buChar char="●"/>
            </a:pPr>
            <a:r>
              <a:rPr lang="es" dirty="0">
                <a:solidFill>
                  <a:schemeClr val="dk1"/>
                </a:solidFill>
              </a:rPr>
              <a:t>Explain why Social Connection is important, relevant, and beneficial to your parent community. Be sure to highlight:</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Being connected and belonging to a group provides nurturance and protection </a:t>
            </a:r>
            <a:r>
              <a:rPr lang="es">
                <a:solidFill>
                  <a:schemeClr val="dk1"/>
                </a:solidFill>
              </a:rPr>
              <a:t>from harm.</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Decades of research shows people with stronger social connections tend to live longer compared to those with weaker social connections.</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Strong connections to caregivers who provided safety, stability, and nurturance early on in life is a protective factor against general health problems and mental distress following childhood adversity like a household challenge.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b="1" dirty="0">
                <a:solidFill>
                  <a:schemeClr val="dk1"/>
                </a:solidFill>
              </a:rPr>
              <a:t>Suggested script</a:t>
            </a:r>
            <a:r>
              <a:rPr lang="e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Now, why is Social Connection so important? Why are we all here today? In short, humans are social, and being connected and belonging to a group provides benefits like care, attention, and protection. </a:t>
            </a:r>
            <a:endParaRPr dirty="0">
              <a:solidFill>
                <a:schemeClr val="dk1"/>
              </a:solidFill>
            </a:endParaRPr>
          </a:p>
          <a:p>
            <a:pPr marL="0" lvl="0" indent="0" algn="l" rtl="0">
              <a:spcBef>
                <a:spcPts val="1200"/>
              </a:spcBef>
              <a:spcAft>
                <a:spcPts val="0"/>
              </a:spcAft>
              <a:buClr>
                <a:schemeClr val="dk1"/>
              </a:buClr>
              <a:buSzPts val="1100"/>
              <a:buFont typeface="Arial"/>
              <a:buNone/>
            </a:pPr>
            <a:r>
              <a:rPr lang="es" dirty="0">
                <a:solidFill>
                  <a:schemeClr val="dk1"/>
                </a:solidFill>
              </a:rPr>
              <a:t>As a parent or primary caregiver, you are usually the social connections for babies and young children. As they age, children will, ideally, make connections with children their age and other people outside of you and the immediate family, and later have strong connections as adults. </a:t>
            </a:r>
            <a:endParaRPr dirty="0">
              <a:solidFill>
                <a:schemeClr val="dk1"/>
              </a:solidFill>
            </a:endParaRPr>
          </a:p>
          <a:p>
            <a:pPr marL="0" lvl="0" indent="0" algn="l" rtl="0">
              <a:spcBef>
                <a:spcPts val="1200"/>
              </a:spcBef>
              <a:spcAft>
                <a:spcPts val="0"/>
              </a:spcAft>
              <a:buClr>
                <a:schemeClr val="dk1"/>
              </a:buClr>
              <a:buSzPts val="1100"/>
              <a:buFont typeface="Arial"/>
              <a:buNone/>
            </a:pPr>
            <a:r>
              <a:rPr lang="es" dirty="0">
                <a:solidFill>
                  <a:schemeClr val="dk1"/>
                </a:solidFill>
              </a:rPr>
              <a:t>Decades of research shows that people with stronger social connections usually live longer than those with weaker connections. Additional research shows that strong connections to a caregiver early in life can help protect against health problems later and against mental distress following childhood adversity. Ultimately, our social connections open up more possibilities.</a:t>
            </a:r>
            <a:endParaRPr dirty="0">
              <a:solidFill>
                <a:schemeClr val="dk1"/>
              </a:solidFill>
            </a:endParaRPr>
          </a:p>
          <a:p>
            <a:pPr marL="0" lvl="0" indent="0" algn="l" rtl="0">
              <a:spcBef>
                <a:spcPts val="1200"/>
              </a:spcBef>
              <a:spcAft>
                <a:spcPts val="1200"/>
              </a:spcAft>
              <a:buClr>
                <a:schemeClr val="dk1"/>
              </a:buClr>
              <a:buSzPts val="1100"/>
              <a:buFont typeface="Arial"/>
              <a:buNone/>
            </a:pPr>
            <a:r>
              <a:rPr lang="es" dirty="0">
                <a:solidFill>
                  <a:schemeClr val="dk1"/>
                </a:solidFill>
              </a:rPr>
              <a:t>As you can see, not only is it important for children to have strong social connections, but for all of us to develop them, too.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fdcadd23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7fdcadd23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1" i="0" u="none" strike="noStrike" dirty="0">
                <a:solidFill>
                  <a:srgbClr val="000000"/>
                </a:solidFill>
                <a:effectLst/>
                <a:latin typeface="Arial" panose="020B0604020202020204" pitchFamily="34" charset="0"/>
              </a:rPr>
              <a:t>Key points</a:t>
            </a:r>
            <a:r>
              <a:rPr lang="en-US" sz="1800" b="0" i="0" u="none" strike="noStrike" dirty="0">
                <a:solidFill>
                  <a:srgbClr val="000000"/>
                </a:solidFill>
                <a:effectLst/>
                <a:latin typeface="Arial" panose="020B0604020202020204" pitchFamily="34" charset="0"/>
              </a:rPr>
              <a:t>:</a:t>
            </a:r>
            <a:endParaRPr lang="en-US" b="0" dirty="0">
              <a:effectLst/>
            </a:endParaRP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Walk participants through </a:t>
            </a:r>
            <a:r>
              <a:rPr lang="en-US" sz="1800" b="0" i="1" u="none" strike="noStrike" dirty="0">
                <a:solidFill>
                  <a:srgbClr val="000000"/>
                </a:solidFill>
                <a:effectLst/>
                <a:latin typeface="Arial" panose="020B0604020202020204" pitchFamily="34" charset="0"/>
              </a:rPr>
              <a:t>Savoring Moments of Connection with Kids</a:t>
            </a:r>
            <a:r>
              <a:rPr lang="en-US" sz="1800" b="0" i="0" u="none" strike="noStrike" dirty="0">
                <a:solidFill>
                  <a:srgbClr val="000000"/>
                </a:solidFill>
                <a:effectLst/>
                <a:latin typeface="Arial" panose="020B0604020202020204" pitchFamily="34" charset="0"/>
              </a:rPr>
              <a:t>. </a:t>
            </a: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During and after the practice, encourage the parents to pause to notice their thoughts, sensations, and feelings.</a:t>
            </a: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Remind participants where they can find this activity on their workshop handout.</a:t>
            </a:r>
          </a:p>
          <a:p>
            <a:pPr marL="158750" indent="0" rtl="0">
              <a:spcBef>
                <a:spcPts val="0"/>
              </a:spcBef>
              <a:spcAft>
                <a:spcPts val="0"/>
              </a:spcAft>
              <a:buNone/>
            </a:pPr>
            <a:br>
              <a:rPr lang="en-US" b="0" dirty="0">
                <a:effectLst/>
              </a:rPr>
            </a:br>
            <a:r>
              <a:rPr lang="en-US" sz="1800" b="1" i="0" u="none" strike="noStrike" dirty="0">
                <a:solidFill>
                  <a:srgbClr val="000000"/>
                </a:solidFill>
                <a:effectLst/>
                <a:latin typeface="Arial" panose="020B0604020202020204" pitchFamily="34" charset="0"/>
              </a:rPr>
              <a:t>Suggested script</a:t>
            </a:r>
            <a:r>
              <a:rPr lang="en-US" sz="1800" b="0" i="0" u="none" strike="noStrike" dirty="0">
                <a:solidFill>
                  <a:srgbClr val="000000"/>
                </a:solidFill>
                <a:effectLst/>
                <a:latin typeface="Arial" panose="020B0604020202020204" pitchFamily="34" charset="0"/>
              </a:rPr>
              <a:t>:</a:t>
            </a:r>
            <a:endParaRPr lang="en-US" b="0" dirty="0">
              <a:effectLst/>
            </a:endParaRPr>
          </a:p>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Now, focus on a moment when you felt really connected with your child. For example, this can be when you felt joy while helping your child grow or when you comforted, supported, soothed, or protected them. Think about this single memory of a positive relationship experience.</a:t>
            </a:r>
            <a:endParaRPr lang="en-US" b="0" dirty="0">
              <a:effectLst/>
            </a:endParaRPr>
          </a:p>
          <a:p>
            <a:pPr marL="158750" indent="0" rtl="0">
              <a:spcBef>
                <a:spcPts val="0"/>
              </a:spcBef>
              <a:spcAft>
                <a:spcPts val="0"/>
              </a:spcAft>
              <a:buNone/>
            </a:pPr>
            <a:br>
              <a:rPr lang="en-US" b="0" dirty="0">
                <a:effectLst/>
              </a:rPr>
            </a:br>
            <a:r>
              <a:rPr lang="en-US" sz="1800" b="0" i="0" u="none" strike="noStrike" dirty="0">
                <a:solidFill>
                  <a:srgbClr val="000000"/>
                </a:solidFill>
                <a:effectLst/>
                <a:latin typeface="Arial" panose="020B0604020202020204" pitchFamily="34" charset="0"/>
              </a:rPr>
              <a:t>Take about a minute for each of the following reflections:</a:t>
            </a:r>
            <a:endParaRPr lang="en-US" b="0" dirty="0">
              <a:effectLst/>
            </a:endParaRP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Reflect on the sensory details of your memory, like touch, sight, taste, sound, and smell. What did your child look like? What was the air like?</a:t>
            </a: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Reflect on the emotions of your memory. How were you feeling at that time?</a:t>
            </a: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Reflect on the thoughts and meaning of your memory. What were you thinking during that time? Did you learn something about yourself?</a:t>
            </a: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Reflect on the significance your memory holds for your future. How close did you feel to your child at that time? How will it affect your relationship in the future?</a:t>
            </a:r>
          </a:p>
          <a:p>
            <a:pPr marL="158750" indent="0" rtl="0">
              <a:spcBef>
                <a:spcPts val="0"/>
              </a:spcBef>
              <a:spcAft>
                <a:spcPts val="0"/>
              </a:spcAft>
              <a:buNone/>
            </a:pPr>
            <a:br>
              <a:rPr lang="en-US" b="0" dirty="0">
                <a:effectLst/>
              </a:rPr>
            </a:br>
            <a:r>
              <a:rPr lang="en-US" sz="1800" b="0" i="0" u="none" strike="noStrike" dirty="0">
                <a:solidFill>
                  <a:srgbClr val="000000"/>
                </a:solidFill>
                <a:effectLst/>
                <a:latin typeface="Arial" panose="020B0604020202020204" pitchFamily="34" charset="0"/>
              </a:rPr>
              <a:t>Finally, take about a minute to let your mind wander in any way related to this memory. For example, how is this memory related to other relationships in your life? During this last minute of the practice, write down the memory or any details associated with it for you to come back to in the future. </a:t>
            </a:r>
            <a:endParaRPr lang="en-US" b="0" dirty="0">
              <a:effectLst/>
            </a:endParaRPr>
          </a:p>
          <a:p>
            <a:br>
              <a:rPr lang="en-US" b="0" dirty="0">
                <a:effectLst/>
              </a:rPr>
            </a:br>
            <a:br>
              <a:rPr lang="en-US" b="0" dirty="0">
                <a:effectLst/>
              </a:rPr>
            </a:br>
            <a:br>
              <a:rPr lang="en-US" b="0" dirty="0">
                <a:effectLst/>
              </a:rPr>
            </a:br>
            <a:br>
              <a:rPr lang="en-US" b="0" dirty="0">
                <a:effectLst/>
              </a:rPr>
            </a:br>
            <a:endParaRPr dirty="0"/>
          </a:p>
        </p:txBody>
      </p:sp>
    </p:spTree>
    <p:extLst>
      <p:ext uri="{BB962C8B-B14F-4D97-AF65-F5344CB8AC3E}">
        <p14:creationId xmlns:p14="http://schemas.microsoft.com/office/powerpoint/2010/main" val="2973291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7fdcadd23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7fdcadd23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that you have tried practicing social connection in the context of parenthood, I want to give you all some time to reflect. First you’re going to take a minute and reflect on your experience trying this practice. Think about how you felt, what felt useful to you, or maybe what you might do differently the next time you practice this. Then, you’ll turn to a partner next to you and share your reflections. Finally, we’ll have time for a couple people to share their reflections with the group.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7fdcadd236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7fdcadd23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1bf03c441f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1bf03c441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rPr>
              <a:t>Key points</a:t>
            </a:r>
            <a:r>
              <a:rPr lang="es" dirty="0">
                <a:solidFill>
                  <a:schemeClr val="dk1"/>
                </a:solidFill>
              </a:rPr>
              <a:t>:</a:t>
            </a:r>
            <a:endParaRPr dirty="0">
              <a:solidFill>
                <a:schemeClr val="dk1"/>
              </a:solidFill>
            </a:endParaRPr>
          </a:p>
          <a:p>
            <a:pPr marL="457200" lvl="0" indent="-298450" algn="l" rtl="0">
              <a:spcBef>
                <a:spcPts val="0"/>
              </a:spcBef>
              <a:spcAft>
                <a:spcPts val="0"/>
              </a:spcAft>
              <a:buClr>
                <a:schemeClr val="dk1"/>
              </a:buClr>
              <a:buSzPts val="1100"/>
              <a:buChar char="●"/>
            </a:pPr>
            <a:r>
              <a:rPr lang="es" dirty="0">
                <a:solidFill>
                  <a:schemeClr val="dk1"/>
                </a:solidFill>
              </a:rPr>
              <a:t>Explain why fostering Social Connection is important for children. Be sure to include:</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Research on early attachment—the unique, loving bond between children and their caregivers—suggests that a key part of developing secure and loving relationships is spending time with our children to support their needs and emotions.</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Securely attached children tend to have higher self-esteem, show better self-control, and perform better in school.</a:t>
            </a:r>
          </a:p>
          <a:p>
            <a:pPr marL="914400" lvl="1" indent="-298450" algn="l" rtl="0">
              <a:spcBef>
                <a:spcPts val="0"/>
              </a:spcBef>
              <a:spcAft>
                <a:spcPts val="0"/>
              </a:spcAft>
              <a:buClr>
                <a:schemeClr val="dk1"/>
              </a:buClr>
              <a:buSzPts val="1100"/>
              <a:buChar char="○"/>
            </a:pPr>
            <a:r>
              <a:rPr lang="es" dirty="0">
                <a:solidFill>
                  <a:schemeClr val="dk1"/>
                </a:solidFill>
              </a:rPr>
              <a:t>What’s more, secure attachments can set us up with lasting benefits for our health and growth—people who grow up without these loving bonds may experience adverse health impacts such as immune system dysfunction and chronic illness.</a:t>
            </a:r>
          </a:p>
          <a:p>
            <a:pPr marL="914400" lvl="1" indent="-298450" algn="l" rtl="0">
              <a:spcBef>
                <a:spcPts val="0"/>
              </a:spcBef>
              <a:spcAft>
                <a:spcPts val="0"/>
              </a:spcAft>
              <a:buClr>
                <a:schemeClr val="dk1"/>
              </a:buClr>
              <a:buSzPts val="1100"/>
              <a:buChar char="○"/>
            </a:pPr>
            <a:r>
              <a:rPr lang="es" dirty="0">
                <a:solidFill>
                  <a:schemeClr val="dk1"/>
                </a:solidFill>
              </a:rPr>
              <a:t>Beyond social connections within the family, childhood friendships are essential to well-being.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b="1" dirty="0">
                <a:solidFill>
                  <a:schemeClr val="dk1"/>
                </a:solidFill>
              </a:rPr>
              <a:t>Suggested script</a:t>
            </a:r>
            <a:r>
              <a:rPr lang="e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Thank you all for participating and being open to the last practice. Now let’s explore the importance of social connection in childhood. As we discussed earlier, the social connections for babies and young children are usually primary caregivers and close family members - you all here in this room today.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Research on our early childhood experiences with social connection shows that an important part of developing secure and loving relationships is spending time with our children to support their needs and emotions and becoming a safe base that children can return to for safety and comfort. Securely attached children tend to have higher self-esteem, show better self-control, and perform better in school. These children tend to be more compassionate, which can support them in building positive relationships with others. In addition, people who did not grow up with these secure social connections may see the effects on their health later in life, such as through chronic illness.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Beyond social connections within the family, childhood friendships are essential to well-being, too. Having just one friend can help children be more invested in their schoolwork, protect them from bullies, and friendships across ethnicities can help kids be more adaptable and socially confident.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fdcadd23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7fdcadd23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rPr>
              <a:t>Key points</a:t>
            </a:r>
            <a:r>
              <a:rPr lang="es" dirty="0">
                <a:solidFill>
                  <a:schemeClr val="dk1"/>
                </a:solidFill>
              </a:rPr>
              <a:t>:</a:t>
            </a:r>
            <a:endParaRPr dirty="0">
              <a:solidFill>
                <a:schemeClr val="dk1"/>
              </a:solidFill>
            </a:endParaRPr>
          </a:p>
          <a:p>
            <a:pPr marL="457200" lvl="0" indent="-298450" algn="l" rtl="0">
              <a:spcBef>
                <a:spcPts val="0"/>
              </a:spcBef>
              <a:spcAft>
                <a:spcPts val="0"/>
              </a:spcAft>
              <a:buClr>
                <a:schemeClr val="dk1"/>
              </a:buClr>
              <a:buSzPts val="1100"/>
              <a:buChar char="●"/>
            </a:pPr>
            <a:r>
              <a:rPr lang="es" dirty="0">
                <a:solidFill>
                  <a:schemeClr val="dk1"/>
                </a:solidFill>
              </a:rPr>
              <a:t>Explain how </a:t>
            </a:r>
            <a:r>
              <a:rPr lang="es" i="1" dirty="0">
                <a:solidFill>
                  <a:schemeClr val="dk1"/>
                </a:solidFill>
              </a:rPr>
              <a:t>36 Questions to Help Kids Make Friends</a:t>
            </a:r>
            <a:r>
              <a:rPr lang="es" dirty="0">
                <a:solidFill>
                  <a:schemeClr val="dk1"/>
                </a:solidFill>
              </a:rPr>
              <a:t> is a useful practice and why they should try it. Be sure to share:</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Mirroring the emotional journey of friendship, the 36 questions become increasingly intimate.</a:t>
            </a:r>
          </a:p>
          <a:p>
            <a:pPr marL="914400" lvl="1" indent="-298450" algn="l" rtl="0">
              <a:spcBef>
                <a:spcPts val="0"/>
              </a:spcBef>
              <a:spcAft>
                <a:spcPts val="0"/>
              </a:spcAft>
              <a:buClr>
                <a:schemeClr val="dk1"/>
              </a:buClr>
              <a:buSzPts val="1100"/>
              <a:buChar char="○"/>
            </a:pPr>
            <a:r>
              <a:rPr lang="es" dirty="0">
                <a:solidFill>
                  <a:schemeClr val="dk1"/>
                </a:solidFill>
              </a:rPr>
              <a:t>Taking turns listening with genuine interest and curiosity and the experience of feeling seen and heard allow feelings of closeness to develop.</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Knowing how to talk to others in a way that fosters genuine connectivity and paves the way for real friendship—particularly with those different from us—is a valuable life skils.</a:t>
            </a:r>
            <a:endParaRPr dirty="0">
              <a:solidFill>
                <a:schemeClr val="dk1"/>
              </a:solidFill>
            </a:endParaRPr>
          </a:p>
          <a:p>
            <a:pPr marL="457200" lvl="0" indent="-298450" algn="l" rtl="0">
              <a:spcBef>
                <a:spcPts val="0"/>
              </a:spcBef>
              <a:spcAft>
                <a:spcPts val="0"/>
              </a:spcAft>
              <a:buClr>
                <a:schemeClr val="dk1"/>
              </a:buClr>
              <a:buSzPts val="1100"/>
              <a:buChar char="●"/>
            </a:pPr>
            <a:r>
              <a:rPr lang="es" dirty="0">
                <a:solidFill>
                  <a:schemeClr val="dk1"/>
                </a:solidFill>
              </a:rPr>
              <a:t>Remind participants where they can find this activity on their workshop handout.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b="1" dirty="0">
                <a:solidFill>
                  <a:schemeClr val="dk1"/>
                </a:solidFill>
              </a:rPr>
              <a:t>Suggested script</a:t>
            </a:r>
            <a:r>
              <a:rPr lang="e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And, once again, the question is </a:t>
            </a:r>
            <a:r>
              <a:rPr lang="es" i="1" dirty="0">
                <a:solidFill>
                  <a:schemeClr val="dk1"/>
                </a:solidFill>
              </a:rPr>
              <a:t>how</a:t>
            </a:r>
            <a:r>
              <a:rPr lang="es" dirty="0">
                <a:solidFill>
                  <a:schemeClr val="dk1"/>
                </a:solidFill>
              </a:rPr>
              <a:t> - how can we foster social connection in childhood? </a:t>
            </a:r>
            <a:r>
              <a:rPr lang="es" i="1" dirty="0">
                <a:solidFill>
                  <a:schemeClr val="dk1"/>
                </a:solidFill>
              </a:rPr>
              <a:t>36 Questions to Help Kids Make Friends</a:t>
            </a:r>
            <a:r>
              <a:rPr lang="es" dirty="0">
                <a:solidFill>
                  <a:schemeClr val="dk1"/>
                </a:solidFill>
              </a:rPr>
              <a:t> is a great practice to help children build closeness that you can go home and try with your child right away.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This practice consists of 36 questions that become increasingly intimate, requiring partners to reveal more about themselves as they answer questions progressively. As partners take turns and listen to the other with interest and curiosity, the experience of feeling seen and heard allows for feelings of closeness and connection to develop.  This practice helps children build closeness with someone, including with a child from a different background. Understanding how to talk to others and foster connectivity is a valuable life skill.</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120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fdcadd23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7fdcadd23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Key points</a:t>
            </a:r>
            <a:r>
              <a:rPr lang="en-US" dirty="0">
                <a:solidFill>
                  <a:schemeClr val="dk1"/>
                </a:solidFill>
              </a:rPr>
              <a:t>:</a:t>
            </a:r>
          </a:p>
          <a:p>
            <a:pPr marL="457200" lvl="0" indent="-298450" algn="l" rtl="0">
              <a:spcBef>
                <a:spcPts val="0"/>
              </a:spcBef>
              <a:spcAft>
                <a:spcPts val="0"/>
              </a:spcAft>
              <a:buClr>
                <a:schemeClr val="dk1"/>
              </a:buClr>
              <a:buSzPts val="1100"/>
              <a:buChar char="●"/>
            </a:pPr>
            <a:r>
              <a:rPr lang="en-US" dirty="0">
                <a:solidFill>
                  <a:schemeClr val="dk1"/>
                </a:solidFill>
              </a:rPr>
              <a:t>Walk participants through </a:t>
            </a:r>
            <a:r>
              <a:rPr lang="en-US" i="1" dirty="0">
                <a:solidFill>
                  <a:schemeClr val="dk1"/>
                </a:solidFill>
              </a:rPr>
              <a:t>36 Questions to Help Kids Make Friends</a:t>
            </a:r>
            <a:r>
              <a:rPr lang="en-US" dirty="0">
                <a:solidFill>
                  <a:schemeClr val="dk1"/>
                </a:solidFill>
              </a:rPr>
              <a:t>. </a:t>
            </a:r>
          </a:p>
          <a:p>
            <a:pPr marL="457200" lvl="0" indent="-298450" algn="l" rtl="0">
              <a:spcBef>
                <a:spcPts val="0"/>
              </a:spcBef>
              <a:spcAft>
                <a:spcPts val="0"/>
              </a:spcAft>
              <a:buClr>
                <a:schemeClr val="dk1"/>
              </a:buClr>
              <a:buSzPts val="1100"/>
              <a:buChar char="●"/>
            </a:pPr>
            <a:r>
              <a:rPr lang="en-US" dirty="0">
                <a:solidFill>
                  <a:schemeClr val="dk1"/>
                </a:solidFill>
              </a:rPr>
              <a:t>Remind participants that these questions are designed to get progressively more intimate to mirror developing a new friendship. </a:t>
            </a:r>
          </a:p>
          <a:p>
            <a:pPr marL="457200" lvl="0" indent="-298450" algn="l" rtl="0">
              <a:spcBef>
                <a:spcPts val="0"/>
              </a:spcBef>
              <a:spcAft>
                <a:spcPts val="0"/>
              </a:spcAft>
              <a:buClr>
                <a:schemeClr val="dk1"/>
              </a:buClr>
              <a:buSzPts val="1100"/>
              <a:buChar char="●"/>
            </a:pPr>
            <a:r>
              <a:rPr lang="en-US" dirty="0">
                <a:solidFill>
                  <a:schemeClr val="dk1"/>
                </a:solidFill>
              </a:rPr>
              <a:t>Remind participants where they can find this activity on their workshop handout.</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b="1" dirty="0">
                <a:solidFill>
                  <a:schemeClr val="dk1"/>
                </a:solidFill>
              </a:rPr>
              <a:t>Suggested script</a:t>
            </a:r>
            <a:r>
              <a:rPr lang="en-US" dirty="0">
                <a:solidFill>
                  <a:schemeClr val="dk1"/>
                </a:solidFill>
              </a:rPr>
              <a:t>:</a:t>
            </a:r>
          </a:p>
          <a:p>
            <a:pPr marL="0" lvl="0" indent="0" algn="l" rtl="0">
              <a:spcBef>
                <a:spcPts val="0"/>
              </a:spcBef>
              <a:spcAft>
                <a:spcPts val="0"/>
              </a:spcAft>
              <a:buClr>
                <a:schemeClr val="dk1"/>
              </a:buClr>
              <a:buSzPts val="1100"/>
              <a:buFont typeface="Arial"/>
              <a:buNone/>
            </a:pPr>
            <a:r>
              <a:rPr lang="en-US" dirty="0">
                <a:solidFill>
                  <a:schemeClr val="dk1"/>
                </a:solidFill>
              </a:rPr>
              <a:t>To get started, encourage your child to identify another child, perhaps of a different race or ethnicity, whom they don’t know well and would be interested in becoming friends with.</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Find a 15-minute period when the children can meet up. When they meet, the children will take turns asking and answering the 36 questions. Remember: the questions get more and more personal as the list continues. If you are unable to schedule a time with a new friend, you might consider sharing a couple of these questions with your child to help them prepare for when they meet someone new.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Encourage the children to spend the same amount of time talking and listening. Remind them that they only need to share information they feel comfortable sharing.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Your child can use these questions to help them become closer to an existing friend or someone they already know. You can even use these questions together to strengthen your connection.</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1200"/>
              </a:spcAft>
              <a:buClr>
                <a:schemeClr val="dk1"/>
              </a:buClr>
              <a:buSzPts val="1100"/>
              <a:buFont typeface="Arial"/>
              <a:buNone/>
            </a:pPr>
            <a:endParaRPr b="1" dirty="0">
              <a:solidFill>
                <a:schemeClr val="dk1"/>
              </a:solidFill>
            </a:endParaRPr>
          </a:p>
        </p:txBody>
      </p:sp>
    </p:spTree>
    <p:extLst>
      <p:ext uri="{BB962C8B-B14F-4D97-AF65-F5344CB8AC3E}">
        <p14:creationId xmlns:p14="http://schemas.microsoft.com/office/powerpoint/2010/main" val="346737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fdcadd23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7fdcadd23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endParaRPr b="1" dirty="0">
              <a:solidFill>
                <a:schemeClr val="dk1"/>
              </a:solidFill>
            </a:endParaRPr>
          </a:p>
        </p:txBody>
      </p:sp>
    </p:spTree>
    <p:extLst>
      <p:ext uri="{BB962C8B-B14F-4D97-AF65-F5344CB8AC3E}">
        <p14:creationId xmlns:p14="http://schemas.microsoft.com/office/powerpoint/2010/main" val="238342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1bd8229d8a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1bd8229d8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7fdcadd236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7fdcadd23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None/>
            </a:pPr>
            <a:r>
              <a:rPr lang="es">
                <a:solidFill>
                  <a:schemeClr val="dk1"/>
                </a:solidFill>
              </a:rPr>
              <a:t>Now we’ll take a few minutes to reflect on this practice. First, I’ll give you a minute to reflect on how you might introduce this activity to your child. What do you think would work well for you? Are you anxious about any pieces of this practice? Then, you’ll turn to a partner next to you and share your reflections. Finally, we’ll have time for a couple people to share their reflections with the group. </a:t>
            </a: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ee7fd3df67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ee7fd3df67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(This is an optional slide, please remove it if you aren’t interested in a question period)</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Take questions from the parent community.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7fdcadd236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7fdcadd23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Go around the room and invite each parent community member to share one word that describes their learnings from today or how they’re feeling after today’s workshop.</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fdcadd236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fdcadd23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bf03c44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bf03c44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1bf03c441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1bf03c441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endParaRPr b="1">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Take a few moments to introduce yourself to your parent community and welcome them to the workshop.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Edit this slide to include a picture of yourself, your name and/or how you prefer to be addressed, your title, and your contact information.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1bf03c441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1bf03c441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Review what you will discuss during today’s workshop with your parent community.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endParaRPr b="1">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Over the next hour, we are going to explore the topic of Social Connection. We will start with a welcoming activity for the whole group, and then we will define social connection. Next, we will discuss what social connection looks like in parenthood and provide you with a practice to nurture social connection and your own well-being. After that, we will discuss social connection in childhood and provide you with a social connection activity to try out with your child. Finally, we’ll have some time for questions and then finish with a closing activity.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1bf03c441f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1bf03c441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Ask your parent community to turn to a neighbor and share the best piece of parenting advice they’ve ever received. If they can’t think of a piece of advice they’ve received, they can share advice they’d want to give a friend.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ee7fd3df67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ee7fd3df6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Ask your parent community to take 60 seconds and write down what Social Connection means to them. Participants may write down a definition, a few words that come to mind when thinking about Social Connection, or even a feeling.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Before moving to the next slide, invite a few participants to share what they wrote down.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1bf03c441f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1bf03c441f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rPr>
              <a:t>Key points</a:t>
            </a:r>
            <a:r>
              <a:rPr lang="es" dirty="0">
                <a:solidFill>
                  <a:schemeClr val="dk1"/>
                </a:solidFill>
              </a:rPr>
              <a:t>:</a:t>
            </a:r>
            <a:endParaRPr dirty="0">
              <a:solidFill>
                <a:schemeClr val="dk1"/>
              </a:solidFill>
            </a:endParaRPr>
          </a:p>
          <a:p>
            <a:pPr marL="457200" lvl="0" indent="-298450" algn="l" rtl="0">
              <a:spcBef>
                <a:spcPts val="0"/>
              </a:spcBef>
              <a:spcAft>
                <a:spcPts val="0"/>
              </a:spcAft>
              <a:buClr>
                <a:schemeClr val="dk1"/>
              </a:buClr>
              <a:buSzPts val="1100"/>
              <a:buChar char="●"/>
            </a:pPr>
            <a:r>
              <a:rPr lang="es" dirty="0">
                <a:solidFill>
                  <a:schemeClr val="dk1"/>
                </a:solidFill>
              </a:rPr>
              <a:t>Explain why Social Connection is important, relevant, and beneficial to your parent community. Be sure to highlight:</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Being connected and belonging to a group provides nurturance and protection from harm.</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Decades of research shows people with stronger social connections tend to live longer compared to those with weaker social connections.</a:t>
            </a:r>
            <a:endParaRPr dirty="0">
              <a:solidFill>
                <a:schemeClr val="dk1"/>
              </a:solidFill>
            </a:endParaRPr>
          </a:p>
          <a:p>
            <a:pPr marL="914400" lvl="1" indent="-298450" algn="l" rtl="0">
              <a:spcBef>
                <a:spcPts val="0"/>
              </a:spcBef>
              <a:spcAft>
                <a:spcPts val="0"/>
              </a:spcAft>
              <a:buClr>
                <a:schemeClr val="dk1"/>
              </a:buClr>
              <a:buSzPts val="1100"/>
              <a:buChar char="○"/>
            </a:pPr>
            <a:r>
              <a:rPr lang="es" dirty="0">
                <a:solidFill>
                  <a:schemeClr val="dk1"/>
                </a:solidFill>
              </a:rPr>
              <a:t>Strong connections to caregivers who provided safety, stability, and nurturance early on in life is a protective factor against general health problems and mental distress following childhood adversity like a household challenge.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 b="1" dirty="0">
                <a:solidFill>
                  <a:schemeClr val="dk1"/>
                </a:solidFill>
              </a:rPr>
              <a:t>Suggested script</a:t>
            </a:r>
            <a:r>
              <a:rPr lang="e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s" dirty="0">
                <a:solidFill>
                  <a:schemeClr val="dk1"/>
                </a:solidFill>
              </a:rPr>
              <a:t>Now, why is Social Connection so important? Why are we all here today? In short, humans are social, and being connected and belonging to a group provides benefits like care, attention, and protection. </a:t>
            </a:r>
            <a:endParaRPr dirty="0">
              <a:solidFill>
                <a:schemeClr val="dk1"/>
              </a:solidFill>
            </a:endParaRPr>
          </a:p>
          <a:p>
            <a:pPr marL="0" lvl="0" indent="0" algn="l" rtl="0">
              <a:spcBef>
                <a:spcPts val="1200"/>
              </a:spcBef>
              <a:spcAft>
                <a:spcPts val="0"/>
              </a:spcAft>
              <a:buClr>
                <a:schemeClr val="dk1"/>
              </a:buClr>
              <a:buSzPts val="1100"/>
              <a:buFont typeface="Arial"/>
              <a:buNone/>
            </a:pPr>
            <a:r>
              <a:rPr lang="es" dirty="0">
                <a:solidFill>
                  <a:schemeClr val="dk1"/>
                </a:solidFill>
              </a:rPr>
              <a:t>As a parent or primary caregiver, you are usually the social connections for babies and young children. As they age, children will, ideally, make connections with children their age and other people outside of you and the immediate family, and later have strong connections as adults. </a:t>
            </a:r>
            <a:endParaRPr dirty="0">
              <a:solidFill>
                <a:schemeClr val="dk1"/>
              </a:solidFill>
            </a:endParaRPr>
          </a:p>
          <a:p>
            <a:pPr marL="0" lvl="0" indent="0" algn="l" rtl="0">
              <a:spcBef>
                <a:spcPts val="1200"/>
              </a:spcBef>
              <a:spcAft>
                <a:spcPts val="0"/>
              </a:spcAft>
              <a:buClr>
                <a:schemeClr val="dk1"/>
              </a:buClr>
              <a:buSzPts val="1100"/>
              <a:buFont typeface="Arial"/>
              <a:buNone/>
            </a:pPr>
            <a:r>
              <a:rPr lang="es" dirty="0">
                <a:solidFill>
                  <a:schemeClr val="dk1"/>
                </a:solidFill>
              </a:rPr>
              <a:t>Decades of research shows that people with stronger social connections usually live longer than those with weaker connections. Additional research shows that strong connections to a caregiver early in life can help protect against health problems later and against mental distress following childhood adversity. Ultimately, our social connections open up more possibilities.</a:t>
            </a:r>
            <a:endParaRPr dirty="0">
              <a:solidFill>
                <a:schemeClr val="dk1"/>
              </a:solidFill>
            </a:endParaRPr>
          </a:p>
          <a:p>
            <a:pPr marL="0" lvl="0" indent="0" algn="l" rtl="0">
              <a:spcBef>
                <a:spcPts val="1200"/>
              </a:spcBef>
              <a:spcAft>
                <a:spcPts val="1200"/>
              </a:spcAft>
              <a:buClr>
                <a:schemeClr val="dk1"/>
              </a:buClr>
              <a:buSzPts val="1100"/>
              <a:buFont typeface="Arial"/>
              <a:buNone/>
            </a:pPr>
            <a:r>
              <a:rPr lang="es" dirty="0">
                <a:solidFill>
                  <a:schemeClr val="dk1"/>
                </a:solidFill>
              </a:rPr>
              <a:t>As you can see, not only is it important for children to have strong social connections, but for all of us to develop them, too.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7fdcadd23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7fdcadd23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1">
  <p:cSld name="CUSTOM">
    <p:bg>
      <p:bgPr>
        <a:solidFill>
          <a:srgbClr val="F2F0E8"/>
        </a:solidFill>
        <a:effectLst/>
      </p:bgPr>
    </p:bg>
    <p:spTree>
      <p:nvGrpSpPr>
        <p:cNvPr id="1" name="Shape 7"/>
        <p:cNvGrpSpPr/>
        <p:nvPr/>
      </p:nvGrpSpPr>
      <p:grpSpPr>
        <a:xfrm>
          <a:off x="0" y="0"/>
          <a:ext cx="0" cy="0"/>
          <a:chOff x="0" y="0"/>
          <a:chExt cx="0" cy="0"/>
        </a:xfrm>
      </p:grpSpPr>
      <p:cxnSp>
        <p:nvCxnSpPr>
          <p:cNvPr id="8" name="Google Shape;8;p2"/>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9" name="Google Shape;9;p2"/>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0" name="Google Shape;10;p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11" name="Google Shape;11;p2"/>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dk1"/>
                </a:solidFill>
                <a:latin typeface="Poppins Medium"/>
                <a:ea typeface="Poppins Medium"/>
                <a:cs typeface="Poppins Medium"/>
                <a:sym typeface="Poppins Medium"/>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a:endParaRPr/>
          </a:p>
        </p:txBody>
      </p:sp>
      <p:sp>
        <p:nvSpPr>
          <p:cNvPr id="12" name="Google Shape;12;p2"/>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seño personalizado 3 1">
  <p:cSld name="CUSTOM_2_1">
    <p:bg>
      <p:bgPr>
        <a:solidFill>
          <a:srgbClr val="E32326"/>
        </a:solidFill>
        <a:effectLst/>
      </p:bgPr>
    </p:bg>
    <p:spTree>
      <p:nvGrpSpPr>
        <p:cNvPr id="1" name="Shape 56"/>
        <p:cNvGrpSpPr/>
        <p:nvPr/>
      </p:nvGrpSpPr>
      <p:grpSpPr>
        <a:xfrm>
          <a:off x="0" y="0"/>
          <a:ext cx="0" cy="0"/>
          <a:chOff x="0" y="0"/>
          <a:chExt cx="0" cy="0"/>
        </a:xfrm>
      </p:grpSpPr>
      <p:cxnSp>
        <p:nvCxnSpPr>
          <p:cNvPr id="57" name="Google Shape;57;p11"/>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58" name="Google Shape;58;p11"/>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9" name="Google Shape;59;p1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60" name="Google Shape;60;p11"/>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61" name="Google Shape;61;p11"/>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seño personalizado 3 1 1">
  <p:cSld name="CUSTOM_2_1_1">
    <p:bg>
      <p:bgPr>
        <a:solidFill>
          <a:srgbClr val="E32326"/>
        </a:solidFill>
        <a:effectLst/>
      </p:bgPr>
    </p:bg>
    <p:spTree>
      <p:nvGrpSpPr>
        <p:cNvPr id="1" name="Shape 62"/>
        <p:cNvGrpSpPr/>
        <p:nvPr/>
      </p:nvGrpSpPr>
      <p:grpSpPr>
        <a:xfrm>
          <a:off x="0" y="0"/>
          <a:ext cx="0" cy="0"/>
          <a:chOff x="0" y="0"/>
          <a:chExt cx="0" cy="0"/>
        </a:xfrm>
      </p:grpSpPr>
      <p:cxnSp>
        <p:nvCxnSpPr>
          <p:cNvPr id="63" name="Google Shape;63;p12"/>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64" name="Google Shape;64;p12"/>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65" name="Google Shape;65;p1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66" name="Google Shape;66;p12"/>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4">
  <p:cSld name="CUSTOM_3">
    <p:bg>
      <p:bgPr>
        <a:solidFill>
          <a:srgbClr val="FDB913"/>
        </a:solidFill>
        <a:effectLst/>
      </p:bgPr>
    </p:bg>
    <p:spTree>
      <p:nvGrpSpPr>
        <p:cNvPr id="1" name="Shape 67"/>
        <p:cNvGrpSpPr/>
        <p:nvPr/>
      </p:nvGrpSpPr>
      <p:grpSpPr>
        <a:xfrm>
          <a:off x="0" y="0"/>
          <a:ext cx="0" cy="0"/>
          <a:chOff x="0" y="0"/>
          <a:chExt cx="0" cy="0"/>
        </a:xfrm>
      </p:grpSpPr>
      <p:cxnSp>
        <p:nvCxnSpPr>
          <p:cNvPr id="68" name="Google Shape;68;p13"/>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69" name="Google Shape;69;p13"/>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0" name="Google Shape;70;p1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71" name="Google Shape;71;p13"/>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seño personalizado 4 2">
  <p:cSld name="CUSTOM_3_2">
    <p:bg>
      <p:bgPr>
        <a:solidFill>
          <a:srgbClr val="FDB913"/>
        </a:solidFill>
        <a:effectLst/>
      </p:bgPr>
    </p:bg>
    <p:spTree>
      <p:nvGrpSpPr>
        <p:cNvPr id="1" name="Shape 72"/>
        <p:cNvGrpSpPr/>
        <p:nvPr/>
      </p:nvGrpSpPr>
      <p:grpSpPr>
        <a:xfrm>
          <a:off x="0" y="0"/>
          <a:ext cx="0" cy="0"/>
          <a:chOff x="0" y="0"/>
          <a:chExt cx="0" cy="0"/>
        </a:xfrm>
      </p:grpSpPr>
      <p:cxnSp>
        <p:nvCxnSpPr>
          <p:cNvPr id="73" name="Google Shape;73;p14"/>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74" name="Google Shape;74;p14"/>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5" name="Google Shape;75;p1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76" name="Google Shape;76;p14"/>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80000"/>
              </a:lnSpc>
              <a:spcBef>
                <a:spcPts val="0"/>
              </a:spcBef>
              <a:spcAft>
                <a:spcPts val="0"/>
              </a:spcAft>
              <a:buNone/>
              <a:defRPr sz="4000">
                <a:solidFill>
                  <a:schemeClr val="dk1"/>
                </a:solidFill>
                <a:latin typeface="Poppins Medium"/>
                <a:ea typeface="Poppins Medium"/>
                <a:cs typeface="Poppins Medium"/>
                <a:sym typeface="Poppins Medium"/>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a:endParaRPr/>
          </a:p>
        </p:txBody>
      </p:sp>
      <p:sp>
        <p:nvSpPr>
          <p:cNvPr id="77" name="Google Shape;77;p14"/>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eño personalizado 4 1">
  <p:cSld name="CUSTOM_3_1">
    <p:bg>
      <p:bgPr>
        <a:solidFill>
          <a:srgbClr val="FDB913"/>
        </a:solidFill>
        <a:effectLst/>
      </p:bgPr>
    </p:bg>
    <p:spTree>
      <p:nvGrpSpPr>
        <p:cNvPr id="1" name="Shape 78"/>
        <p:cNvGrpSpPr/>
        <p:nvPr/>
      </p:nvGrpSpPr>
      <p:grpSpPr>
        <a:xfrm>
          <a:off x="0" y="0"/>
          <a:ext cx="0" cy="0"/>
          <a:chOff x="0" y="0"/>
          <a:chExt cx="0" cy="0"/>
        </a:xfrm>
      </p:grpSpPr>
      <p:cxnSp>
        <p:nvCxnSpPr>
          <p:cNvPr id="79" name="Google Shape;79;p15"/>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80" name="Google Shape;80;p15"/>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1" name="Google Shape;81;p1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82" name="Google Shape;82;p15"/>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a:endParaRPr/>
          </a:p>
        </p:txBody>
      </p:sp>
      <p:sp>
        <p:nvSpPr>
          <p:cNvPr id="83" name="Google Shape;83;p15"/>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eño personalizado 4 1 1">
  <p:cSld name="CUSTOM_3_1_1">
    <p:bg>
      <p:bgPr>
        <a:solidFill>
          <a:srgbClr val="FDB913"/>
        </a:solidFill>
        <a:effectLst/>
      </p:bgPr>
    </p:bg>
    <p:spTree>
      <p:nvGrpSpPr>
        <p:cNvPr id="1" name="Shape 84"/>
        <p:cNvGrpSpPr/>
        <p:nvPr/>
      </p:nvGrpSpPr>
      <p:grpSpPr>
        <a:xfrm>
          <a:off x="0" y="0"/>
          <a:ext cx="0" cy="0"/>
          <a:chOff x="0" y="0"/>
          <a:chExt cx="0" cy="0"/>
        </a:xfrm>
      </p:grpSpPr>
      <p:cxnSp>
        <p:nvCxnSpPr>
          <p:cNvPr id="85" name="Google Shape;85;p16"/>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86" name="Google Shape;86;p16"/>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7" name="Google Shape;87;p1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88" name="Google Shape;88;p16"/>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seño personalizado 5">
  <p:cSld name="CUSTOM_4">
    <p:bg>
      <p:bgPr>
        <a:solidFill>
          <a:srgbClr val="0B9446"/>
        </a:solidFill>
        <a:effectLst/>
      </p:bgPr>
    </p:bg>
    <p:spTree>
      <p:nvGrpSpPr>
        <p:cNvPr id="1" name="Shape 89"/>
        <p:cNvGrpSpPr/>
        <p:nvPr/>
      </p:nvGrpSpPr>
      <p:grpSpPr>
        <a:xfrm>
          <a:off x="0" y="0"/>
          <a:ext cx="0" cy="0"/>
          <a:chOff x="0" y="0"/>
          <a:chExt cx="0" cy="0"/>
        </a:xfrm>
      </p:grpSpPr>
      <p:cxnSp>
        <p:nvCxnSpPr>
          <p:cNvPr id="90" name="Google Shape;90;p17"/>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91" name="Google Shape;91;p17"/>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2" name="Google Shape;92;p1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93" name="Google Shape;93;p17"/>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seño personalizado 5 2">
  <p:cSld name="CUSTOM_4_2">
    <p:bg>
      <p:bgPr>
        <a:solidFill>
          <a:srgbClr val="0B9446"/>
        </a:solidFill>
        <a:effectLst/>
      </p:bgPr>
    </p:bg>
    <p:spTree>
      <p:nvGrpSpPr>
        <p:cNvPr id="1" name="Shape 94"/>
        <p:cNvGrpSpPr/>
        <p:nvPr/>
      </p:nvGrpSpPr>
      <p:grpSpPr>
        <a:xfrm>
          <a:off x="0" y="0"/>
          <a:ext cx="0" cy="0"/>
          <a:chOff x="0" y="0"/>
          <a:chExt cx="0" cy="0"/>
        </a:xfrm>
      </p:grpSpPr>
      <p:cxnSp>
        <p:nvCxnSpPr>
          <p:cNvPr id="95" name="Google Shape;95;p18"/>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96" name="Google Shape;96;p18"/>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7" name="Google Shape;97;p1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98" name="Google Shape;98;p18"/>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99" name="Google Shape;99;p18"/>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eño personalizado 5 1 1">
  <p:cSld name="CUSTOM_4_1_1">
    <p:bg>
      <p:bgPr>
        <a:solidFill>
          <a:srgbClr val="0B9446"/>
        </a:solidFill>
        <a:effectLst/>
      </p:bgPr>
    </p:bg>
    <p:spTree>
      <p:nvGrpSpPr>
        <p:cNvPr id="1" name="Shape 106"/>
        <p:cNvGrpSpPr/>
        <p:nvPr/>
      </p:nvGrpSpPr>
      <p:grpSpPr>
        <a:xfrm>
          <a:off x="0" y="0"/>
          <a:ext cx="0" cy="0"/>
          <a:chOff x="0" y="0"/>
          <a:chExt cx="0" cy="0"/>
        </a:xfrm>
      </p:grpSpPr>
      <p:cxnSp>
        <p:nvCxnSpPr>
          <p:cNvPr id="107" name="Google Shape;107;p20"/>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108" name="Google Shape;108;p20"/>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9" name="Google Shape;109;p2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110" name="Google Shape;110;p20"/>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seño personalizado 1 2">
  <p:cSld name="CUSTOM_6">
    <p:bg>
      <p:bgPr>
        <a:solidFill>
          <a:srgbClr val="F2F0E8"/>
        </a:solidFill>
        <a:effectLst/>
      </p:bgPr>
    </p:bg>
    <p:spTree>
      <p:nvGrpSpPr>
        <p:cNvPr id="1" name="Shape 13"/>
        <p:cNvGrpSpPr/>
        <p:nvPr/>
      </p:nvGrpSpPr>
      <p:grpSpPr>
        <a:xfrm>
          <a:off x="0" y="0"/>
          <a:ext cx="0" cy="0"/>
          <a:chOff x="0" y="0"/>
          <a:chExt cx="0" cy="0"/>
        </a:xfrm>
      </p:grpSpPr>
      <p:cxnSp>
        <p:nvCxnSpPr>
          <p:cNvPr id="14" name="Google Shape;14;p3"/>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15" name="Google Shape;15;p3"/>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6" name="Google Shape;16;p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eño personalizado 1 1">
  <p:cSld name="CUSTOM_5">
    <p:bg>
      <p:bgPr>
        <a:solidFill>
          <a:srgbClr val="F2F0E8"/>
        </a:solidFill>
        <a:effectLst/>
      </p:bgPr>
    </p:bg>
    <p:spTree>
      <p:nvGrpSpPr>
        <p:cNvPr id="1" name="Shape 17"/>
        <p:cNvGrpSpPr/>
        <p:nvPr/>
      </p:nvGrpSpPr>
      <p:grpSpPr>
        <a:xfrm>
          <a:off x="0" y="0"/>
          <a:ext cx="0" cy="0"/>
          <a:chOff x="0" y="0"/>
          <a:chExt cx="0" cy="0"/>
        </a:xfrm>
      </p:grpSpPr>
      <p:cxnSp>
        <p:nvCxnSpPr>
          <p:cNvPr id="18" name="Google Shape;18;p4"/>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19" name="Google Shape;19;p4"/>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20" name="Google Shape;20;p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21" name="Google Shape;21;p4"/>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2">
  <p:cSld name="CUSTOM_1">
    <p:bg>
      <p:bgPr>
        <a:solidFill>
          <a:srgbClr val="0063B0"/>
        </a:solidFill>
        <a:effectLst/>
      </p:bgPr>
    </p:bg>
    <p:spTree>
      <p:nvGrpSpPr>
        <p:cNvPr id="1" name="Shape 23"/>
        <p:cNvGrpSpPr/>
        <p:nvPr/>
      </p:nvGrpSpPr>
      <p:grpSpPr>
        <a:xfrm>
          <a:off x="0" y="0"/>
          <a:ext cx="0" cy="0"/>
          <a:chOff x="0" y="0"/>
          <a:chExt cx="0" cy="0"/>
        </a:xfrm>
      </p:grpSpPr>
      <p:cxnSp>
        <p:nvCxnSpPr>
          <p:cNvPr id="24" name="Google Shape;24;p5"/>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25" name="Google Shape;25;p5"/>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26" name="Google Shape;26;p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27" name="Google Shape;27;p5"/>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seño personalizado 2 2">
  <p:cSld name="CUSTOM_1_2">
    <p:bg>
      <p:bgPr>
        <a:solidFill>
          <a:srgbClr val="0063B0"/>
        </a:solidFill>
        <a:effectLst/>
      </p:bgPr>
    </p:bg>
    <p:spTree>
      <p:nvGrpSpPr>
        <p:cNvPr id="1" name="Shape 28"/>
        <p:cNvGrpSpPr/>
        <p:nvPr/>
      </p:nvGrpSpPr>
      <p:grpSpPr>
        <a:xfrm>
          <a:off x="0" y="0"/>
          <a:ext cx="0" cy="0"/>
          <a:chOff x="0" y="0"/>
          <a:chExt cx="0" cy="0"/>
        </a:xfrm>
      </p:grpSpPr>
      <p:cxnSp>
        <p:nvCxnSpPr>
          <p:cNvPr id="29" name="Google Shape;29;p6"/>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30" name="Google Shape;30;p6"/>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1" name="Google Shape;31;p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32" name="Google Shape;32;p6"/>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33" name="Google Shape;33;p6"/>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eño personalizado 2 1">
  <p:cSld name="CUSTOM_1_1">
    <p:bg>
      <p:bgPr>
        <a:solidFill>
          <a:srgbClr val="0063B0"/>
        </a:solidFill>
        <a:effectLst/>
      </p:bgPr>
    </p:bg>
    <p:spTree>
      <p:nvGrpSpPr>
        <p:cNvPr id="1" name="Shape 34"/>
        <p:cNvGrpSpPr/>
        <p:nvPr/>
      </p:nvGrpSpPr>
      <p:grpSpPr>
        <a:xfrm>
          <a:off x="0" y="0"/>
          <a:ext cx="0" cy="0"/>
          <a:chOff x="0" y="0"/>
          <a:chExt cx="0" cy="0"/>
        </a:xfrm>
      </p:grpSpPr>
      <p:cxnSp>
        <p:nvCxnSpPr>
          <p:cNvPr id="35" name="Google Shape;35;p7"/>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36" name="Google Shape;36;p7"/>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7" name="Google Shape;37;p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38" name="Google Shape;38;p7"/>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2"/>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
        <p:nvSpPr>
          <p:cNvPr id="39" name="Google Shape;39;p7"/>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dk2"/>
              </a:buClr>
              <a:buSzPts val="1400"/>
              <a:buFont typeface="Poppins Light"/>
              <a:buChar char="●"/>
              <a:defRPr sz="900">
                <a:solidFill>
                  <a:schemeClr val="dk2"/>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seño personalizado 2 1 1">
  <p:cSld name="CUSTOM_1_1_1">
    <p:bg>
      <p:bgPr>
        <a:solidFill>
          <a:srgbClr val="0063B0"/>
        </a:solidFill>
        <a:effectLst/>
      </p:bgPr>
    </p:bg>
    <p:spTree>
      <p:nvGrpSpPr>
        <p:cNvPr id="1" name="Shape 40"/>
        <p:cNvGrpSpPr/>
        <p:nvPr/>
      </p:nvGrpSpPr>
      <p:grpSpPr>
        <a:xfrm>
          <a:off x="0" y="0"/>
          <a:ext cx="0" cy="0"/>
          <a:chOff x="0" y="0"/>
          <a:chExt cx="0" cy="0"/>
        </a:xfrm>
      </p:grpSpPr>
      <p:cxnSp>
        <p:nvCxnSpPr>
          <p:cNvPr id="41" name="Google Shape;41;p8"/>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42" name="Google Shape;42;p8"/>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3" name="Google Shape;43;p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44" name="Google Shape;44;p8"/>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seño personalizado 3">
  <p:cSld name="CUSTOM_2">
    <p:bg>
      <p:bgPr>
        <a:solidFill>
          <a:srgbClr val="E32326"/>
        </a:solidFill>
        <a:effectLst/>
      </p:bgPr>
    </p:bg>
    <p:spTree>
      <p:nvGrpSpPr>
        <p:cNvPr id="1" name="Shape 45"/>
        <p:cNvGrpSpPr/>
        <p:nvPr/>
      </p:nvGrpSpPr>
      <p:grpSpPr>
        <a:xfrm>
          <a:off x="0" y="0"/>
          <a:ext cx="0" cy="0"/>
          <a:chOff x="0" y="0"/>
          <a:chExt cx="0" cy="0"/>
        </a:xfrm>
      </p:grpSpPr>
      <p:cxnSp>
        <p:nvCxnSpPr>
          <p:cNvPr id="46" name="Google Shape;46;p9"/>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47" name="Google Shape;47;p9"/>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8" name="Google Shape;48;p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49" name="Google Shape;49;p9"/>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seño personalizado 3 2">
  <p:cSld name="CUSTOM_2_2">
    <p:bg>
      <p:bgPr>
        <a:solidFill>
          <a:srgbClr val="E32326"/>
        </a:solidFill>
        <a:effectLst/>
      </p:bgPr>
    </p:bg>
    <p:spTree>
      <p:nvGrpSpPr>
        <p:cNvPr id="1" name="Shape 50"/>
        <p:cNvGrpSpPr/>
        <p:nvPr/>
      </p:nvGrpSpPr>
      <p:grpSpPr>
        <a:xfrm>
          <a:off x="0" y="0"/>
          <a:ext cx="0" cy="0"/>
          <a:chOff x="0" y="0"/>
          <a:chExt cx="0" cy="0"/>
        </a:xfrm>
      </p:grpSpPr>
      <p:cxnSp>
        <p:nvCxnSpPr>
          <p:cNvPr id="51" name="Google Shape;51;p10"/>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52" name="Google Shape;52;p10"/>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3" name="Google Shape;53;p1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54" name="Google Shape;54;p10"/>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55" name="Google Shape;55;p10"/>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7874367" y="4550400"/>
            <a:ext cx="1059900" cy="393600"/>
          </a:xfrm>
          <a:prstGeom prst="rect">
            <a:avLst/>
          </a:prstGeom>
          <a:noFill/>
          <a:ln>
            <a:noFill/>
          </a:ln>
        </p:spPr>
        <p:txBody>
          <a:bodyPr spcFirstLastPara="1" wrap="square" lIns="91425" tIns="91425" rIns="91425" bIns="91425" anchor="ctr" anchorCtr="0">
            <a:noAutofit/>
          </a:bodyPr>
          <a:lstStyle>
            <a:lvl1pPr lvl="0" algn="r">
              <a:buNone/>
              <a:defRPr sz="4100">
                <a:solidFill>
                  <a:schemeClr val="dk1"/>
                </a:solidFill>
                <a:latin typeface="Poppins Medium"/>
                <a:ea typeface="Poppins Medium"/>
                <a:cs typeface="Poppins Medium"/>
                <a:sym typeface="Poppins Medium"/>
              </a:defRPr>
            </a:lvl1pPr>
            <a:lvl2pPr lvl="1" algn="r">
              <a:buNone/>
              <a:defRPr sz="4100">
                <a:solidFill>
                  <a:schemeClr val="dk1"/>
                </a:solidFill>
                <a:latin typeface="Poppins Medium"/>
                <a:ea typeface="Poppins Medium"/>
                <a:cs typeface="Poppins Medium"/>
                <a:sym typeface="Poppins Medium"/>
              </a:defRPr>
            </a:lvl2pPr>
            <a:lvl3pPr lvl="2" algn="r">
              <a:buNone/>
              <a:defRPr sz="4100">
                <a:solidFill>
                  <a:schemeClr val="dk1"/>
                </a:solidFill>
                <a:latin typeface="Poppins Medium"/>
                <a:ea typeface="Poppins Medium"/>
                <a:cs typeface="Poppins Medium"/>
                <a:sym typeface="Poppins Medium"/>
              </a:defRPr>
            </a:lvl3pPr>
            <a:lvl4pPr lvl="3" algn="r">
              <a:buNone/>
              <a:defRPr sz="4100">
                <a:solidFill>
                  <a:schemeClr val="dk1"/>
                </a:solidFill>
                <a:latin typeface="Poppins Medium"/>
                <a:ea typeface="Poppins Medium"/>
                <a:cs typeface="Poppins Medium"/>
                <a:sym typeface="Poppins Medium"/>
              </a:defRPr>
            </a:lvl4pPr>
            <a:lvl5pPr lvl="4" algn="r">
              <a:buNone/>
              <a:defRPr sz="4100">
                <a:solidFill>
                  <a:schemeClr val="dk1"/>
                </a:solidFill>
                <a:latin typeface="Poppins Medium"/>
                <a:ea typeface="Poppins Medium"/>
                <a:cs typeface="Poppins Medium"/>
                <a:sym typeface="Poppins Medium"/>
              </a:defRPr>
            </a:lvl5pPr>
            <a:lvl6pPr lvl="5" algn="r">
              <a:buNone/>
              <a:defRPr sz="4100">
                <a:solidFill>
                  <a:schemeClr val="dk1"/>
                </a:solidFill>
                <a:latin typeface="Poppins Medium"/>
                <a:ea typeface="Poppins Medium"/>
                <a:cs typeface="Poppins Medium"/>
                <a:sym typeface="Poppins Medium"/>
              </a:defRPr>
            </a:lvl6pPr>
            <a:lvl7pPr lvl="6" algn="r">
              <a:buNone/>
              <a:defRPr sz="4100">
                <a:solidFill>
                  <a:schemeClr val="dk1"/>
                </a:solidFill>
                <a:latin typeface="Poppins Medium"/>
                <a:ea typeface="Poppins Medium"/>
                <a:cs typeface="Poppins Medium"/>
                <a:sym typeface="Poppins Medium"/>
              </a:defRPr>
            </a:lvl7pPr>
            <a:lvl8pPr lvl="7" algn="r">
              <a:buNone/>
              <a:defRPr sz="4100">
                <a:solidFill>
                  <a:schemeClr val="dk1"/>
                </a:solidFill>
                <a:latin typeface="Poppins Medium"/>
                <a:ea typeface="Poppins Medium"/>
                <a:cs typeface="Poppins Medium"/>
                <a:sym typeface="Poppins Medium"/>
              </a:defRPr>
            </a:lvl8pPr>
            <a:lvl9pPr lvl="8" algn="r">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2">
          <p15:clr>
            <a:srgbClr val="E46962"/>
          </p15:clr>
        </p15:guide>
        <p15:guide id="2" orient="horz" pos="443">
          <p15:clr>
            <a:srgbClr val="E46962"/>
          </p15:clr>
        </p15:guide>
        <p15:guide id="3" pos="5294">
          <p15:clr>
            <a:srgbClr val="E46962"/>
          </p15:clr>
        </p15:guide>
        <p15:guide id="4" orient="horz" pos="2755">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bit.ly/3AySB5Q"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a:t>
            </a:fld>
            <a:endParaRPr sz="1300"/>
          </a:p>
        </p:txBody>
      </p:sp>
      <p:sp>
        <p:nvSpPr>
          <p:cNvPr id="116" name="Google Shape;116;p21"/>
          <p:cNvSpPr txBox="1">
            <a:spLocks noGrp="1"/>
          </p:cNvSpPr>
          <p:nvPr>
            <p:ph type="title"/>
          </p:nvPr>
        </p:nvSpPr>
        <p:spPr>
          <a:xfrm>
            <a:off x="471154" y="1476051"/>
            <a:ext cx="2720700" cy="50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dirty="0"/>
              <a:t>Welcome!</a:t>
            </a:r>
            <a:endParaRPr dirty="0"/>
          </a:p>
        </p:txBody>
      </p:sp>
      <p:sp>
        <p:nvSpPr>
          <p:cNvPr id="117" name="Google Shape;117;p21"/>
          <p:cNvSpPr txBox="1">
            <a:spLocks noGrp="1"/>
          </p:cNvSpPr>
          <p:nvPr>
            <p:ph type="body" idx="1"/>
          </p:nvPr>
        </p:nvSpPr>
        <p:spPr>
          <a:xfrm>
            <a:off x="471154" y="2131375"/>
            <a:ext cx="3318300" cy="988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dirty="0">
                <a:latin typeface="Poppins"/>
                <a:ea typeface="Poppins"/>
                <a:cs typeface="Poppins"/>
                <a:sym typeface="Poppins"/>
              </a:rPr>
              <a:t>A few notes on how to use this slide deck</a:t>
            </a:r>
            <a:endParaRPr sz="1100" b="1" dirty="0">
              <a:latin typeface="Poppins"/>
              <a:ea typeface="Poppins"/>
              <a:cs typeface="Poppins"/>
              <a:sym typeface="Poppins"/>
            </a:endParaRPr>
          </a:p>
          <a:p>
            <a:pPr marL="0" lvl="0" indent="0" algn="l" rtl="0">
              <a:spcBef>
                <a:spcPts val="0"/>
              </a:spcBef>
              <a:spcAft>
                <a:spcPts val="0"/>
              </a:spcAft>
              <a:buNone/>
            </a:pPr>
            <a:endParaRPr dirty="0"/>
          </a:p>
        </p:txBody>
      </p:sp>
      <p:sp>
        <p:nvSpPr>
          <p:cNvPr id="118" name="Google Shape;118;p21"/>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lang="en-US" sz="1200" dirty="0">
              <a:solidFill>
                <a:srgbClr val="434343"/>
              </a:solidFill>
              <a:latin typeface="Poppins"/>
              <a:ea typeface="Poppins"/>
              <a:cs typeface="Poppins"/>
              <a:sym typeface="Poppins"/>
            </a:endParaRPr>
          </a:p>
        </p:txBody>
      </p:sp>
      <p:sp>
        <p:nvSpPr>
          <p:cNvPr id="119" name="Google Shape;119;p21"/>
          <p:cNvSpPr txBox="1">
            <a:spLocks noGrp="1"/>
          </p:cNvSpPr>
          <p:nvPr>
            <p:ph type="body" idx="1"/>
          </p:nvPr>
        </p:nvSpPr>
        <p:spPr>
          <a:xfrm>
            <a:off x="4402925" y="1196525"/>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Editing Slides</a:t>
            </a:r>
            <a:endParaRPr sz="1100" b="1">
              <a:latin typeface="Poppins"/>
              <a:ea typeface="Poppins"/>
              <a:cs typeface="Poppins"/>
              <a:sym typeface="Poppins"/>
            </a:endParaRPr>
          </a:p>
          <a:p>
            <a:pPr marL="0" lvl="0" indent="0" algn="l" rtl="0">
              <a:spcBef>
                <a:spcPts val="0"/>
              </a:spcBef>
              <a:spcAft>
                <a:spcPts val="0"/>
              </a:spcAft>
              <a:buNone/>
            </a:pPr>
            <a:r>
              <a:rPr lang="es"/>
              <a:t>Before your workshop, review each slide and the accompanying speaker notes. Make any necessary edits to best meet the needs of your parent community. </a:t>
            </a:r>
            <a:endParaRPr/>
          </a:p>
          <a:p>
            <a:pPr marL="0" lvl="0" indent="0" algn="l" rtl="0">
              <a:spcBef>
                <a:spcPts val="0"/>
              </a:spcBef>
              <a:spcAft>
                <a:spcPts val="0"/>
              </a:spcAft>
              <a:buNone/>
            </a:pPr>
            <a:endParaRPr/>
          </a:p>
        </p:txBody>
      </p:sp>
      <p:sp>
        <p:nvSpPr>
          <p:cNvPr id="120" name="Google Shape;120;p21"/>
          <p:cNvSpPr/>
          <p:nvPr/>
        </p:nvSpPr>
        <p:spPr>
          <a:xfrm>
            <a:off x="3844838" y="11965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21" name="Google Shape;121;p21"/>
          <p:cNvSpPr txBox="1">
            <a:spLocks noGrp="1"/>
          </p:cNvSpPr>
          <p:nvPr>
            <p:ph type="body" idx="1"/>
          </p:nvPr>
        </p:nvSpPr>
        <p:spPr>
          <a:xfrm>
            <a:off x="4402925" y="2131375"/>
            <a:ext cx="4365600" cy="50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Speaker Notes</a:t>
            </a:r>
            <a:endParaRPr sz="1100" b="1">
              <a:latin typeface="Poppins"/>
              <a:ea typeface="Poppins"/>
              <a:cs typeface="Poppins"/>
              <a:sym typeface="Poppins"/>
            </a:endParaRPr>
          </a:p>
          <a:p>
            <a:pPr marL="0" lvl="0" indent="0" algn="l" rtl="0">
              <a:spcBef>
                <a:spcPts val="0"/>
              </a:spcBef>
              <a:spcAft>
                <a:spcPts val="0"/>
              </a:spcAft>
              <a:buNone/>
            </a:pPr>
            <a:r>
              <a:rPr lang="es"/>
              <a:t>There are two parts to the speaker notes for the slides throughout this slide deck. The first part is key points for you to keep in mind as the speaker. The second part is a suggested script. Not all slides contain a suggested script.</a:t>
            </a:r>
            <a:endParaRPr/>
          </a:p>
          <a:p>
            <a:pPr marL="0" lvl="0" indent="0" algn="l" rtl="0">
              <a:spcBef>
                <a:spcPts val="0"/>
              </a:spcBef>
              <a:spcAft>
                <a:spcPts val="0"/>
              </a:spcAft>
              <a:buNone/>
            </a:pPr>
            <a:endParaRPr/>
          </a:p>
        </p:txBody>
      </p:sp>
      <p:sp>
        <p:nvSpPr>
          <p:cNvPr id="122" name="Google Shape;122;p21"/>
          <p:cNvSpPr/>
          <p:nvPr/>
        </p:nvSpPr>
        <p:spPr>
          <a:xfrm>
            <a:off x="3844838" y="213137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
        <p:nvSpPr>
          <p:cNvPr id="123" name="Google Shape;123;p21"/>
          <p:cNvSpPr txBox="1">
            <a:spLocks noGrp="1"/>
          </p:cNvSpPr>
          <p:nvPr>
            <p:ph type="body" idx="1"/>
          </p:nvPr>
        </p:nvSpPr>
        <p:spPr>
          <a:xfrm>
            <a:off x="4402925" y="3007800"/>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Online vs. In-Person Presentations</a:t>
            </a:r>
            <a:endParaRPr sz="1100" b="1">
              <a:latin typeface="Poppins"/>
              <a:ea typeface="Poppins"/>
              <a:cs typeface="Poppins"/>
              <a:sym typeface="Poppins"/>
            </a:endParaRPr>
          </a:p>
          <a:p>
            <a:pPr marL="0" lvl="0" indent="0" algn="l" rtl="0">
              <a:spcBef>
                <a:spcPts val="0"/>
              </a:spcBef>
              <a:spcAft>
                <a:spcPts val="0"/>
              </a:spcAft>
              <a:buNone/>
            </a:pPr>
            <a:r>
              <a:rPr lang="es"/>
              <a:t>If presenting in an online format, please modify the slides for a virtual workshop. For example, if the directions suggest participants turn to a partner next to them to share, modify the instructions and put participants into small breakout rooms. </a:t>
            </a:r>
            <a:endParaRPr/>
          </a:p>
          <a:p>
            <a:pPr marL="0" lvl="0" indent="0" algn="l" rtl="0">
              <a:spcBef>
                <a:spcPts val="0"/>
              </a:spcBef>
              <a:spcAft>
                <a:spcPts val="0"/>
              </a:spcAft>
              <a:buNone/>
            </a:pPr>
            <a:endParaRPr/>
          </a:p>
        </p:txBody>
      </p:sp>
      <p:sp>
        <p:nvSpPr>
          <p:cNvPr id="124" name="Google Shape;124;p21"/>
          <p:cNvSpPr/>
          <p:nvPr/>
        </p:nvSpPr>
        <p:spPr>
          <a:xfrm>
            <a:off x="3844838" y="3007800"/>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3</a:t>
            </a:r>
            <a:endParaRPr b="1">
              <a:solidFill>
                <a:schemeClr val="lt1"/>
              </a:solidFill>
              <a:latin typeface="Poppins"/>
              <a:ea typeface="Poppins"/>
              <a:cs typeface="Poppins"/>
              <a:sym typeface="Poppins"/>
            </a:endParaRPr>
          </a:p>
        </p:txBody>
      </p:sp>
      <p:sp>
        <p:nvSpPr>
          <p:cNvPr id="125" name="Google Shape;125;p21"/>
          <p:cNvSpPr txBox="1">
            <a:spLocks noGrp="1"/>
          </p:cNvSpPr>
          <p:nvPr>
            <p:ph type="body" idx="1"/>
          </p:nvPr>
        </p:nvSpPr>
        <p:spPr>
          <a:xfrm>
            <a:off x="4402925" y="3985925"/>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Hide or delete this slide before your workshop. </a:t>
            </a:r>
            <a:endParaRPr sz="1100" b="1">
              <a:latin typeface="Poppins"/>
              <a:ea typeface="Poppins"/>
              <a:cs typeface="Poppins"/>
              <a:sym typeface="Poppins"/>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6" name="Google Shape;126;p21"/>
          <p:cNvSpPr/>
          <p:nvPr/>
        </p:nvSpPr>
        <p:spPr>
          <a:xfrm>
            <a:off x="3844838" y="38842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4</a:t>
            </a:r>
            <a:endParaRPr b="1">
              <a:solidFill>
                <a:schemeClr val="lt1"/>
              </a:solidFill>
              <a:latin typeface="Poppins"/>
              <a:ea typeface="Poppins"/>
              <a:cs typeface="Poppins"/>
              <a:sym typeface="Poppins"/>
            </a:endParaRPr>
          </a:p>
        </p:txBody>
      </p:sp>
      <p:sp>
        <p:nvSpPr>
          <p:cNvPr id="3" name="TextBox 2">
            <a:extLst>
              <a:ext uri="{FF2B5EF4-FFF2-40B4-BE49-F238E27FC236}">
                <a16:creationId xmlns:a16="http://schemas.microsoft.com/office/drawing/2014/main" id="{2B503C71-77FA-5BF8-AEC2-7589C98A31D0}"/>
              </a:ext>
            </a:extLst>
          </p:cNvPr>
          <p:cNvSpPr txBox="1"/>
          <p:nvPr/>
        </p:nvSpPr>
        <p:spPr>
          <a:xfrm>
            <a:off x="415770" y="2484580"/>
            <a:ext cx="3092666" cy="1046440"/>
          </a:xfrm>
          <a:prstGeom prst="rect">
            <a:avLst/>
          </a:prstGeom>
          <a:noFill/>
        </p:spPr>
        <p:txBody>
          <a:bodyPr wrap="square">
            <a:spAutoFit/>
          </a:bodyPr>
          <a:lstStyle/>
          <a:p>
            <a:br>
              <a:rPr lang="en-US" b="0" dirty="0">
                <a:solidFill>
                  <a:schemeClr val="accent1"/>
                </a:solidFill>
                <a:effectLst/>
              </a:rPr>
            </a:br>
            <a:r>
              <a:rPr lang="en-US" sz="1200" b="1" i="0" u="none" strike="noStrike" dirty="0">
                <a:solidFill>
                  <a:schemeClr val="accent1"/>
                </a:solidFill>
                <a:effectLst/>
                <a:latin typeface="Poppins" pitchFamily="2" charset="77"/>
                <a:hlinkClick r:id="rId3">
                  <a:extLst>
                    <a:ext uri="{A12FA001-AC4F-418D-AE19-62706E023703}">
                      <ahyp:hlinkClr xmlns:ahyp="http://schemas.microsoft.com/office/drawing/2018/hyperlinkcolor" val="tx"/>
                    </a:ext>
                  </a:extLst>
                </a:hlinkClick>
              </a:rPr>
              <a:t>If you prefer working in Google Slides, you can make a copy of the Google Slides to work in here: https://</a:t>
            </a:r>
            <a:r>
              <a:rPr lang="en-US" sz="1200" b="1" i="0" u="none" strike="noStrike" dirty="0" err="1">
                <a:solidFill>
                  <a:schemeClr val="accent1"/>
                </a:solidFill>
                <a:effectLst/>
                <a:latin typeface="Poppins" pitchFamily="2" charset="77"/>
                <a:hlinkClick r:id="rId3">
                  <a:extLst>
                    <a:ext uri="{A12FA001-AC4F-418D-AE19-62706E023703}">
                      <ahyp:hlinkClr xmlns:ahyp="http://schemas.microsoft.com/office/drawing/2018/hyperlinkcolor" val="tx"/>
                    </a:ext>
                  </a:extLst>
                </a:hlinkClick>
              </a:rPr>
              <a:t>bit.ly</a:t>
            </a:r>
            <a:r>
              <a:rPr lang="en-US" sz="1200" b="1" i="0" u="none" strike="noStrike" dirty="0">
                <a:solidFill>
                  <a:schemeClr val="accent1"/>
                </a:solidFill>
                <a:effectLst/>
                <a:latin typeface="Poppins" pitchFamily="2" charset="77"/>
                <a:hlinkClick r:id="rId3">
                  <a:extLst>
                    <a:ext uri="{A12FA001-AC4F-418D-AE19-62706E023703}">
                      <ahyp:hlinkClr xmlns:ahyp="http://schemas.microsoft.com/office/drawing/2018/hyperlinkcolor" val="tx"/>
                    </a:ext>
                  </a:extLst>
                </a:hlinkClick>
              </a:rPr>
              <a:t>/3AySB5Q</a:t>
            </a:r>
            <a:endParaRPr lang="en-US"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10</a:t>
            </a:fld>
            <a:endParaRPr sz="1300">
              <a:solidFill>
                <a:schemeClr val="tx1"/>
              </a:solidFill>
            </a:endParaRPr>
          </a:p>
        </p:txBody>
      </p:sp>
      <p:pic>
        <p:nvPicPr>
          <p:cNvPr id="224" name="Google Shape;224;p30"/>
          <p:cNvPicPr preferRelativeResize="0"/>
          <p:nvPr/>
        </p:nvPicPr>
        <p:blipFill>
          <a:blip r:embed="rId3">
            <a:alphaModFix/>
          </a:blip>
          <a:stretch>
            <a:fillRect/>
          </a:stretch>
        </p:blipFill>
        <p:spPr>
          <a:xfrm>
            <a:off x="513275" y="384725"/>
            <a:ext cx="3551099" cy="2666200"/>
          </a:xfrm>
          <a:prstGeom prst="rect">
            <a:avLst/>
          </a:prstGeom>
          <a:noFill/>
          <a:ln>
            <a:noFill/>
          </a:ln>
        </p:spPr>
      </p:pic>
      <p:sp>
        <p:nvSpPr>
          <p:cNvPr id="225" name="Google Shape;225;p30"/>
          <p:cNvSpPr txBox="1">
            <a:spLocks noGrp="1"/>
          </p:cNvSpPr>
          <p:nvPr>
            <p:ph type="title"/>
          </p:nvPr>
        </p:nvSpPr>
        <p:spPr>
          <a:xfrm>
            <a:off x="352400" y="2529075"/>
            <a:ext cx="4881600" cy="18447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5300"/>
              <a:t>Social </a:t>
            </a:r>
            <a:br>
              <a:rPr lang="es" sz="5300"/>
            </a:br>
            <a:r>
              <a:rPr lang="es" sz="5300"/>
              <a:t>Connection </a:t>
            </a:r>
            <a:br>
              <a:rPr lang="es" sz="5300"/>
            </a:br>
            <a:r>
              <a:rPr lang="es" sz="5300"/>
              <a:t>in Parenthood</a:t>
            </a:r>
            <a:endParaRPr sz="5300"/>
          </a:p>
        </p:txBody>
      </p:sp>
      <p:sp>
        <p:nvSpPr>
          <p:cNvPr id="226" name="Google Shape;226;p30"/>
          <p:cNvSpPr/>
          <p:nvPr/>
        </p:nvSpPr>
        <p:spPr>
          <a:xfrm>
            <a:off x="6125875" y="7040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p30"/>
          <p:cNvSpPr txBox="1">
            <a:spLocks noGrp="1"/>
          </p:cNvSpPr>
          <p:nvPr>
            <p:ph type="body" idx="1"/>
          </p:nvPr>
        </p:nvSpPr>
        <p:spPr>
          <a:xfrm>
            <a:off x="6125875" y="930625"/>
            <a:ext cx="21459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About one-third of parents today feel chronically lonely</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b="1">
              <a:latin typeface="Poppins"/>
              <a:ea typeface="Poppins"/>
              <a:cs typeface="Poppins"/>
              <a:sym typeface="Poppins"/>
            </a:endParaRPr>
          </a:p>
          <a:p>
            <a:pPr marL="0" lvl="0" indent="0" algn="l" rtl="0">
              <a:spcBef>
                <a:spcPts val="0"/>
              </a:spcBef>
              <a:spcAft>
                <a:spcPts val="0"/>
              </a:spcAft>
              <a:buNone/>
            </a:pPr>
            <a:r>
              <a:rPr lang="es" sz="1100" b="1">
                <a:latin typeface="Poppins"/>
                <a:ea typeface="Poppins"/>
                <a:cs typeface="Poppins"/>
                <a:sym typeface="Poppins"/>
              </a:rPr>
              <a:t>Strong social connection can nurture a parent’s well-being </a:t>
            </a:r>
            <a:endParaRPr sz="1100" b="1">
              <a:latin typeface="Poppins"/>
              <a:ea typeface="Poppins"/>
              <a:cs typeface="Poppins"/>
              <a:sym typeface="Poppins"/>
            </a:endParaRPr>
          </a:p>
        </p:txBody>
      </p:sp>
      <p:sp>
        <p:nvSpPr>
          <p:cNvPr id="228" name="Google Shape;228;p30"/>
          <p:cNvSpPr/>
          <p:nvPr/>
        </p:nvSpPr>
        <p:spPr>
          <a:xfrm>
            <a:off x="6125875" y="167766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 name="Google Shape;229;p30"/>
          <p:cNvSpPr txBox="1">
            <a:spLocks noGrp="1"/>
          </p:cNvSpPr>
          <p:nvPr>
            <p:ph type="body" idx="1"/>
          </p:nvPr>
        </p:nvSpPr>
        <p:spPr>
          <a:xfrm>
            <a:off x="6125875" y="2877925"/>
            <a:ext cx="1798500" cy="72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This leads to greater emotional well-being for both parents and children</a:t>
            </a:r>
            <a:endParaRPr sz="1100" b="1">
              <a:latin typeface="Poppins"/>
              <a:ea typeface="Poppins"/>
              <a:cs typeface="Poppins"/>
              <a:sym typeface="Poppins"/>
            </a:endParaRPr>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
        <p:nvSpPr>
          <p:cNvPr id="230" name="Google Shape;230;p30"/>
          <p:cNvSpPr/>
          <p:nvPr/>
        </p:nvSpPr>
        <p:spPr>
          <a:xfrm>
            <a:off x="6125875" y="26513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31" name="Google Shape;231;p30"/>
          <p:cNvCxnSpPr/>
          <p:nvPr/>
        </p:nvCxnSpPr>
        <p:spPr>
          <a:xfrm rot="10800000">
            <a:off x="5832225" y="366800"/>
            <a:ext cx="0" cy="4779300"/>
          </a:xfrm>
          <a:prstGeom prst="straightConnector1">
            <a:avLst/>
          </a:prstGeom>
          <a:noFill/>
          <a:ln w="9525" cap="flat" cmpd="sng">
            <a:solidFill>
              <a:schemeClr val="lt1"/>
            </a:solidFill>
            <a:prstDash val="solid"/>
            <a:round/>
            <a:headEnd type="none" w="med" len="med"/>
            <a:tailEnd type="none" w="med" len="med"/>
          </a:ln>
        </p:spPr>
      </p:cxnSp>
      <p:sp>
        <p:nvSpPr>
          <p:cNvPr id="2" name="Google Shape;253;p32">
            <a:extLst>
              <a:ext uri="{FF2B5EF4-FFF2-40B4-BE49-F238E27FC236}">
                <a16:creationId xmlns:a16="http://schemas.microsoft.com/office/drawing/2014/main" id="{545924CF-95A4-8618-44E1-1122C03C2EC9}"/>
              </a:ext>
            </a:extLst>
          </p:cNvPr>
          <p:cNvSpPr txBox="1"/>
          <p:nvPr/>
        </p:nvSpPr>
        <p:spPr>
          <a:xfrm>
            <a:off x="6298128"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bg1"/>
                </a:solidFill>
                <a:latin typeface="Poppins"/>
                <a:ea typeface="Poppins"/>
                <a:cs typeface="Poppins"/>
                <a:sym typeface="Poppins"/>
              </a:rPr>
              <a:t>SOCIAL</a:t>
            </a:r>
            <a:r>
              <a:rPr lang="es" sz="550" dirty="0">
                <a:solidFill>
                  <a:srgbClr val="434343"/>
                </a:solidFill>
                <a:latin typeface="Poppins"/>
                <a:ea typeface="Poppins"/>
                <a:cs typeface="Poppins"/>
                <a:sym typeface="Poppins"/>
              </a:rPr>
              <a:t> </a:t>
            </a:r>
            <a:r>
              <a:rPr lang="es" sz="550" dirty="0">
                <a:solidFill>
                  <a:schemeClr val="bg1"/>
                </a:solidFill>
                <a:latin typeface="Poppins"/>
                <a:ea typeface="Poppins"/>
                <a:cs typeface="Poppins"/>
                <a:sym typeface="Poppins"/>
              </a:rPr>
              <a:t>CONNECTION</a:t>
            </a:r>
            <a:endParaRPr sz="1200" dirty="0">
              <a:solidFill>
                <a:schemeClr val="bg1"/>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11</a:t>
            </a:fld>
            <a:endParaRPr sz="1300"/>
          </a:p>
        </p:txBody>
      </p:sp>
      <p:sp>
        <p:nvSpPr>
          <p:cNvPr id="237" name="Google Shape;237;p31"/>
          <p:cNvSpPr txBox="1">
            <a:spLocks noGrp="1"/>
          </p:cNvSpPr>
          <p:nvPr>
            <p:ph type="title"/>
          </p:nvPr>
        </p:nvSpPr>
        <p:spPr>
          <a:xfrm>
            <a:off x="352400" y="627825"/>
            <a:ext cx="5106300" cy="1367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a:t>Nurturing </a:t>
            </a:r>
            <a:endParaRPr/>
          </a:p>
          <a:p>
            <a:pPr marL="0" lvl="0" indent="0" algn="l" rtl="0">
              <a:spcBef>
                <a:spcPts val="0"/>
              </a:spcBef>
              <a:spcAft>
                <a:spcPts val="0"/>
              </a:spcAft>
              <a:buNone/>
            </a:pPr>
            <a:r>
              <a:rPr lang="es"/>
              <a:t>Social </a:t>
            </a:r>
            <a:br>
              <a:rPr lang="es"/>
            </a:br>
            <a:r>
              <a:rPr lang="es"/>
              <a:t>Connection </a:t>
            </a:r>
            <a:endParaRPr/>
          </a:p>
        </p:txBody>
      </p:sp>
      <p:pic>
        <p:nvPicPr>
          <p:cNvPr id="238" name="Google Shape;238;p31"/>
          <p:cNvPicPr preferRelativeResize="0"/>
          <p:nvPr/>
        </p:nvPicPr>
        <p:blipFill>
          <a:blip r:embed="rId3">
            <a:alphaModFix/>
          </a:blip>
          <a:stretch>
            <a:fillRect/>
          </a:stretch>
        </p:blipFill>
        <p:spPr>
          <a:xfrm flipH="1">
            <a:off x="4545975" y="2429225"/>
            <a:ext cx="1519400" cy="2121175"/>
          </a:xfrm>
          <a:prstGeom prst="rect">
            <a:avLst/>
          </a:prstGeom>
          <a:noFill/>
          <a:ln>
            <a:noFill/>
          </a:ln>
        </p:spPr>
      </p:pic>
      <p:pic>
        <p:nvPicPr>
          <p:cNvPr id="239" name="Google Shape;239;p31"/>
          <p:cNvPicPr preferRelativeResize="0"/>
          <p:nvPr/>
        </p:nvPicPr>
        <p:blipFill>
          <a:blip r:embed="rId4">
            <a:alphaModFix/>
          </a:blip>
          <a:stretch>
            <a:fillRect/>
          </a:stretch>
        </p:blipFill>
        <p:spPr>
          <a:xfrm>
            <a:off x="5776600" y="638850"/>
            <a:ext cx="3051302" cy="1622575"/>
          </a:xfrm>
          <a:prstGeom prst="rect">
            <a:avLst/>
          </a:prstGeom>
          <a:noFill/>
          <a:ln>
            <a:noFill/>
          </a:ln>
        </p:spPr>
      </p:pic>
      <p:pic>
        <p:nvPicPr>
          <p:cNvPr id="240" name="Google Shape;240;p31"/>
          <p:cNvPicPr preferRelativeResize="0"/>
          <p:nvPr/>
        </p:nvPicPr>
        <p:blipFill>
          <a:blip r:embed="rId5">
            <a:alphaModFix/>
          </a:blip>
          <a:stretch>
            <a:fillRect/>
          </a:stretch>
        </p:blipFill>
        <p:spPr>
          <a:xfrm>
            <a:off x="6133800" y="2658788"/>
            <a:ext cx="2336895" cy="1494651"/>
          </a:xfrm>
          <a:prstGeom prst="rect">
            <a:avLst/>
          </a:prstGeom>
          <a:noFill/>
          <a:ln>
            <a:noFill/>
          </a:ln>
        </p:spPr>
      </p:pic>
      <p:pic>
        <p:nvPicPr>
          <p:cNvPr id="241" name="Google Shape;241;p31"/>
          <p:cNvPicPr preferRelativeResize="0"/>
          <p:nvPr/>
        </p:nvPicPr>
        <p:blipFill>
          <a:blip r:embed="rId6">
            <a:alphaModFix/>
          </a:blip>
          <a:stretch>
            <a:fillRect/>
          </a:stretch>
        </p:blipFill>
        <p:spPr>
          <a:xfrm>
            <a:off x="352400" y="2429225"/>
            <a:ext cx="3838052" cy="2040350"/>
          </a:xfrm>
          <a:prstGeom prst="rect">
            <a:avLst/>
          </a:prstGeom>
          <a:noFill/>
          <a:ln>
            <a:noFill/>
          </a:ln>
        </p:spPr>
      </p:pic>
      <p:sp>
        <p:nvSpPr>
          <p:cNvPr id="242" name="Google Shape;242;p31"/>
          <p:cNvSpPr txBox="1"/>
          <p:nvPr/>
        </p:nvSpPr>
        <p:spPr>
          <a:xfrm>
            <a:off x="727925" y="2737900"/>
            <a:ext cx="30870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dk1"/>
                </a:solidFill>
                <a:latin typeface="Poppins"/>
                <a:ea typeface="Poppins"/>
                <a:cs typeface="Poppins"/>
                <a:sym typeface="Poppins"/>
              </a:rPr>
              <a:t>Finding ways to be generous</a:t>
            </a:r>
            <a:endParaRPr sz="1300">
              <a:solidFill>
                <a:schemeClr val="dk1"/>
              </a:solidFill>
              <a:latin typeface="Poppins Light"/>
              <a:ea typeface="Poppins Light"/>
              <a:cs typeface="Poppins Light"/>
              <a:sym typeface="Poppins Light"/>
            </a:endParaRPr>
          </a:p>
        </p:txBody>
      </p:sp>
      <p:sp>
        <p:nvSpPr>
          <p:cNvPr id="243" name="Google Shape;243;p31"/>
          <p:cNvSpPr txBox="1"/>
          <p:nvPr/>
        </p:nvSpPr>
        <p:spPr>
          <a:xfrm>
            <a:off x="6039350" y="982800"/>
            <a:ext cx="25488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Being vulnerable</a:t>
            </a:r>
            <a:endParaRPr>
              <a:solidFill>
                <a:schemeClr val="lt1"/>
              </a:solidFill>
              <a:latin typeface="Poppins Light"/>
              <a:ea typeface="Poppins Light"/>
              <a:cs typeface="Poppins Light"/>
              <a:sym typeface="Poppins Light"/>
            </a:endParaRPr>
          </a:p>
        </p:txBody>
      </p:sp>
      <p:sp>
        <p:nvSpPr>
          <p:cNvPr id="244" name="Google Shape;244;p31"/>
          <p:cNvSpPr txBox="1"/>
          <p:nvPr/>
        </p:nvSpPr>
        <p:spPr>
          <a:xfrm>
            <a:off x="4748825" y="2737900"/>
            <a:ext cx="996600" cy="1552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Showing love</a:t>
            </a:r>
            <a:endParaRPr b="1">
              <a:solidFill>
                <a:schemeClr val="lt1"/>
              </a:solidFill>
              <a:latin typeface="Poppins"/>
              <a:ea typeface="Poppins"/>
              <a:cs typeface="Poppins"/>
              <a:sym typeface="Poppins"/>
            </a:endParaRPr>
          </a:p>
        </p:txBody>
      </p:sp>
      <p:sp>
        <p:nvSpPr>
          <p:cNvPr id="245" name="Google Shape;245;p31"/>
          <p:cNvSpPr txBox="1"/>
          <p:nvPr/>
        </p:nvSpPr>
        <p:spPr>
          <a:xfrm>
            <a:off x="6420900" y="2926875"/>
            <a:ext cx="16140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Take action </a:t>
            </a:r>
            <a:endParaRPr b="1">
              <a:solidFill>
                <a:schemeClr val="lt1"/>
              </a:solidFill>
              <a:latin typeface="Poppins"/>
              <a:ea typeface="Poppins"/>
              <a:cs typeface="Poppins"/>
              <a:sym typeface="Poppins"/>
            </a:endParaRPr>
          </a:p>
        </p:txBody>
      </p:sp>
      <p:sp>
        <p:nvSpPr>
          <p:cNvPr id="246" name="Google Shape;246;p31"/>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12</a:t>
            </a:fld>
            <a:endParaRPr sz="1300"/>
          </a:p>
        </p:txBody>
      </p:sp>
      <p:sp>
        <p:nvSpPr>
          <p:cNvPr id="252" name="Google Shape;252;p32"/>
          <p:cNvSpPr txBox="1">
            <a:spLocks noGrp="1"/>
          </p:cNvSpPr>
          <p:nvPr>
            <p:ph type="title"/>
          </p:nvPr>
        </p:nvSpPr>
        <p:spPr>
          <a:xfrm>
            <a:off x="352400" y="627825"/>
            <a:ext cx="84552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Practicing Social Connection in Parenthood: </a:t>
            </a:r>
            <a:endParaRPr/>
          </a:p>
          <a:p>
            <a:pPr marL="0" lvl="0" indent="0" algn="l" rtl="0">
              <a:lnSpc>
                <a:spcPct val="80000"/>
              </a:lnSpc>
              <a:spcBef>
                <a:spcPts val="0"/>
              </a:spcBef>
              <a:spcAft>
                <a:spcPts val="0"/>
              </a:spcAft>
              <a:buNone/>
            </a:pPr>
            <a:endParaRPr sz="1000"/>
          </a:p>
          <a:p>
            <a:pPr marL="0" lvl="0" indent="0" algn="l" rtl="0">
              <a:lnSpc>
                <a:spcPct val="80000"/>
              </a:lnSpc>
              <a:spcBef>
                <a:spcPts val="0"/>
              </a:spcBef>
              <a:spcAft>
                <a:spcPts val="0"/>
              </a:spcAft>
              <a:buNone/>
            </a:pPr>
            <a:r>
              <a:rPr lang="es" sz="2200"/>
              <a:t>Savoring Moments of Connection with Kids</a:t>
            </a:r>
            <a:endParaRPr sz="2200"/>
          </a:p>
        </p:txBody>
      </p:sp>
      <p:sp>
        <p:nvSpPr>
          <p:cNvPr id="253" name="Google Shape;253;p32"/>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
        <p:nvSpPr>
          <p:cNvPr id="254" name="Google Shape;254;p32"/>
          <p:cNvSpPr txBox="1">
            <a:spLocks noGrp="1"/>
          </p:cNvSpPr>
          <p:nvPr>
            <p:ph type="body" idx="1"/>
          </p:nvPr>
        </p:nvSpPr>
        <p:spPr>
          <a:xfrm>
            <a:off x="352400" y="1796425"/>
            <a:ext cx="4043700" cy="2112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400">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s" sz="1600" b="1">
                <a:latin typeface="Poppins"/>
                <a:ea typeface="Poppins"/>
                <a:cs typeface="Poppins"/>
                <a:sym typeface="Poppins"/>
              </a:rPr>
              <a:t>Reflecting on caring memories can:</a:t>
            </a:r>
            <a:endParaRPr sz="1600" b="1">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255" name="Google Shape;255;p32"/>
          <p:cNvSpPr/>
          <p:nvPr/>
        </p:nvSpPr>
        <p:spPr>
          <a:xfrm>
            <a:off x="352400" y="30615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56" name="Google Shape;256;p32"/>
          <p:cNvSpPr txBox="1">
            <a:spLocks noGrp="1"/>
          </p:cNvSpPr>
          <p:nvPr>
            <p:ph type="body" idx="1"/>
          </p:nvPr>
        </p:nvSpPr>
        <p:spPr>
          <a:xfrm>
            <a:off x="816300" y="3108075"/>
            <a:ext cx="33735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Remind us of our interconnectedness</a:t>
            </a:r>
            <a:endParaRPr sz="1400"/>
          </a:p>
          <a:p>
            <a:pPr marL="0" lvl="0" indent="0" algn="l" rtl="0">
              <a:lnSpc>
                <a:spcPct val="110000"/>
              </a:lnSpc>
              <a:spcBef>
                <a:spcPts val="0"/>
              </a:spcBef>
              <a:spcAft>
                <a:spcPts val="0"/>
              </a:spcAft>
              <a:buNone/>
            </a:pPr>
            <a:endParaRPr sz="1100"/>
          </a:p>
        </p:txBody>
      </p:sp>
      <p:sp>
        <p:nvSpPr>
          <p:cNvPr id="257" name="Google Shape;257;p32"/>
          <p:cNvSpPr/>
          <p:nvPr/>
        </p:nvSpPr>
        <p:spPr>
          <a:xfrm>
            <a:off x="352400" y="36855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58" name="Google Shape;258;p32"/>
          <p:cNvSpPr txBox="1">
            <a:spLocks noGrp="1"/>
          </p:cNvSpPr>
          <p:nvPr>
            <p:ph type="body" idx="1"/>
          </p:nvPr>
        </p:nvSpPr>
        <p:spPr>
          <a:xfrm>
            <a:off x="816300" y="3757675"/>
            <a:ext cx="44133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a:t>H</a:t>
            </a:r>
            <a:r>
              <a:rPr lang="es" sz="1400"/>
              <a:t>elp us see ourselves as competent </a:t>
            </a:r>
            <a:endParaRPr sz="1400"/>
          </a:p>
          <a:p>
            <a:pPr marL="0" lvl="0" indent="0" algn="l" rtl="0">
              <a:lnSpc>
                <a:spcPct val="110000"/>
              </a:lnSpc>
              <a:spcBef>
                <a:spcPts val="0"/>
              </a:spcBef>
              <a:spcAft>
                <a:spcPts val="0"/>
              </a:spcAft>
              <a:buNone/>
            </a:pPr>
            <a:endParaRPr sz="1100"/>
          </a:p>
        </p:txBody>
      </p:sp>
      <p:sp>
        <p:nvSpPr>
          <p:cNvPr id="259" name="Google Shape;259;p32"/>
          <p:cNvSpPr/>
          <p:nvPr/>
        </p:nvSpPr>
        <p:spPr>
          <a:xfrm>
            <a:off x="352400" y="43094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60" name="Google Shape;260;p32"/>
          <p:cNvSpPr txBox="1">
            <a:spLocks noGrp="1"/>
          </p:cNvSpPr>
          <p:nvPr>
            <p:ph type="body" idx="1"/>
          </p:nvPr>
        </p:nvSpPr>
        <p:spPr>
          <a:xfrm>
            <a:off x="816300" y="4309475"/>
            <a:ext cx="34842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Anchor us in times of stress</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13</a:t>
            </a:fld>
            <a:endParaRPr sz="1300"/>
          </a:p>
        </p:txBody>
      </p:sp>
      <p:sp>
        <p:nvSpPr>
          <p:cNvPr id="252" name="Google Shape;252;p32"/>
          <p:cNvSpPr txBox="1">
            <a:spLocks noGrp="1"/>
          </p:cNvSpPr>
          <p:nvPr>
            <p:ph type="title"/>
          </p:nvPr>
        </p:nvSpPr>
        <p:spPr>
          <a:xfrm>
            <a:off x="352400" y="627825"/>
            <a:ext cx="8149343" cy="972375"/>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2800" dirty="0"/>
              <a:t>Practicing Social Connection in Parenthood: </a:t>
            </a:r>
            <a:endParaRPr sz="2800" dirty="0"/>
          </a:p>
          <a:p>
            <a:pPr marL="0" lvl="0" indent="0" algn="l" rtl="0">
              <a:lnSpc>
                <a:spcPct val="80000"/>
              </a:lnSpc>
              <a:spcBef>
                <a:spcPts val="0"/>
              </a:spcBef>
              <a:spcAft>
                <a:spcPts val="0"/>
              </a:spcAft>
              <a:buNone/>
            </a:pPr>
            <a:endParaRPr sz="1000" dirty="0"/>
          </a:p>
          <a:p>
            <a:pPr marL="0" lvl="0" indent="0" algn="l" rtl="0">
              <a:lnSpc>
                <a:spcPct val="80000"/>
              </a:lnSpc>
              <a:spcBef>
                <a:spcPts val="0"/>
              </a:spcBef>
              <a:spcAft>
                <a:spcPts val="0"/>
              </a:spcAft>
              <a:buNone/>
            </a:pPr>
            <a:r>
              <a:rPr lang="es" sz="1800" dirty="0"/>
              <a:t>Savoring Moments of Connection with Kids</a:t>
            </a:r>
            <a:endParaRPr sz="1800" dirty="0"/>
          </a:p>
        </p:txBody>
      </p:sp>
      <p:sp>
        <p:nvSpPr>
          <p:cNvPr id="253" name="Google Shape;253;p32"/>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
        <p:nvSpPr>
          <p:cNvPr id="12" name="Google Shape;266;p33">
            <a:extLst>
              <a:ext uri="{FF2B5EF4-FFF2-40B4-BE49-F238E27FC236}">
                <a16:creationId xmlns:a16="http://schemas.microsoft.com/office/drawing/2014/main" id="{3A2A884A-3C87-7643-228D-AB7FF07D3FD1}"/>
              </a:ext>
            </a:extLst>
          </p:cNvPr>
          <p:cNvSpPr txBox="1">
            <a:spLocks/>
          </p:cNvSpPr>
          <p:nvPr/>
        </p:nvSpPr>
        <p:spPr>
          <a:xfrm>
            <a:off x="4312600" y="1888425"/>
            <a:ext cx="4479000" cy="2945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20000"/>
              </a:lnSpc>
              <a:spcBef>
                <a:spcPts val="0"/>
              </a:spcBef>
              <a:spcAft>
                <a:spcPts val="0"/>
              </a:spcAft>
              <a:buClr>
                <a:srgbClr val="000000"/>
              </a:buClr>
              <a:buSzPts val="1400"/>
              <a:buFont typeface="Poppins Light"/>
              <a:buChar char="●"/>
              <a:defRPr sz="900" b="0" i="0" u="none" strike="noStrike" cap="none">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Clr>
                <a:srgbClr val="000000"/>
              </a:buClr>
              <a:buSzPts val="1400"/>
              <a:buFont typeface="Arial"/>
              <a:buChar char="○"/>
              <a:defRPr sz="900" b="0" i="0" u="none" strike="noStrike" cap="none">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Clr>
                <a:srgbClr val="000000"/>
              </a:buClr>
              <a:buSzPts val="1400"/>
              <a:buFont typeface="Arial"/>
              <a:buChar char="■"/>
              <a:defRPr sz="900" b="0" i="0" u="none" strike="noStrike" cap="none">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Clr>
                <a:srgbClr val="000000"/>
              </a:buClr>
              <a:buSzPts val="1400"/>
              <a:buFont typeface="Arial"/>
              <a:buChar char="●"/>
              <a:defRPr sz="900" b="0" i="0" u="none" strike="noStrike" cap="none">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Clr>
                <a:srgbClr val="000000"/>
              </a:buClr>
              <a:buSzPts val="1400"/>
              <a:buFont typeface="Arial"/>
              <a:buChar char="○"/>
              <a:defRPr sz="900" b="0" i="0" u="none" strike="noStrike" cap="none">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Clr>
                <a:srgbClr val="000000"/>
              </a:buClr>
              <a:buSzPts val="1400"/>
              <a:buFont typeface="Arial"/>
              <a:buChar char="■"/>
              <a:defRPr sz="900" b="0" i="0" u="none" strike="noStrike" cap="none">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Clr>
                <a:srgbClr val="000000"/>
              </a:buClr>
              <a:buSzPts val="1400"/>
              <a:buFont typeface="Arial"/>
              <a:buChar char="●"/>
              <a:defRPr sz="900" b="0" i="0" u="none" strike="noStrike" cap="none">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Clr>
                <a:srgbClr val="000000"/>
              </a:buClr>
              <a:buSzPts val="1400"/>
              <a:buFont typeface="Arial"/>
              <a:buChar char="○"/>
              <a:defRPr sz="900" b="0" i="0" u="none" strike="noStrike" cap="none">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Clr>
                <a:srgbClr val="000000"/>
              </a:buClr>
              <a:buSzPts val="1400"/>
              <a:buFont typeface="Arial"/>
              <a:buChar char="■"/>
              <a:defRPr sz="900" b="0" i="0" u="none" strike="noStrike" cap="none">
                <a:solidFill>
                  <a:schemeClr val="dk1"/>
                </a:solidFill>
                <a:latin typeface="Poppins Light"/>
                <a:ea typeface="Poppins Light"/>
                <a:cs typeface="Poppins Light"/>
                <a:sym typeface="Poppins Light"/>
              </a:defRPr>
            </a:lvl9pPr>
          </a:lstStyle>
          <a:p>
            <a:pPr marL="0" indent="0">
              <a:lnSpc>
                <a:spcPct val="115000"/>
              </a:lnSpc>
              <a:buFont typeface="Poppins Light"/>
              <a:buNone/>
            </a:pPr>
            <a:r>
              <a:rPr lang="en-US" sz="1800" dirty="0">
                <a:latin typeface="Poppins"/>
                <a:ea typeface="Poppins"/>
                <a:cs typeface="Poppins"/>
                <a:sym typeface="Poppins"/>
              </a:rPr>
              <a:t>How To Do It: </a:t>
            </a:r>
          </a:p>
          <a:p>
            <a:pPr marL="0" indent="0">
              <a:lnSpc>
                <a:spcPct val="115000"/>
              </a:lnSpc>
              <a:spcBef>
                <a:spcPts val="1200"/>
              </a:spcBef>
              <a:buFont typeface="Poppins Light"/>
              <a:buNone/>
            </a:pPr>
            <a:r>
              <a:rPr lang="en-US" sz="1600" b="1" dirty="0">
                <a:latin typeface="Poppins"/>
                <a:ea typeface="Poppins"/>
                <a:cs typeface="Poppins"/>
                <a:sym typeface="Poppins"/>
              </a:rPr>
              <a:t>Focus on a moment when you felt really connected with your child:</a:t>
            </a:r>
            <a:endParaRPr lang="en-US" sz="1200" b="1" dirty="0">
              <a:latin typeface="Poppins"/>
              <a:ea typeface="Poppins"/>
              <a:cs typeface="Poppins"/>
              <a:sym typeface="Poppins"/>
            </a:endParaRPr>
          </a:p>
          <a:p>
            <a:pPr indent="-349250">
              <a:spcBef>
                <a:spcPts val="1200"/>
              </a:spcBef>
              <a:buClr>
                <a:schemeClr val="dk1"/>
              </a:buClr>
              <a:buSzPts val="1900"/>
              <a:buFont typeface="Poppins"/>
              <a:buChar char="●"/>
            </a:pPr>
            <a:r>
              <a:rPr lang="en-US" sz="1400" dirty="0">
                <a:latin typeface="Poppins"/>
                <a:ea typeface="Poppins"/>
                <a:cs typeface="Poppins"/>
                <a:sym typeface="Poppins"/>
              </a:rPr>
              <a:t>Reflect on the sensory details of this memory</a:t>
            </a:r>
          </a:p>
          <a:p>
            <a:pPr indent="-349250">
              <a:buClr>
                <a:schemeClr val="dk1"/>
              </a:buClr>
              <a:buSzPts val="1900"/>
              <a:buFont typeface="Poppins"/>
              <a:buChar char="●"/>
            </a:pPr>
            <a:r>
              <a:rPr lang="en-US" sz="1400" dirty="0">
                <a:latin typeface="Poppins"/>
                <a:ea typeface="Poppins"/>
                <a:cs typeface="Poppins"/>
                <a:sym typeface="Poppins"/>
              </a:rPr>
              <a:t>Reflect on the emotions of your memory</a:t>
            </a:r>
          </a:p>
          <a:p>
            <a:pPr indent="-349250">
              <a:buClr>
                <a:schemeClr val="dk1"/>
              </a:buClr>
              <a:buSzPts val="1900"/>
              <a:buFont typeface="Poppins"/>
              <a:buChar char="●"/>
            </a:pPr>
            <a:r>
              <a:rPr lang="en-US" sz="1400" dirty="0">
                <a:latin typeface="Poppins"/>
                <a:ea typeface="Poppins"/>
                <a:cs typeface="Poppins"/>
                <a:sym typeface="Poppins"/>
              </a:rPr>
              <a:t>Reflect on the thoughts and meaning of your memory</a:t>
            </a:r>
          </a:p>
          <a:p>
            <a:pPr indent="-349250">
              <a:buClr>
                <a:schemeClr val="dk1"/>
              </a:buClr>
              <a:buSzPts val="1900"/>
              <a:buFont typeface="Poppins"/>
              <a:buChar char="●"/>
            </a:pPr>
            <a:r>
              <a:rPr lang="en-US" sz="1400" dirty="0">
                <a:latin typeface="Poppins"/>
                <a:ea typeface="Poppins"/>
                <a:cs typeface="Poppins"/>
                <a:sym typeface="Poppins"/>
              </a:rPr>
              <a:t>Reflect on the significance your memory holds for your future</a:t>
            </a:r>
            <a:endParaRPr lang="en-US" sz="1400" dirty="0"/>
          </a:p>
        </p:txBody>
      </p:sp>
      <p:pic>
        <p:nvPicPr>
          <p:cNvPr id="13" name="Google Shape;267;p33">
            <a:extLst>
              <a:ext uri="{FF2B5EF4-FFF2-40B4-BE49-F238E27FC236}">
                <a16:creationId xmlns:a16="http://schemas.microsoft.com/office/drawing/2014/main" id="{7724DF5D-1B3A-D232-8A04-3F1376A9BD59}"/>
              </a:ext>
            </a:extLst>
          </p:cNvPr>
          <p:cNvPicPr preferRelativeResize="0"/>
          <p:nvPr/>
        </p:nvPicPr>
        <p:blipFill>
          <a:blip r:embed="rId3">
            <a:alphaModFix/>
          </a:blip>
          <a:stretch>
            <a:fillRect/>
          </a:stretch>
        </p:blipFill>
        <p:spPr>
          <a:xfrm>
            <a:off x="352400" y="2055049"/>
            <a:ext cx="3634025" cy="2460626"/>
          </a:xfrm>
          <a:prstGeom prst="rect">
            <a:avLst/>
          </a:prstGeom>
          <a:noFill/>
          <a:ln>
            <a:noFill/>
          </a:ln>
        </p:spPr>
      </p:pic>
    </p:spTree>
    <p:extLst>
      <p:ext uri="{BB962C8B-B14F-4D97-AF65-F5344CB8AC3E}">
        <p14:creationId xmlns:p14="http://schemas.microsoft.com/office/powerpoint/2010/main" val="3685926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14</a:t>
            </a:fld>
            <a:endParaRPr sz="1300">
              <a:solidFill>
                <a:schemeClr val="tx1"/>
              </a:solidFill>
            </a:endParaRPr>
          </a:p>
        </p:txBody>
      </p:sp>
      <p:sp>
        <p:nvSpPr>
          <p:cNvPr id="274" name="Google Shape;274;p34"/>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dirty="0"/>
              <a:t>Reflect - Pair - Share</a:t>
            </a:r>
            <a:endParaRPr dirty="0"/>
          </a:p>
        </p:txBody>
      </p:sp>
      <p:sp>
        <p:nvSpPr>
          <p:cNvPr id="2" name="Google Shape;253;p32">
            <a:extLst>
              <a:ext uri="{FF2B5EF4-FFF2-40B4-BE49-F238E27FC236}">
                <a16:creationId xmlns:a16="http://schemas.microsoft.com/office/drawing/2014/main" id="{8C85C405-36EC-0929-24A8-644B1DD269D0}"/>
              </a:ext>
            </a:extLst>
          </p:cNvPr>
          <p:cNvSpPr txBox="1"/>
          <p:nvPr/>
        </p:nvSpPr>
        <p:spPr>
          <a:xfrm>
            <a:off x="6309011"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bg1"/>
                </a:solidFill>
                <a:latin typeface="Poppins"/>
                <a:ea typeface="Poppins"/>
                <a:cs typeface="Poppins"/>
                <a:sym typeface="Poppins"/>
              </a:rPr>
              <a:t>SOCIAL</a:t>
            </a:r>
            <a:r>
              <a:rPr lang="es" sz="550" dirty="0">
                <a:solidFill>
                  <a:srgbClr val="434343"/>
                </a:solidFill>
                <a:latin typeface="Poppins"/>
                <a:ea typeface="Poppins"/>
                <a:cs typeface="Poppins"/>
                <a:sym typeface="Poppins"/>
              </a:rPr>
              <a:t> </a:t>
            </a:r>
            <a:r>
              <a:rPr lang="es" sz="550" dirty="0">
                <a:solidFill>
                  <a:schemeClr val="bg1"/>
                </a:solidFill>
                <a:latin typeface="Poppins"/>
                <a:ea typeface="Poppins"/>
                <a:cs typeface="Poppins"/>
                <a:sym typeface="Poppins"/>
              </a:rPr>
              <a:t>CONNECTION</a:t>
            </a:r>
            <a:endParaRPr sz="1200" dirty="0">
              <a:solidFill>
                <a:schemeClr val="bg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15</a:t>
            </a:fld>
            <a:endParaRPr sz="1300">
              <a:solidFill>
                <a:schemeClr val="tx1"/>
              </a:solidFill>
            </a:endParaRPr>
          </a:p>
        </p:txBody>
      </p:sp>
      <p:sp>
        <p:nvSpPr>
          <p:cNvPr id="280" name="Google Shape;280;p35"/>
          <p:cNvSpPr txBox="1">
            <a:spLocks noGrp="1"/>
          </p:cNvSpPr>
          <p:nvPr>
            <p:ph type="title"/>
          </p:nvPr>
        </p:nvSpPr>
        <p:spPr>
          <a:xfrm>
            <a:off x="461975" y="1643850"/>
            <a:ext cx="6384600" cy="18558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s" sz="5300"/>
              <a:t>Social Connection in Childhood</a:t>
            </a:r>
            <a:endParaRPr sz="5300"/>
          </a:p>
          <a:p>
            <a:pPr marL="0" lvl="0" indent="0" algn="l" rtl="0">
              <a:lnSpc>
                <a:spcPct val="80000"/>
              </a:lnSpc>
              <a:spcBef>
                <a:spcPts val="0"/>
              </a:spcBef>
              <a:spcAft>
                <a:spcPts val="0"/>
              </a:spcAft>
              <a:buNone/>
            </a:pPr>
            <a:endParaRPr sz="5300"/>
          </a:p>
        </p:txBody>
      </p:sp>
      <p:pic>
        <p:nvPicPr>
          <p:cNvPr id="281" name="Google Shape;281;p35"/>
          <p:cNvPicPr preferRelativeResize="0"/>
          <p:nvPr/>
        </p:nvPicPr>
        <p:blipFill>
          <a:blip r:embed="rId3">
            <a:alphaModFix/>
          </a:blip>
          <a:stretch>
            <a:fillRect/>
          </a:stretch>
        </p:blipFill>
        <p:spPr>
          <a:xfrm>
            <a:off x="7001351" y="1643850"/>
            <a:ext cx="1645274" cy="1605948"/>
          </a:xfrm>
          <a:prstGeom prst="rect">
            <a:avLst/>
          </a:prstGeom>
          <a:noFill/>
          <a:ln>
            <a:noFill/>
          </a:ln>
        </p:spPr>
      </p:pic>
      <p:sp>
        <p:nvSpPr>
          <p:cNvPr id="2" name="Google Shape;253;p32">
            <a:extLst>
              <a:ext uri="{FF2B5EF4-FFF2-40B4-BE49-F238E27FC236}">
                <a16:creationId xmlns:a16="http://schemas.microsoft.com/office/drawing/2014/main" id="{B0AC4696-6464-1A05-A643-A86A59F5BB1A}"/>
              </a:ext>
            </a:extLst>
          </p:cNvPr>
          <p:cNvSpPr txBox="1"/>
          <p:nvPr/>
        </p:nvSpPr>
        <p:spPr>
          <a:xfrm>
            <a:off x="6298128"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bg1"/>
                </a:solidFill>
                <a:latin typeface="Poppins"/>
                <a:ea typeface="Poppins"/>
                <a:cs typeface="Poppins"/>
                <a:sym typeface="Poppins"/>
              </a:rPr>
              <a:t>SOCIAL</a:t>
            </a:r>
            <a:r>
              <a:rPr lang="es" sz="550" dirty="0">
                <a:solidFill>
                  <a:srgbClr val="434343"/>
                </a:solidFill>
                <a:latin typeface="Poppins"/>
                <a:ea typeface="Poppins"/>
                <a:cs typeface="Poppins"/>
                <a:sym typeface="Poppins"/>
              </a:rPr>
              <a:t> </a:t>
            </a:r>
            <a:r>
              <a:rPr lang="es" sz="550" dirty="0">
                <a:solidFill>
                  <a:schemeClr val="bg1"/>
                </a:solidFill>
                <a:latin typeface="Poppins"/>
                <a:ea typeface="Poppins"/>
                <a:cs typeface="Poppins"/>
                <a:sym typeface="Poppins"/>
              </a:rPr>
              <a:t>CONNECTION</a:t>
            </a:r>
            <a:endParaRPr sz="1200" dirty="0">
              <a:solidFill>
                <a:schemeClr val="bg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16</a:t>
            </a:fld>
            <a:endParaRPr sz="1300">
              <a:solidFill>
                <a:schemeClr val="tx1"/>
              </a:solidFill>
            </a:endParaRPr>
          </a:p>
        </p:txBody>
      </p:sp>
      <p:sp>
        <p:nvSpPr>
          <p:cNvPr id="287" name="Google Shape;287;p36"/>
          <p:cNvSpPr txBox="1">
            <a:spLocks noGrp="1"/>
          </p:cNvSpPr>
          <p:nvPr>
            <p:ph type="title"/>
          </p:nvPr>
        </p:nvSpPr>
        <p:spPr>
          <a:xfrm>
            <a:off x="352400" y="2517975"/>
            <a:ext cx="5106300" cy="18558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5300"/>
              <a:t>Social </a:t>
            </a:r>
            <a:br>
              <a:rPr lang="es" sz="5300"/>
            </a:br>
            <a:r>
              <a:rPr lang="es" sz="5300"/>
              <a:t>Connection </a:t>
            </a:r>
            <a:br>
              <a:rPr lang="es" sz="5300"/>
            </a:br>
            <a:r>
              <a:rPr lang="es" sz="5300"/>
              <a:t>in Childhood</a:t>
            </a:r>
            <a:endParaRPr sz="5300"/>
          </a:p>
          <a:p>
            <a:pPr marL="0" lvl="0" indent="0" algn="l" rtl="0">
              <a:lnSpc>
                <a:spcPct val="80000"/>
              </a:lnSpc>
              <a:spcBef>
                <a:spcPts val="0"/>
              </a:spcBef>
              <a:spcAft>
                <a:spcPts val="0"/>
              </a:spcAft>
              <a:buNone/>
            </a:pPr>
            <a:endParaRPr sz="5300"/>
          </a:p>
        </p:txBody>
      </p:sp>
      <p:sp>
        <p:nvSpPr>
          <p:cNvPr id="288" name="Google Shape;288;p36"/>
          <p:cNvSpPr/>
          <p:nvPr/>
        </p:nvSpPr>
        <p:spPr>
          <a:xfrm>
            <a:off x="6125875" y="529845"/>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 name="Google Shape;289;p36"/>
          <p:cNvSpPr/>
          <p:nvPr/>
        </p:nvSpPr>
        <p:spPr>
          <a:xfrm>
            <a:off x="6125875" y="1503495"/>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36"/>
          <p:cNvSpPr/>
          <p:nvPr/>
        </p:nvSpPr>
        <p:spPr>
          <a:xfrm>
            <a:off x="6125875" y="2477145"/>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91" name="Google Shape;291;p36"/>
          <p:cNvCxnSpPr/>
          <p:nvPr/>
        </p:nvCxnSpPr>
        <p:spPr>
          <a:xfrm rot="10800000">
            <a:off x="5832225" y="366800"/>
            <a:ext cx="0" cy="4779300"/>
          </a:xfrm>
          <a:prstGeom prst="straightConnector1">
            <a:avLst/>
          </a:prstGeom>
          <a:noFill/>
          <a:ln w="9525" cap="flat" cmpd="sng">
            <a:solidFill>
              <a:schemeClr val="lt1"/>
            </a:solidFill>
            <a:prstDash val="solid"/>
            <a:round/>
            <a:headEnd type="none" w="med" len="med"/>
            <a:tailEnd type="none" w="med" len="med"/>
          </a:ln>
        </p:spPr>
      </p:cxnSp>
      <p:pic>
        <p:nvPicPr>
          <p:cNvPr id="292" name="Google Shape;292;p36"/>
          <p:cNvPicPr preferRelativeResize="0"/>
          <p:nvPr/>
        </p:nvPicPr>
        <p:blipFill>
          <a:blip r:embed="rId3">
            <a:alphaModFix/>
          </a:blip>
          <a:stretch>
            <a:fillRect/>
          </a:stretch>
        </p:blipFill>
        <p:spPr>
          <a:xfrm>
            <a:off x="2852950" y="641225"/>
            <a:ext cx="2232777" cy="2179401"/>
          </a:xfrm>
          <a:prstGeom prst="rect">
            <a:avLst/>
          </a:prstGeom>
          <a:noFill/>
          <a:ln>
            <a:noFill/>
          </a:ln>
        </p:spPr>
      </p:pic>
      <p:sp>
        <p:nvSpPr>
          <p:cNvPr id="293" name="Google Shape;293;p36"/>
          <p:cNvSpPr txBox="1"/>
          <p:nvPr/>
        </p:nvSpPr>
        <p:spPr>
          <a:xfrm>
            <a:off x="6125875" y="791382"/>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You are an essential social connection for your child</a:t>
            </a:r>
            <a:endParaRPr sz="1500" b="1"/>
          </a:p>
        </p:txBody>
      </p:sp>
      <p:sp>
        <p:nvSpPr>
          <p:cNvPr id="294" name="Google Shape;294;p36"/>
          <p:cNvSpPr txBox="1"/>
          <p:nvPr/>
        </p:nvSpPr>
        <p:spPr>
          <a:xfrm>
            <a:off x="6125875" y="1765032"/>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The time you spend with your child develops this loving connection</a:t>
            </a:r>
            <a:endParaRPr sz="1500" b="1"/>
          </a:p>
        </p:txBody>
      </p:sp>
      <p:sp>
        <p:nvSpPr>
          <p:cNvPr id="295" name="Google Shape;295;p36"/>
          <p:cNvSpPr txBox="1"/>
          <p:nvPr/>
        </p:nvSpPr>
        <p:spPr>
          <a:xfrm>
            <a:off x="6125875" y="3810595"/>
            <a:ext cx="3000000" cy="627834"/>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1200" b="1" dirty="0">
                <a:solidFill>
                  <a:schemeClr val="lt1"/>
                </a:solidFill>
                <a:latin typeface="Poppins"/>
                <a:ea typeface="Poppins"/>
                <a:cs typeface="Poppins"/>
                <a:sym typeface="Poppins"/>
              </a:rPr>
              <a:t>Childhood friendships with peers are also key to their well-being</a:t>
            </a:r>
            <a:endParaRPr sz="1500" b="1" dirty="0"/>
          </a:p>
        </p:txBody>
      </p:sp>
      <p:sp>
        <p:nvSpPr>
          <p:cNvPr id="296" name="Google Shape;296;p36"/>
          <p:cNvSpPr txBox="1"/>
          <p:nvPr/>
        </p:nvSpPr>
        <p:spPr>
          <a:xfrm>
            <a:off x="6125875" y="2676957"/>
            <a:ext cx="3000000" cy="8127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This secure attachment can set your child up with lasting health benefits</a:t>
            </a:r>
            <a:endParaRPr sz="1500" b="1"/>
          </a:p>
        </p:txBody>
      </p:sp>
      <p:sp>
        <p:nvSpPr>
          <p:cNvPr id="297" name="Google Shape;297;p36"/>
          <p:cNvSpPr/>
          <p:nvPr/>
        </p:nvSpPr>
        <p:spPr>
          <a:xfrm>
            <a:off x="6125875" y="3596870"/>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253;p32">
            <a:extLst>
              <a:ext uri="{FF2B5EF4-FFF2-40B4-BE49-F238E27FC236}">
                <a16:creationId xmlns:a16="http://schemas.microsoft.com/office/drawing/2014/main" id="{5797965F-B23F-D318-0320-5E55E1BEAF8A}"/>
              </a:ext>
            </a:extLst>
          </p:cNvPr>
          <p:cNvSpPr txBox="1"/>
          <p:nvPr/>
        </p:nvSpPr>
        <p:spPr>
          <a:xfrm>
            <a:off x="6298129"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bg1"/>
                </a:solidFill>
                <a:latin typeface="Poppins"/>
                <a:ea typeface="Poppins"/>
                <a:cs typeface="Poppins"/>
                <a:sym typeface="Poppins"/>
              </a:rPr>
              <a:t>SOCIAL</a:t>
            </a:r>
            <a:r>
              <a:rPr lang="es" sz="550" dirty="0">
                <a:solidFill>
                  <a:srgbClr val="434343"/>
                </a:solidFill>
                <a:latin typeface="Poppins"/>
                <a:ea typeface="Poppins"/>
                <a:cs typeface="Poppins"/>
                <a:sym typeface="Poppins"/>
              </a:rPr>
              <a:t> </a:t>
            </a:r>
            <a:r>
              <a:rPr lang="es" sz="550" dirty="0">
                <a:solidFill>
                  <a:schemeClr val="bg1"/>
                </a:solidFill>
                <a:latin typeface="Poppins"/>
                <a:ea typeface="Poppins"/>
                <a:cs typeface="Poppins"/>
                <a:sym typeface="Poppins"/>
              </a:rPr>
              <a:t>CONNECTION</a:t>
            </a:r>
            <a:endParaRPr sz="1200" dirty="0">
              <a:solidFill>
                <a:schemeClr val="bg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17</a:t>
            </a:fld>
            <a:endParaRPr sz="1300"/>
          </a:p>
        </p:txBody>
      </p:sp>
      <p:sp>
        <p:nvSpPr>
          <p:cNvPr id="303" name="Google Shape;303;p37"/>
          <p:cNvSpPr txBox="1">
            <a:spLocks noGrp="1"/>
          </p:cNvSpPr>
          <p:nvPr>
            <p:ph type="title"/>
          </p:nvPr>
        </p:nvSpPr>
        <p:spPr>
          <a:xfrm>
            <a:off x="352400" y="627825"/>
            <a:ext cx="84552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dirty="0"/>
              <a:t>Practicing Social Connection in Childhood: </a:t>
            </a:r>
            <a:endParaRPr dirty="0"/>
          </a:p>
          <a:p>
            <a:pPr marL="0" lvl="0" indent="0" algn="l" rtl="0">
              <a:lnSpc>
                <a:spcPct val="80000"/>
              </a:lnSpc>
              <a:spcBef>
                <a:spcPts val="0"/>
              </a:spcBef>
              <a:spcAft>
                <a:spcPts val="0"/>
              </a:spcAft>
              <a:buNone/>
            </a:pPr>
            <a:endParaRPr sz="1000" dirty="0"/>
          </a:p>
          <a:p>
            <a:pPr marL="0" lvl="0" indent="0" algn="l" rtl="0">
              <a:lnSpc>
                <a:spcPct val="80000"/>
              </a:lnSpc>
              <a:spcBef>
                <a:spcPts val="0"/>
              </a:spcBef>
              <a:spcAft>
                <a:spcPts val="0"/>
              </a:spcAft>
              <a:buNone/>
            </a:pPr>
            <a:r>
              <a:rPr lang="es" sz="2200" dirty="0"/>
              <a:t>36 Questions to Help Kids Make Friends</a:t>
            </a:r>
            <a:endParaRPr sz="2200" dirty="0"/>
          </a:p>
        </p:txBody>
      </p:sp>
      <p:sp>
        <p:nvSpPr>
          <p:cNvPr id="304" name="Google Shape;304;p37"/>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
        <p:nvSpPr>
          <p:cNvPr id="305" name="Google Shape;305;p37"/>
          <p:cNvSpPr txBox="1">
            <a:spLocks noGrp="1"/>
          </p:cNvSpPr>
          <p:nvPr>
            <p:ph type="body" idx="1"/>
          </p:nvPr>
        </p:nvSpPr>
        <p:spPr>
          <a:xfrm>
            <a:off x="352400" y="1796425"/>
            <a:ext cx="4043700" cy="2112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600" b="1">
                <a:latin typeface="Poppins"/>
                <a:ea typeface="Poppins"/>
                <a:cs typeface="Poppins"/>
                <a:sym typeface="Poppins"/>
              </a:rPr>
              <a:t>This activity can:</a:t>
            </a:r>
            <a:endParaRPr sz="1600" b="1">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306" name="Google Shape;306;p37"/>
          <p:cNvSpPr/>
          <p:nvPr/>
        </p:nvSpPr>
        <p:spPr>
          <a:xfrm>
            <a:off x="352400" y="30615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307" name="Google Shape;307;p37"/>
          <p:cNvSpPr txBox="1">
            <a:spLocks noGrp="1"/>
          </p:cNvSpPr>
          <p:nvPr>
            <p:ph type="body" idx="1"/>
          </p:nvPr>
        </p:nvSpPr>
        <p:spPr>
          <a:xfrm>
            <a:off x="816300" y="3108075"/>
            <a:ext cx="73548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Replicate the journey of friendship with increasingly intimate questions</a:t>
            </a:r>
            <a:endParaRPr sz="1400"/>
          </a:p>
          <a:p>
            <a:pPr marL="0" lvl="0" indent="0" algn="l" rtl="0">
              <a:lnSpc>
                <a:spcPct val="110000"/>
              </a:lnSpc>
              <a:spcBef>
                <a:spcPts val="0"/>
              </a:spcBef>
              <a:spcAft>
                <a:spcPts val="0"/>
              </a:spcAft>
              <a:buNone/>
            </a:pPr>
            <a:endParaRPr sz="1100"/>
          </a:p>
        </p:txBody>
      </p:sp>
      <p:sp>
        <p:nvSpPr>
          <p:cNvPr id="308" name="Google Shape;308;p37"/>
          <p:cNvSpPr/>
          <p:nvPr/>
        </p:nvSpPr>
        <p:spPr>
          <a:xfrm>
            <a:off x="352400" y="36855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309" name="Google Shape;309;p37"/>
          <p:cNvSpPr txBox="1">
            <a:spLocks noGrp="1"/>
          </p:cNvSpPr>
          <p:nvPr>
            <p:ph type="body" idx="1"/>
          </p:nvPr>
        </p:nvSpPr>
        <p:spPr>
          <a:xfrm>
            <a:off x="816300" y="3757675"/>
            <a:ext cx="71313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Practice taking turns listening with curiosity as feelings of closeness develop</a:t>
            </a:r>
            <a:endParaRPr sz="1600"/>
          </a:p>
          <a:p>
            <a:pPr marL="0" lvl="0" indent="0" algn="l" rtl="0">
              <a:lnSpc>
                <a:spcPct val="110000"/>
              </a:lnSpc>
              <a:spcBef>
                <a:spcPts val="0"/>
              </a:spcBef>
              <a:spcAft>
                <a:spcPts val="0"/>
              </a:spcAft>
              <a:buNone/>
            </a:pPr>
            <a:endParaRPr sz="1100"/>
          </a:p>
        </p:txBody>
      </p:sp>
      <p:sp>
        <p:nvSpPr>
          <p:cNvPr id="310" name="Google Shape;310;p37"/>
          <p:cNvSpPr/>
          <p:nvPr/>
        </p:nvSpPr>
        <p:spPr>
          <a:xfrm>
            <a:off x="352400" y="43094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311" name="Google Shape;311;p37"/>
          <p:cNvSpPr txBox="1">
            <a:spLocks noGrp="1"/>
          </p:cNvSpPr>
          <p:nvPr>
            <p:ph type="body" idx="1"/>
          </p:nvPr>
        </p:nvSpPr>
        <p:spPr>
          <a:xfrm>
            <a:off x="816300" y="4309475"/>
            <a:ext cx="6947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Learn the valuable life skill of fostering connectivity</a:t>
            </a:r>
            <a:endParaRPr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18</a:t>
            </a:fld>
            <a:endParaRPr sz="1300"/>
          </a:p>
        </p:txBody>
      </p:sp>
      <p:sp>
        <p:nvSpPr>
          <p:cNvPr id="303" name="Google Shape;303;p37"/>
          <p:cNvSpPr txBox="1">
            <a:spLocks noGrp="1"/>
          </p:cNvSpPr>
          <p:nvPr>
            <p:ph type="title"/>
          </p:nvPr>
        </p:nvSpPr>
        <p:spPr>
          <a:xfrm>
            <a:off x="352400" y="627825"/>
            <a:ext cx="8455200" cy="768450"/>
          </a:xfrm>
          <a:prstGeom prst="rect">
            <a:avLst/>
          </a:prstGeom>
        </p:spPr>
        <p:txBody>
          <a:bodyPr spcFirstLastPara="1" wrap="square" lIns="0" tIns="0" rIns="0" bIns="0" anchor="t" anchorCtr="0">
            <a:noAutofit/>
          </a:bodyPr>
          <a:lstStyle/>
          <a:p>
            <a:pPr marL="0" lvl="0" indent="0" rtl="0">
              <a:lnSpc>
                <a:spcPct val="80000"/>
              </a:lnSpc>
              <a:spcBef>
                <a:spcPts val="0"/>
              </a:spcBef>
              <a:spcAft>
                <a:spcPts val="0"/>
              </a:spcAft>
            </a:pPr>
            <a:r>
              <a:rPr lang="en-US" sz="2400" dirty="0"/>
              <a:t>Practicing Social Connection in Parenthood: </a:t>
            </a:r>
            <a:br>
              <a:rPr lang="en-US" sz="2400" dirty="0"/>
            </a:br>
            <a:r>
              <a:rPr lang="en-US" sz="1600" dirty="0"/>
              <a:t>36 Questions to Help Kids Make Friends</a:t>
            </a:r>
            <a:endParaRPr sz="2200" dirty="0"/>
          </a:p>
        </p:txBody>
      </p:sp>
      <p:sp>
        <p:nvSpPr>
          <p:cNvPr id="304" name="Google Shape;304;p37"/>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
        <p:nvSpPr>
          <p:cNvPr id="12" name="Google Shape;317;p38">
            <a:extLst>
              <a:ext uri="{FF2B5EF4-FFF2-40B4-BE49-F238E27FC236}">
                <a16:creationId xmlns:a16="http://schemas.microsoft.com/office/drawing/2014/main" id="{C4A5F947-BE83-99FA-D4FB-26CB757A8703}"/>
              </a:ext>
            </a:extLst>
          </p:cNvPr>
          <p:cNvSpPr txBox="1">
            <a:spLocks noGrp="1"/>
          </p:cNvSpPr>
          <p:nvPr>
            <p:ph type="body" idx="1"/>
          </p:nvPr>
        </p:nvSpPr>
        <p:spPr>
          <a:xfrm>
            <a:off x="4455267" y="1727563"/>
            <a:ext cx="4479000" cy="2945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dirty="0">
                <a:solidFill>
                  <a:schemeClr val="dk1"/>
                </a:solidFill>
                <a:latin typeface="Poppins"/>
                <a:ea typeface="Poppins"/>
                <a:cs typeface="Poppins"/>
                <a:sym typeface="Poppins"/>
              </a:rPr>
              <a:t>How To Do It: </a:t>
            </a:r>
            <a:endParaRPr sz="1200" b="1" dirty="0">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dirty="0">
                <a:solidFill>
                  <a:schemeClr val="dk1"/>
                </a:solidFill>
                <a:latin typeface="Poppins"/>
                <a:ea typeface="Poppins"/>
                <a:cs typeface="Poppins"/>
                <a:sym typeface="Poppins"/>
              </a:rPr>
              <a:t>Ask your child which child they would be interested in getting to know better (this could be an existing friend)</a:t>
            </a:r>
            <a:endParaRPr sz="1400" dirty="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dirty="0">
                <a:solidFill>
                  <a:schemeClr val="dk1"/>
                </a:solidFill>
                <a:latin typeface="Poppins"/>
                <a:ea typeface="Poppins"/>
                <a:cs typeface="Poppins"/>
                <a:sym typeface="Poppins"/>
              </a:rPr>
              <a:t>Find a time when they can meet up and take turns asking answering the questions</a:t>
            </a:r>
            <a:endParaRPr sz="1400" dirty="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dirty="0">
                <a:solidFill>
                  <a:schemeClr val="dk1"/>
                </a:solidFill>
                <a:latin typeface="Poppins"/>
                <a:ea typeface="Poppins"/>
                <a:cs typeface="Poppins"/>
                <a:sym typeface="Poppins"/>
              </a:rPr>
              <a:t>Encourage them to spend the same amount of time listening and talking </a:t>
            </a:r>
            <a:endParaRPr sz="1400" dirty="0">
              <a:solidFill>
                <a:schemeClr val="dk1"/>
              </a:solidFill>
              <a:latin typeface="Poppins"/>
              <a:ea typeface="Poppins"/>
              <a:cs typeface="Poppins"/>
              <a:sym typeface="Poppins"/>
            </a:endParaRPr>
          </a:p>
          <a:p>
            <a:pPr marL="0" lvl="0" indent="0" algn="l" rtl="0">
              <a:spcBef>
                <a:spcPts val="0"/>
              </a:spcBef>
              <a:spcAft>
                <a:spcPts val="0"/>
              </a:spcAft>
              <a:buNone/>
            </a:pPr>
            <a:endParaRPr sz="1400" dirty="0">
              <a:solidFill>
                <a:schemeClr val="dk1"/>
              </a:solidFill>
              <a:latin typeface="Poppins"/>
              <a:ea typeface="Poppins"/>
              <a:cs typeface="Poppins"/>
              <a:sym typeface="Poppins"/>
            </a:endParaRPr>
          </a:p>
        </p:txBody>
      </p:sp>
      <p:pic>
        <p:nvPicPr>
          <p:cNvPr id="13" name="Google Shape;318;p38">
            <a:extLst>
              <a:ext uri="{FF2B5EF4-FFF2-40B4-BE49-F238E27FC236}">
                <a16:creationId xmlns:a16="http://schemas.microsoft.com/office/drawing/2014/main" id="{FD329868-C77D-1550-6BD4-1B76CDB19BEF}"/>
              </a:ext>
            </a:extLst>
          </p:cNvPr>
          <p:cNvPicPr preferRelativeResize="0"/>
          <p:nvPr/>
        </p:nvPicPr>
        <p:blipFill>
          <a:blip r:embed="rId3">
            <a:alphaModFix/>
          </a:blip>
          <a:stretch>
            <a:fillRect/>
          </a:stretch>
        </p:blipFill>
        <p:spPr>
          <a:xfrm>
            <a:off x="344400" y="1794350"/>
            <a:ext cx="3634025" cy="2460626"/>
          </a:xfrm>
          <a:prstGeom prst="rect">
            <a:avLst/>
          </a:prstGeom>
          <a:noFill/>
          <a:ln>
            <a:noFill/>
          </a:ln>
        </p:spPr>
      </p:pic>
    </p:spTree>
    <p:extLst>
      <p:ext uri="{BB962C8B-B14F-4D97-AF65-F5344CB8AC3E}">
        <p14:creationId xmlns:p14="http://schemas.microsoft.com/office/powerpoint/2010/main" val="3652407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19</a:t>
            </a:fld>
            <a:endParaRPr sz="1300"/>
          </a:p>
        </p:txBody>
      </p:sp>
      <p:sp>
        <p:nvSpPr>
          <p:cNvPr id="303" name="Google Shape;303;p37"/>
          <p:cNvSpPr txBox="1">
            <a:spLocks noGrp="1"/>
          </p:cNvSpPr>
          <p:nvPr>
            <p:ph type="title"/>
          </p:nvPr>
        </p:nvSpPr>
        <p:spPr>
          <a:xfrm>
            <a:off x="352400" y="627825"/>
            <a:ext cx="8455200" cy="768450"/>
          </a:xfrm>
          <a:prstGeom prst="rect">
            <a:avLst/>
          </a:prstGeom>
        </p:spPr>
        <p:txBody>
          <a:bodyPr spcFirstLastPara="1" wrap="square" lIns="0" tIns="0" rIns="0" bIns="0" anchor="t" anchorCtr="0">
            <a:noAutofit/>
          </a:bodyPr>
          <a:lstStyle/>
          <a:p>
            <a:pPr marL="0" lvl="0" indent="0" rtl="0">
              <a:lnSpc>
                <a:spcPct val="80000"/>
              </a:lnSpc>
              <a:spcBef>
                <a:spcPts val="0"/>
              </a:spcBef>
              <a:spcAft>
                <a:spcPts val="0"/>
              </a:spcAft>
            </a:pPr>
            <a:r>
              <a:rPr lang="en-US" sz="2400" dirty="0"/>
              <a:t>Practicing Social Connection in Parenthood: </a:t>
            </a:r>
            <a:br>
              <a:rPr lang="en-US" sz="2400" dirty="0"/>
            </a:br>
            <a:r>
              <a:rPr lang="en-US" sz="1600" dirty="0"/>
              <a:t>36 Questions to Help Kids Make Friends</a:t>
            </a:r>
            <a:endParaRPr sz="2200" dirty="0"/>
          </a:p>
        </p:txBody>
      </p:sp>
      <p:sp>
        <p:nvSpPr>
          <p:cNvPr id="304" name="Google Shape;304;p37"/>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
        <p:nvSpPr>
          <p:cNvPr id="5" name="TextBox 4">
            <a:extLst>
              <a:ext uri="{FF2B5EF4-FFF2-40B4-BE49-F238E27FC236}">
                <a16:creationId xmlns:a16="http://schemas.microsoft.com/office/drawing/2014/main" id="{4C349142-16C3-59E1-3D84-DA85595CFD05}"/>
              </a:ext>
            </a:extLst>
          </p:cNvPr>
          <p:cNvSpPr txBox="1"/>
          <p:nvPr/>
        </p:nvSpPr>
        <p:spPr>
          <a:xfrm>
            <a:off x="352400" y="1674351"/>
            <a:ext cx="7372343" cy="2072875"/>
          </a:xfrm>
          <a:prstGeom prst="rect">
            <a:avLst/>
          </a:prstGeom>
          <a:noFill/>
        </p:spPr>
        <p:txBody>
          <a:bodyPr wrap="square">
            <a:spAutoFit/>
          </a:bodyPr>
          <a:lstStyle/>
          <a:p>
            <a:pPr marL="0" lvl="0" indent="0" algn="l" rtl="0">
              <a:lnSpc>
                <a:spcPct val="115000"/>
              </a:lnSpc>
              <a:spcBef>
                <a:spcPts val="0"/>
              </a:spcBef>
              <a:spcAft>
                <a:spcPts val="0"/>
              </a:spcAft>
              <a:buNone/>
            </a:pPr>
            <a:r>
              <a:rPr lang="en-US" sz="1800" dirty="0">
                <a:solidFill>
                  <a:schemeClr val="dk1"/>
                </a:solidFill>
                <a:latin typeface="Poppins"/>
                <a:ea typeface="Poppins"/>
                <a:cs typeface="Poppins"/>
                <a:sym typeface="Poppins"/>
              </a:rPr>
              <a:t>Sample Questions</a:t>
            </a:r>
            <a:endParaRPr lang="en-US" sz="1200" b="1" dirty="0">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n-US" sz="1400" dirty="0">
                <a:solidFill>
                  <a:schemeClr val="dk1"/>
                </a:solidFill>
                <a:latin typeface="Poppins"/>
                <a:ea typeface="Poppins"/>
                <a:cs typeface="Poppins"/>
                <a:sym typeface="Poppins"/>
              </a:rPr>
              <a:t>What is your favorite dessert or flavor of ice cream?</a:t>
            </a:r>
          </a:p>
          <a:p>
            <a:pPr marL="457200" lvl="0" indent="-349250" algn="l" rtl="0">
              <a:spcBef>
                <a:spcPts val="0"/>
              </a:spcBef>
              <a:spcAft>
                <a:spcPts val="0"/>
              </a:spcAft>
              <a:buClr>
                <a:schemeClr val="dk1"/>
              </a:buClr>
              <a:buSzPts val="1900"/>
              <a:buFont typeface="Poppins"/>
              <a:buChar char="●"/>
            </a:pPr>
            <a:r>
              <a:rPr lang="en-US" sz="1400" dirty="0">
                <a:solidFill>
                  <a:schemeClr val="dk1"/>
                </a:solidFill>
                <a:latin typeface="Poppins"/>
                <a:ea typeface="Poppins"/>
                <a:cs typeface="Poppins"/>
                <a:sym typeface="Poppins"/>
              </a:rPr>
              <a:t>Describe your best friend (without saying his/her name).</a:t>
            </a:r>
          </a:p>
          <a:p>
            <a:pPr marL="457200" lvl="0" indent="-349250" algn="l" rtl="0">
              <a:spcBef>
                <a:spcPts val="0"/>
              </a:spcBef>
              <a:spcAft>
                <a:spcPts val="0"/>
              </a:spcAft>
              <a:buClr>
                <a:schemeClr val="dk1"/>
              </a:buClr>
              <a:buSzPts val="1900"/>
              <a:buFont typeface="Poppins"/>
              <a:buChar char="●"/>
            </a:pPr>
            <a:r>
              <a:rPr lang="en-US" sz="1400" dirty="0">
                <a:solidFill>
                  <a:schemeClr val="dk1"/>
                </a:solidFill>
                <a:latin typeface="Poppins"/>
                <a:ea typeface="Poppins"/>
                <a:cs typeface="Poppins"/>
                <a:sym typeface="Poppins"/>
              </a:rPr>
              <a:t>Think about your greatest dream or wish. What is your biggest obstacle in making it come true?</a:t>
            </a:r>
          </a:p>
          <a:p>
            <a:pPr marL="457200" lvl="0" indent="-349250" algn="l" rtl="0">
              <a:spcBef>
                <a:spcPts val="0"/>
              </a:spcBef>
              <a:spcAft>
                <a:spcPts val="0"/>
              </a:spcAft>
              <a:buClr>
                <a:schemeClr val="dk1"/>
              </a:buClr>
              <a:buSzPts val="1900"/>
              <a:buFont typeface="Poppins"/>
              <a:buChar char="●"/>
            </a:pPr>
            <a:r>
              <a:rPr lang="en-US" sz="1400" dirty="0">
                <a:solidFill>
                  <a:schemeClr val="dk1"/>
                </a:solidFill>
                <a:latin typeface="Poppins"/>
                <a:ea typeface="Poppins"/>
                <a:cs typeface="Poppins"/>
                <a:sym typeface="Poppins"/>
              </a:rPr>
              <a:t>How would you describe a true friend?</a:t>
            </a:r>
          </a:p>
          <a:p>
            <a:pPr marL="457200" lvl="0" indent="-349250" algn="l" rtl="0">
              <a:spcBef>
                <a:spcPts val="0"/>
              </a:spcBef>
              <a:spcAft>
                <a:spcPts val="0"/>
              </a:spcAft>
              <a:buClr>
                <a:schemeClr val="dk1"/>
              </a:buClr>
              <a:buSzPts val="1900"/>
              <a:buFont typeface="Poppins"/>
              <a:buChar char="●"/>
            </a:pPr>
            <a:r>
              <a:rPr lang="en-US" sz="1400" dirty="0">
                <a:solidFill>
                  <a:schemeClr val="dk1"/>
                </a:solidFill>
                <a:latin typeface="Poppins"/>
                <a:ea typeface="Poppins"/>
                <a:cs typeface="Poppins"/>
                <a:sym typeface="Poppins"/>
              </a:rPr>
              <a:t>What is one thing you wish you were better at?</a:t>
            </a:r>
          </a:p>
          <a:p>
            <a:pPr marL="457200" lvl="0" indent="-349250" algn="l" rtl="0">
              <a:spcBef>
                <a:spcPts val="0"/>
              </a:spcBef>
              <a:spcAft>
                <a:spcPts val="0"/>
              </a:spcAft>
              <a:buClr>
                <a:schemeClr val="dk1"/>
              </a:buClr>
              <a:buSzPts val="1900"/>
              <a:buFont typeface="Poppins"/>
              <a:buChar char="●"/>
            </a:pPr>
            <a:r>
              <a:rPr lang="en-US" sz="1400" dirty="0">
                <a:solidFill>
                  <a:schemeClr val="dk1"/>
                </a:solidFill>
                <a:latin typeface="Poppins"/>
                <a:ea typeface="Poppins"/>
                <a:cs typeface="Poppins"/>
                <a:sym typeface="Poppins"/>
              </a:rPr>
              <a:t>If you could be invisible for a day, what would you do?</a:t>
            </a:r>
          </a:p>
        </p:txBody>
      </p:sp>
    </p:spTree>
    <p:extLst>
      <p:ext uri="{BB962C8B-B14F-4D97-AF65-F5344CB8AC3E}">
        <p14:creationId xmlns:p14="http://schemas.microsoft.com/office/powerpoint/2010/main" val="651053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a:t>
            </a:fld>
            <a:endParaRPr sz="1300">
              <a:solidFill>
                <a:schemeClr val="tx1"/>
              </a:solidFill>
            </a:endParaRPr>
          </a:p>
        </p:txBody>
      </p:sp>
      <p:pic>
        <p:nvPicPr>
          <p:cNvPr id="132" name="Google Shape;132;p22"/>
          <p:cNvPicPr preferRelativeResize="0"/>
          <p:nvPr/>
        </p:nvPicPr>
        <p:blipFill rotWithShape="1">
          <a:blip r:embed="rId3">
            <a:alphaModFix/>
          </a:blip>
          <a:srcRect l="351" r="-844"/>
          <a:stretch/>
        </p:blipFill>
        <p:spPr>
          <a:xfrm>
            <a:off x="0" y="989450"/>
            <a:ext cx="9143997" cy="3110300"/>
          </a:xfrm>
          <a:prstGeom prst="rect">
            <a:avLst/>
          </a:prstGeom>
          <a:noFill/>
          <a:ln>
            <a:noFill/>
          </a:ln>
        </p:spPr>
      </p:pic>
      <p:sp>
        <p:nvSpPr>
          <p:cNvPr id="133" name="Google Shape;133;p22"/>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lt1"/>
                </a:solidFill>
                <a:latin typeface="Poppins"/>
                <a:ea typeface="Poppins"/>
                <a:cs typeface="Poppins"/>
                <a:sym typeface="Poppins"/>
              </a:rPr>
              <a:t>SOCIAL CONNECTION</a:t>
            </a:r>
            <a:endParaRPr sz="1200" dirty="0">
              <a:solidFill>
                <a:schemeClr val="lt1"/>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330"/>
        <p:cNvGrpSpPr/>
        <p:nvPr/>
      </p:nvGrpSpPr>
      <p:grpSpPr>
        <a:xfrm>
          <a:off x="0" y="0"/>
          <a:ext cx="0" cy="0"/>
          <a:chOff x="0" y="0"/>
          <a:chExt cx="0" cy="0"/>
        </a:xfrm>
      </p:grpSpPr>
      <p:sp>
        <p:nvSpPr>
          <p:cNvPr id="331" name="Google Shape;331;p4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20</a:t>
            </a:fld>
            <a:endParaRPr sz="1300">
              <a:solidFill>
                <a:schemeClr val="tx1"/>
              </a:solidFill>
            </a:endParaRPr>
          </a:p>
        </p:txBody>
      </p:sp>
      <p:sp>
        <p:nvSpPr>
          <p:cNvPr id="332" name="Google Shape;332;p40"/>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t>Reflect - Pair - Share</a:t>
            </a:r>
            <a:endParaRPr/>
          </a:p>
        </p:txBody>
      </p:sp>
      <p:sp>
        <p:nvSpPr>
          <p:cNvPr id="2" name="Google Shape;253;p32">
            <a:extLst>
              <a:ext uri="{FF2B5EF4-FFF2-40B4-BE49-F238E27FC236}">
                <a16:creationId xmlns:a16="http://schemas.microsoft.com/office/drawing/2014/main" id="{F026D777-4DC1-AFFA-2D9A-1D349C0E7E55}"/>
              </a:ext>
            </a:extLst>
          </p:cNvPr>
          <p:cNvSpPr txBox="1"/>
          <p:nvPr/>
        </p:nvSpPr>
        <p:spPr>
          <a:xfrm>
            <a:off x="6298129"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bg1"/>
                </a:solidFill>
                <a:latin typeface="Poppins"/>
                <a:ea typeface="Poppins"/>
                <a:cs typeface="Poppins"/>
                <a:sym typeface="Poppins"/>
              </a:rPr>
              <a:t>SOCIAL</a:t>
            </a:r>
            <a:r>
              <a:rPr lang="es" sz="550" dirty="0">
                <a:solidFill>
                  <a:srgbClr val="434343"/>
                </a:solidFill>
                <a:latin typeface="Poppins"/>
                <a:ea typeface="Poppins"/>
                <a:cs typeface="Poppins"/>
                <a:sym typeface="Poppins"/>
              </a:rPr>
              <a:t> </a:t>
            </a:r>
            <a:r>
              <a:rPr lang="es" sz="550" dirty="0">
                <a:solidFill>
                  <a:schemeClr val="bg1"/>
                </a:solidFill>
                <a:latin typeface="Poppins"/>
                <a:ea typeface="Poppins"/>
                <a:cs typeface="Poppins"/>
                <a:sym typeface="Poppins"/>
              </a:rPr>
              <a:t>CONNECTION</a:t>
            </a:r>
            <a:endParaRPr sz="1200" dirty="0">
              <a:solidFill>
                <a:schemeClr val="bg1"/>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36"/>
        <p:cNvGrpSpPr/>
        <p:nvPr/>
      </p:nvGrpSpPr>
      <p:grpSpPr>
        <a:xfrm>
          <a:off x="0" y="0"/>
          <a:ext cx="0" cy="0"/>
          <a:chOff x="0" y="0"/>
          <a:chExt cx="0" cy="0"/>
        </a:xfrm>
      </p:grpSpPr>
      <p:sp>
        <p:nvSpPr>
          <p:cNvPr id="337" name="Google Shape;337;p4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bg1"/>
                </a:solidFill>
              </a:rPr>
              <a:t>21</a:t>
            </a:fld>
            <a:endParaRPr sz="1300" dirty="0">
              <a:solidFill>
                <a:schemeClr val="bg1"/>
              </a:solidFill>
            </a:endParaRPr>
          </a:p>
        </p:txBody>
      </p:sp>
      <p:sp>
        <p:nvSpPr>
          <p:cNvPr id="338" name="Google Shape;338;p41"/>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dirty="0">
                <a:solidFill>
                  <a:schemeClr val="bg1"/>
                </a:solidFill>
              </a:rPr>
              <a:t>Questions</a:t>
            </a:r>
            <a:endParaRPr dirty="0">
              <a:solidFill>
                <a:schemeClr val="bg1"/>
              </a:solidFill>
            </a:endParaRPr>
          </a:p>
        </p:txBody>
      </p:sp>
      <p:sp>
        <p:nvSpPr>
          <p:cNvPr id="2" name="Google Shape;253;p32">
            <a:extLst>
              <a:ext uri="{FF2B5EF4-FFF2-40B4-BE49-F238E27FC236}">
                <a16:creationId xmlns:a16="http://schemas.microsoft.com/office/drawing/2014/main" id="{307F12EB-E632-44AC-FE07-6AC11B6B4E2D}"/>
              </a:ext>
            </a:extLst>
          </p:cNvPr>
          <p:cNvSpPr txBox="1"/>
          <p:nvPr/>
        </p:nvSpPr>
        <p:spPr>
          <a:xfrm>
            <a:off x="6298129"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bg1"/>
                </a:solidFill>
                <a:latin typeface="Poppins"/>
                <a:ea typeface="Poppins"/>
                <a:cs typeface="Poppins"/>
                <a:sym typeface="Poppins"/>
              </a:rPr>
              <a:t>SOCIAL</a:t>
            </a:r>
            <a:r>
              <a:rPr lang="es" sz="550" dirty="0">
                <a:solidFill>
                  <a:srgbClr val="434343"/>
                </a:solidFill>
                <a:latin typeface="Poppins"/>
                <a:ea typeface="Poppins"/>
                <a:cs typeface="Poppins"/>
                <a:sym typeface="Poppins"/>
              </a:rPr>
              <a:t> </a:t>
            </a:r>
            <a:r>
              <a:rPr lang="es" sz="550" dirty="0">
                <a:solidFill>
                  <a:schemeClr val="bg1"/>
                </a:solidFill>
                <a:latin typeface="Poppins"/>
                <a:ea typeface="Poppins"/>
                <a:cs typeface="Poppins"/>
                <a:sym typeface="Poppins"/>
              </a:rPr>
              <a:t>CONNECTION</a:t>
            </a:r>
            <a:endParaRPr sz="1200" dirty="0">
              <a:solidFill>
                <a:schemeClr val="bg1"/>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22</a:t>
            </a:fld>
            <a:endParaRPr sz="1300">
              <a:solidFill>
                <a:schemeClr val="dk1"/>
              </a:solidFill>
            </a:endParaRPr>
          </a:p>
        </p:txBody>
      </p:sp>
      <p:sp>
        <p:nvSpPr>
          <p:cNvPr id="344" name="Google Shape;344;p42"/>
          <p:cNvSpPr txBox="1">
            <a:spLocks noGrp="1"/>
          </p:cNvSpPr>
          <p:nvPr>
            <p:ph type="title"/>
          </p:nvPr>
        </p:nvSpPr>
        <p:spPr>
          <a:xfrm>
            <a:off x="1434950" y="627825"/>
            <a:ext cx="2580900" cy="10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Closing Activity</a:t>
            </a:r>
            <a:endParaRPr/>
          </a:p>
        </p:txBody>
      </p:sp>
      <p:pic>
        <p:nvPicPr>
          <p:cNvPr id="345" name="Google Shape;345;p42"/>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346" name="Google Shape;346;p42"/>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347" name="Google Shape;347;p42"/>
          <p:cNvSpPr txBox="1">
            <a:spLocks noGrp="1"/>
          </p:cNvSpPr>
          <p:nvPr>
            <p:ph type="body" idx="1"/>
          </p:nvPr>
        </p:nvSpPr>
        <p:spPr>
          <a:xfrm>
            <a:off x="4400000" y="2280225"/>
            <a:ext cx="2853900" cy="7293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one word that describes your learnings from today’s workshop?</a:t>
            </a: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p:txBody>
      </p:sp>
      <p:sp>
        <p:nvSpPr>
          <p:cNvPr id="2" name="Google Shape;304;p37">
            <a:extLst>
              <a:ext uri="{FF2B5EF4-FFF2-40B4-BE49-F238E27FC236}">
                <a16:creationId xmlns:a16="http://schemas.microsoft.com/office/drawing/2014/main" id="{42BDB547-097E-A3F9-73B9-8624208A5985}"/>
              </a:ext>
            </a:extLst>
          </p:cNvPr>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23</a:t>
            </a:fld>
            <a:endParaRPr sz="1300">
              <a:solidFill>
                <a:schemeClr val="dk1"/>
              </a:solidFill>
            </a:endParaRPr>
          </a:p>
        </p:txBody>
      </p:sp>
      <p:sp>
        <p:nvSpPr>
          <p:cNvPr id="354" name="Google Shape;354;p43"/>
          <p:cNvSpPr txBox="1">
            <a:spLocks noGrp="1"/>
          </p:cNvSpPr>
          <p:nvPr>
            <p:ph type="title"/>
          </p:nvPr>
        </p:nvSpPr>
        <p:spPr>
          <a:xfrm>
            <a:off x="535913" y="1670214"/>
            <a:ext cx="4557600" cy="144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5300" dirty="0"/>
              <a:t>Thank You!</a:t>
            </a:r>
            <a:endParaRPr sz="5300" dirty="0"/>
          </a:p>
        </p:txBody>
      </p:sp>
      <p:pic>
        <p:nvPicPr>
          <p:cNvPr id="356" name="Google Shape;356;p43"/>
          <p:cNvPicPr preferRelativeResize="0"/>
          <p:nvPr/>
        </p:nvPicPr>
        <p:blipFill>
          <a:blip r:embed="rId3">
            <a:alphaModFix/>
          </a:blip>
          <a:stretch>
            <a:fillRect/>
          </a:stretch>
        </p:blipFill>
        <p:spPr>
          <a:xfrm>
            <a:off x="5228875" y="704025"/>
            <a:ext cx="2934625" cy="2753650"/>
          </a:xfrm>
          <a:prstGeom prst="rect">
            <a:avLst/>
          </a:prstGeom>
          <a:noFill/>
          <a:ln>
            <a:noFill/>
          </a:ln>
        </p:spPr>
      </p:pic>
      <p:sp>
        <p:nvSpPr>
          <p:cNvPr id="357" name="Google Shape;357;p43"/>
          <p:cNvSpPr txBox="1">
            <a:spLocks noGrp="1"/>
          </p:cNvSpPr>
          <p:nvPr>
            <p:ph type="body" idx="1"/>
          </p:nvPr>
        </p:nvSpPr>
        <p:spPr>
          <a:xfrm>
            <a:off x="878800" y="39257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s"/>
              <a:t>Your Title</a:t>
            </a:r>
            <a:endParaRPr/>
          </a:p>
          <a:p>
            <a:pPr marL="0" lvl="0" indent="0" algn="l" rtl="0">
              <a:spcBef>
                <a:spcPts val="0"/>
              </a:spcBef>
              <a:spcAft>
                <a:spcPts val="0"/>
              </a:spcAft>
              <a:buNone/>
            </a:pPr>
            <a:r>
              <a:rPr lang="es"/>
              <a:t>Some contact information</a:t>
            </a:r>
            <a:endParaRPr/>
          </a:p>
        </p:txBody>
      </p:sp>
      <p:sp>
        <p:nvSpPr>
          <p:cNvPr id="358" name="Google Shape;358;p43"/>
          <p:cNvSpPr txBox="1">
            <a:spLocks noGrp="1"/>
          </p:cNvSpPr>
          <p:nvPr>
            <p:ph type="body" idx="1"/>
          </p:nvPr>
        </p:nvSpPr>
        <p:spPr>
          <a:xfrm>
            <a:off x="3452750" y="39257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None/>
            </a:pPr>
            <a:r>
              <a:rPr lang="es"/>
              <a:t>Your Title</a:t>
            </a:r>
            <a:endParaRPr/>
          </a:p>
          <a:p>
            <a:pPr marL="0" lvl="0" indent="0" algn="l" rtl="0">
              <a:spcBef>
                <a:spcPts val="0"/>
              </a:spcBef>
              <a:spcAft>
                <a:spcPts val="0"/>
              </a:spcAft>
              <a:buNone/>
            </a:pPr>
            <a:r>
              <a:rPr lang="es"/>
              <a:t>Some contact information</a:t>
            </a:r>
            <a:endParaRPr/>
          </a:p>
        </p:txBody>
      </p:sp>
      <p:sp>
        <p:nvSpPr>
          <p:cNvPr id="359" name="Google Shape;359;p43"/>
          <p:cNvSpPr/>
          <p:nvPr/>
        </p:nvSpPr>
        <p:spPr>
          <a:xfrm>
            <a:off x="302213" y="39257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360" name="Google Shape;360;p43"/>
          <p:cNvSpPr/>
          <p:nvPr/>
        </p:nvSpPr>
        <p:spPr>
          <a:xfrm>
            <a:off x="2830588" y="39257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
        <p:nvSpPr>
          <p:cNvPr id="2" name="Google Shape;304;p37">
            <a:extLst>
              <a:ext uri="{FF2B5EF4-FFF2-40B4-BE49-F238E27FC236}">
                <a16:creationId xmlns:a16="http://schemas.microsoft.com/office/drawing/2014/main" id="{FA86BB57-93ED-011C-E43A-477551AD0314}"/>
              </a:ext>
            </a:extLst>
          </p:cNvPr>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3</a:t>
            </a:fld>
            <a:endParaRPr sz="1300">
              <a:solidFill>
                <a:schemeClr val="tx1"/>
              </a:solidFill>
            </a:endParaRPr>
          </a:p>
        </p:txBody>
      </p:sp>
      <p:sp>
        <p:nvSpPr>
          <p:cNvPr id="139" name="Google Shape;139;p23"/>
          <p:cNvSpPr txBox="1">
            <a:spLocks noGrp="1"/>
          </p:cNvSpPr>
          <p:nvPr>
            <p:ph type="title"/>
          </p:nvPr>
        </p:nvSpPr>
        <p:spPr>
          <a:xfrm>
            <a:off x="4723200" y="1003750"/>
            <a:ext cx="3817800" cy="2444700"/>
          </a:xfrm>
          <a:prstGeom prst="rect">
            <a:avLst/>
          </a:prstGeom>
        </p:spPr>
        <p:txBody>
          <a:bodyPr spcFirstLastPara="1" wrap="square" lIns="0" tIns="0" rIns="0" bIns="0" anchor="t" anchorCtr="0">
            <a:noAutofit/>
          </a:bodyPr>
          <a:lstStyle/>
          <a:p>
            <a:pPr marL="0" lvl="0" indent="0" algn="l" rtl="0">
              <a:lnSpc>
                <a:spcPct val="60000"/>
              </a:lnSpc>
              <a:spcBef>
                <a:spcPts val="0"/>
              </a:spcBef>
              <a:spcAft>
                <a:spcPts val="0"/>
              </a:spcAft>
              <a:buNone/>
            </a:pPr>
            <a:r>
              <a:rPr lang="es" sz="9500"/>
              <a:t>socialcon</a:t>
            </a:r>
            <a:br>
              <a:rPr lang="es" sz="9500"/>
            </a:br>
            <a:r>
              <a:rPr lang="es" sz="9500"/>
              <a:t>nec- </a:t>
            </a:r>
            <a:endParaRPr sz="9500"/>
          </a:p>
        </p:txBody>
      </p:sp>
      <p:sp>
        <p:nvSpPr>
          <p:cNvPr id="140" name="Google Shape;140;p23"/>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lt1"/>
                </a:solidFill>
                <a:latin typeface="Poppins"/>
                <a:ea typeface="Poppins"/>
                <a:cs typeface="Poppins"/>
                <a:sym typeface="Poppins"/>
              </a:rPr>
              <a:t>SOCIAL CONNECTION  </a:t>
            </a:r>
            <a:endParaRPr sz="1200" dirty="0">
              <a:solidFill>
                <a:schemeClr val="lt1"/>
              </a:solidFill>
              <a:latin typeface="Poppins"/>
              <a:ea typeface="Poppins"/>
              <a:cs typeface="Poppins"/>
              <a:sym typeface="Poppins"/>
            </a:endParaRPr>
          </a:p>
        </p:txBody>
      </p:sp>
      <p:sp>
        <p:nvSpPr>
          <p:cNvPr id="141" name="Google Shape;141;p23"/>
          <p:cNvSpPr txBox="1"/>
          <p:nvPr/>
        </p:nvSpPr>
        <p:spPr>
          <a:xfrm>
            <a:off x="4658000" y="3650800"/>
            <a:ext cx="3000000" cy="1062000"/>
          </a:xfrm>
          <a:prstGeom prst="rect">
            <a:avLst/>
          </a:prstGeom>
          <a:noFill/>
          <a:ln>
            <a:noFill/>
          </a:ln>
        </p:spPr>
        <p:txBody>
          <a:bodyPr spcFirstLastPara="1" wrap="square" lIns="91425" tIns="91425" rIns="91425" bIns="91425" anchor="t" anchorCtr="0">
            <a:spAutoFit/>
          </a:bodyPr>
          <a:lstStyle/>
          <a:p>
            <a:pPr marL="0" lvl="0" indent="0" algn="l" rtl="0">
              <a:lnSpc>
                <a:spcPct val="60000"/>
              </a:lnSpc>
              <a:spcBef>
                <a:spcPts val="0"/>
              </a:spcBef>
              <a:spcAft>
                <a:spcPts val="0"/>
              </a:spcAft>
              <a:buNone/>
            </a:pPr>
            <a:r>
              <a:rPr lang="es" sz="9500">
                <a:solidFill>
                  <a:schemeClr val="lt1"/>
                </a:solidFill>
                <a:latin typeface="Poppins Medium"/>
                <a:ea typeface="Poppins Medium"/>
                <a:cs typeface="Poppins Medium"/>
                <a:sym typeface="Poppins Medium"/>
              </a:rPr>
              <a:t>tion</a:t>
            </a:r>
            <a:endParaRPr/>
          </a:p>
        </p:txBody>
      </p:sp>
      <p:pic>
        <p:nvPicPr>
          <p:cNvPr id="142" name="Google Shape;142;p23"/>
          <p:cNvPicPr preferRelativeResize="0"/>
          <p:nvPr/>
        </p:nvPicPr>
        <p:blipFill rotWithShape="1">
          <a:blip r:embed="rId3">
            <a:alphaModFix/>
          </a:blip>
          <a:srcRect t="8650" b="6703"/>
          <a:stretch/>
        </p:blipFill>
        <p:spPr>
          <a:xfrm>
            <a:off x="196150" y="508788"/>
            <a:ext cx="4156876" cy="45039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4</a:t>
            </a:fld>
            <a:endParaRPr sz="1300">
              <a:solidFill>
                <a:schemeClr val="dk1"/>
              </a:solidFill>
            </a:endParaRPr>
          </a:p>
        </p:txBody>
      </p:sp>
      <p:sp>
        <p:nvSpPr>
          <p:cNvPr id="148" name="Google Shape;148;p24"/>
          <p:cNvSpPr txBox="1">
            <a:spLocks noGrp="1"/>
          </p:cNvSpPr>
          <p:nvPr>
            <p:ph type="title"/>
          </p:nvPr>
        </p:nvSpPr>
        <p:spPr>
          <a:xfrm>
            <a:off x="352400" y="627825"/>
            <a:ext cx="5106300" cy="112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Today’s </a:t>
            </a:r>
            <a:br>
              <a:rPr lang="es"/>
            </a:br>
            <a:r>
              <a:rPr lang="es"/>
              <a:t>Workshop Facilitator(s):</a:t>
            </a:r>
            <a:endParaRPr/>
          </a:p>
        </p:txBody>
      </p:sp>
      <p:sp>
        <p:nvSpPr>
          <p:cNvPr id="149" name="Google Shape;149;p24"/>
          <p:cNvSpPr txBox="1">
            <a:spLocks noGrp="1"/>
          </p:cNvSpPr>
          <p:nvPr>
            <p:ph type="body" idx="1"/>
          </p:nvPr>
        </p:nvSpPr>
        <p:spPr>
          <a:xfrm>
            <a:off x="878800" y="30113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s"/>
              <a:t>Your Title</a:t>
            </a:r>
            <a:endParaRPr/>
          </a:p>
          <a:p>
            <a:pPr marL="0" lvl="0" indent="0" algn="l" rtl="0">
              <a:spcBef>
                <a:spcPts val="0"/>
              </a:spcBef>
              <a:spcAft>
                <a:spcPts val="0"/>
              </a:spcAft>
              <a:buNone/>
            </a:pPr>
            <a:r>
              <a:rPr lang="es"/>
              <a:t>Some contact information</a:t>
            </a:r>
            <a:endParaRPr/>
          </a:p>
        </p:txBody>
      </p:sp>
      <p:sp>
        <p:nvSpPr>
          <p:cNvPr id="150" name="Google Shape;150;p24"/>
          <p:cNvSpPr txBox="1"/>
          <p:nvPr/>
        </p:nvSpPr>
        <p:spPr>
          <a:xfrm>
            <a:off x="6309823" y="146250"/>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n-US" sz="550" dirty="0">
                <a:solidFill>
                  <a:srgbClr val="434343"/>
                </a:solidFill>
                <a:latin typeface="Poppins"/>
                <a:ea typeface="Poppins"/>
                <a:cs typeface="Poppins"/>
                <a:sym typeface="Poppins"/>
              </a:rPr>
              <a:t>SOCIAL CONNECTION</a:t>
            </a:r>
            <a:endParaRPr lang="en-US" sz="1200" dirty="0">
              <a:solidFill>
                <a:srgbClr val="434343"/>
              </a:solidFill>
              <a:latin typeface="Poppins"/>
              <a:ea typeface="Poppins"/>
              <a:cs typeface="Poppins"/>
              <a:sym typeface="Poppins"/>
            </a:endParaRPr>
          </a:p>
        </p:txBody>
      </p:sp>
      <p:cxnSp>
        <p:nvCxnSpPr>
          <p:cNvPr id="151" name="Google Shape;151;p24"/>
          <p:cNvCxnSpPr/>
          <p:nvPr/>
        </p:nvCxnSpPr>
        <p:spPr>
          <a:xfrm rot="10800000">
            <a:off x="-11300" y="2773650"/>
            <a:ext cx="9169800" cy="0"/>
          </a:xfrm>
          <a:prstGeom prst="straightConnector1">
            <a:avLst/>
          </a:prstGeom>
          <a:noFill/>
          <a:ln w="9525" cap="flat" cmpd="sng">
            <a:solidFill>
              <a:srgbClr val="434343"/>
            </a:solidFill>
            <a:prstDash val="solid"/>
            <a:round/>
            <a:headEnd type="none" w="med" len="med"/>
            <a:tailEnd type="none" w="med" len="med"/>
          </a:ln>
        </p:spPr>
      </p:cxnSp>
      <p:cxnSp>
        <p:nvCxnSpPr>
          <p:cNvPr id="152" name="Google Shape;152;p24"/>
          <p:cNvCxnSpPr/>
          <p:nvPr/>
        </p:nvCxnSpPr>
        <p:spPr>
          <a:xfrm rot="10800000">
            <a:off x="-11300" y="3834600"/>
            <a:ext cx="9169800" cy="0"/>
          </a:xfrm>
          <a:prstGeom prst="straightConnector1">
            <a:avLst/>
          </a:prstGeom>
          <a:noFill/>
          <a:ln w="9525" cap="flat" cmpd="sng">
            <a:solidFill>
              <a:srgbClr val="434343"/>
            </a:solidFill>
            <a:prstDash val="solid"/>
            <a:round/>
            <a:headEnd type="none" w="med" len="med"/>
            <a:tailEnd type="none" w="med" len="med"/>
          </a:ln>
        </p:spPr>
      </p:cxnSp>
      <p:sp>
        <p:nvSpPr>
          <p:cNvPr id="153" name="Google Shape;153;p24"/>
          <p:cNvSpPr txBox="1">
            <a:spLocks noGrp="1"/>
          </p:cNvSpPr>
          <p:nvPr>
            <p:ph type="body" idx="1"/>
          </p:nvPr>
        </p:nvSpPr>
        <p:spPr>
          <a:xfrm>
            <a:off x="3452750" y="30113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None/>
            </a:pPr>
            <a:r>
              <a:rPr lang="es"/>
              <a:t>Your Title</a:t>
            </a:r>
            <a:endParaRPr/>
          </a:p>
          <a:p>
            <a:pPr marL="0" lvl="0" indent="0" algn="l" rtl="0">
              <a:spcBef>
                <a:spcPts val="0"/>
              </a:spcBef>
              <a:spcAft>
                <a:spcPts val="0"/>
              </a:spcAft>
              <a:buNone/>
            </a:pPr>
            <a:r>
              <a:rPr lang="es"/>
              <a:t>Some contact information</a:t>
            </a:r>
            <a:endParaRPr/>
          </a:p>
        </p:txBody>
      </p:sp>
      <p:pic>
        <p:nvPicPr>
          <p:cNvPr id="154" name="Google Shape;154;p24"/>
          <p:cNvPicPr preferRelativeResize="0"/>
          <p:nvPr/>
        </p:nvPicPr>
        <p:blipFill>
          <a:blip r:embed="rId3">
            <a:alphaModFix/>
          </a:blip>
          <a:stretch>
            <a:fillRect/>
          </a:stretch>
        </p:blipFill>
        <p:spPr>
          <a:xfrm>
            <a:off x="5615000" y="1239325"/>
            <a:ext cx="2975626" cy="1588050"/>
          </a:xfrm>
          <a:prstGeom prst="rect">
            <a:avLst/>
          </a:prstGeom>
          <a:noFill/>
          <a:ln>
            <a:noFill/>
          </a:ln>
        </p:spPr>
      </p:pic>
      <p:sp>
        <p:nvSpPr>
          <p:cNvPr id="155" name="Google Shape;155;p24"/>
          <p:cNvSpPr/>
          <p:nvPr/>
        </p:nvSpPr>
        <p:spPr>
          <a:xfrm>
            <a:off x="302213" y="30113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56" name="Google Shape;156;p24"/>
          <p:cNvSpPr/>
          <p:nvPr/>
        </p:nvSpPr>
        <p:spPr>
          <a:xfrm>
            <a:off x="2830588" y="30113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rgbClr val="F2F0E8"/>
                </a:solidFill>
              </a:rPr>
              <a:t>5</a:t>
            </a:fld>
            <a:endParaRPr sz="1300">
              <a:solidFill>
                <a:schemeClr val="tx1"/>
              </a:solidFill>
            </a:endParaRPr>
          </a:p>
        </p:txBody>
      </p:sp>
      <p:sp>
        <p:nvSpPr>
          <p:cNvPr id="162" name="Google Shape;162;p25"/>
          <p:cNvSpPr txBox="1">
            <a:spLocks noGrp="1"/>
          </p:cNvSpPr>
          <p:nvPr>
            <p:ph type="title"/>
          </p:nvPr>
        </p:nvSpPr>
        <p:spPr>
          <a:xfrm>
            <a:off x="352400" y="627825"/>
            <a:ext cx="4324200" cy="49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Today’s </a:t>
            </a:r>
            <a:br>
              <a:rPr lang="es"/>
            </a:br>
            <a:r>
              <a:rPr lang="es"/>
              <a:t>agenda:</a:t>
            </a:r>
            <a:endParaRPr/>
          </a:p>
        </p:txBody>
      </p:sp>
      <p:sp>
        <p:nvSpPr>
          <p:cNvPr id="163" name="Google Shape;163;p25"/>
          <p:cNvSpPr txBox="1">
            <a:spLocks noGrp="1"/>
          </p:cNvSpPr>
          <p:nvPr>
            <p:ph type="body" idx="1"/>
          </p:nvPr>
        </p:nvSpPr>
        <p:spPr>
          <a:xfrm>
            <a:off x="856025" y="2512750"/>
            <a:ext cx="2376900" cy="11565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s" sz="1100"/>
              <a:t>Welcoming Activity</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What is Social Connection?</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Clr>
                <a:schemeClr val="dk1"/>
              </a:buClr>
              <a:buSzPts val="1100"/>
              <a:buFont typeface="Arial"/>
              <a:buNone/>
            </a:pPr>
            <a:r>
              <a:rPr lang="es" sz="1100"/>
              <a:t>Social Connection in Parenthood</a:t>
            </a:r>
            <a:endParaRPr sz="1100"/>
          </a:p>
          <a:p>
            <a:pPr marL="0" lvl="0" indent="0" algn="l" rtl="0">
              <a:lnSpc>
                <a:spcPct val="150000"/>
              </a:lnSpc>
              <a:spcBef>
                <a:spcPts val="0"/>
              </a:spcBef>
              <a:spcAft>
                <a:spcPts val="0"/>
              </a:spcAft>
              <a:buClr>
                <a:schemeClr val="dk1"/>
              </a:buClr>
              <a:buSzPts val="1100"/>
              <a:buFont typeface="Arial"/>
              <a:buNone/>
            </a:pPr>
            <a:endParaRPr sz="1100"/>
          </a:p>
          <a:p>
            <a:pPr marL="0" lvl="0" indent="0" algn="l" rtl="0">
              <a:lnSpc>
                <a:spcPct val="150000"/>
              </a:lnSpc>
              <a:spcBef>
                <a:spcPts val="0"/>
              </a:spcBef>
              <a:spcAft>
                <a:spcPts val="0"/>
              </a:spcAft>
              <a:buNone/>
            </a:pPr>
            <a:endParaRPr sz="1100"/>
          </a:p>
        </p:txBody>
      </p:sp>
      <p:sp>
        <p:nvSpPr>
          <p:cNvPr id="164" name="Google Shape;164;p25"/>
          <p:cNvSpPr/>
          <p:nvPr/>
        </p:nvSpPr>
        <p:spPr>
          <a:xfrm>
            <a:off x="315200" y="233232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accent2"/>
                </a:solidFill>
                <a:latin typeface="Poppins"/>
                <a:ea typeface="Poppins"/>
                <a:cs typeface="Poppins"/>
                <a:sym typeface="Poppins"/>
              </a:rPr>
              <a:t>1</a:t>
            </a:r>
            <a:endParaRPr b="1">
              <a:solidFill>
                <a:schemeClr val="accent2"/>
              </a:solidFill>
              <a:latin typeface="Poppins"/>
              <a:ea typeface="Poppins"/>
              <a:cs typeface="Poppins"/>
              <a:sym typeface="Poppins"/>
            </a:endParaRPr>
          </a:p>
        </p:txBody>
      </p:sp>
      <p:sp>
        <p:nvSpPr>
          <p:cNvPr id="165" name="Google Shape;165;p25"/>
          <p:cNvSpPr txBox="1">
            <a:spLocks noGrp="1"/>
          </p:cNvSpPr>
          <p:nvPr>
            <p:ph type="body" idx="1"/>
          </p:nvPr>
        </p:nvSpPr>
        <p:spPr>
          <a:xfrm>
            <a:off x="4267125" y="2512750"/>
            <a:ext cx="4043700" cy="18078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s" sz="1100"/>
              <a:t>Social Connection in Childhood</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Questions?</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Closing Activity</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p:txBody>
      </p:sp>
      <p:sp>
        <p:nvSpPr>
          <p:cNvPr id="166" name="Google Shape;166;p25"/>
          <p:cNvSpPr/>
          <p:nvPr/>
        </p:nvSpPr>
        <p:spPr>
          <a:xfrm>
            <a:off x="315200" y="2857000"/>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accent2"/>
                </a:solidFill>
                <a:latin typeface="Poppins"/>
                <a:ea typeface="Poppins"/>
                <a:cs typeface="Poppins"/>
                <a:sym typeface="Poppins"/>
              </a:rPr>
              <a:t>2</a:t>
            </a:r>
            <a:endParaRPr b="1">
              <a:solidFill>
                <a:schemeClr val="accent2"/>
              </a:solidFill>
              <a:latin typeface="Poppins"/>
              <a:ea typeface="Poppins"/>
              <a:cs typeface="Poppins"/>
              <a:sym typeface="Poppins"/>
            </a:endParaRPr>
          </a:p>
        </p:txBody>
      </p:sp>
      <p:sp>
        <p:nvSpPr>
          <p:cNvPr id="167" name="Google Shape;167;p25"/>
          <p:cNvSpPr/>
          <p:nvPr/>
        </p:nvSpPr>
        <p:spPr>
          <a:xfrm>
            <a:off x="315200" y="338167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accent2"/>
                </a:solidFill>
                <a:latin typeface="Poppins"/>
                <a:ea typeface="Poppins"/>
                <a:cs typeface="Poppins"/>
                <a:sym typeface="Poppins"/>
              </a:rPr>
              <a:t>3</a:t>
            </a:r>
            <a:endParaRPr b="1">
              <a:solidFill>
                <a:schemeClr val="accent2"/>
              </a:solidFill>
              <a:latin typeface="Poppins"/>
              <a:ea typeface="Poppins"/>
              <a:cs typeface="Poppins"/>
              <a:sym typeface="Poppins"/>
            </a:endParaRPr>
          </a:p>
        </p:txBody>
      </p:sp>
      <p:sp>
        <p:nvSpPr>
          <p:cNvPr id="168" name="Google Shape;168;p25"/>
          <p:cNvSpPr/>
          <p:nvPr/>
        </p:nvSpPr>
        <p:spPr>
          <a:xfrm>
            <a:off x="3732525" y="233232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accent2"/>
                </a:solidFill>
                <a:latin typeface="Poppins"/>
                <a:ea typeface="Poppins"/>
                <a:cs typeface="Poppins"/>
                <a:sym typeface="Poppins"/>
              </a:rPr>
              <a:t>4</a:t>
            </a:r>
            <a:endParaRPr b="1">
              <a:solidFill>
                <a:schemeClr val="accent2"/>
              </a:solidFill>
              <a:latin typeface="Poppins"/>
              <a:ea typeface="Poppins"/>
              <a:cs typeface="Poppins"/>
              <a:sym typeface="Poppins"/>
            </a:endParaRPr>
          </a:p>
        </p:txBody>
      </p:sp>
      <p:sp>
        <p:nvSpPr>
          <p:cNvPr id="169" name="Google Shape;169;p25"/>
          <p:cNvSpPr/>
          <p:nvPr/>
        </p:nvSpPr>
        <p:spPr>
          <a:xfrm>
            <a:off x="3732525" y="2857000"/>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accent2"/>
                </a:solidFill>
                <a:latin typeface="Poppins"/>
                <a:ea typeface="Poppins"/>
                <a:cs typeface="Poppins"/>
                <a:sym typeface="Poppins"/>
              </a:rPr>
              <a:t>5</a:t>
            </a:r>
            <a:endParaRPr b="1">
              <a:solidFill>
                <a:schemeClr val="accent2"/>
              </a:solidFill>
              <a:latin typeface="Poppins"/>
              <a:ea typeface="Poppins"/>
              <a:cs typeface="Poppins"/>
              <a:sym typeface="Poppins"/>
            </a:endParaRPr>
          </a:p>
        </p:txBody>
      </p:sp>
      <p:sp>
        <p:nvSpPr>
          <p:cNvPr id="170" name="Google Shape;170;p25"/>
          <p:cNvSpPr/>
          <p:nvPr/>
        </p:nvSpPr>
        <p:spPr>
          <a:xfrm>
            <a:off x="3732525" y="338167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accent2"/>
                </a:solidFill>
                <a:latin typeface="Poppins"/>
                <a:ea typeface="Poppins"/>
                <a:cs typeface="Poppins"/>
                <a:sym typeface="Poppins"/>
              </a:rPr>
              <a:t>6</a:t>
            </a:r>
            <a:endParaRPr b="1">
              <a:solidFill>
                <a:schemeClr val="accent2"/>
              </a:solidFill>
              <a:latin typeface="Poppins"/>
              <a:ea typeface="Poppins"/>
              <a:cs typeface="Poppins"/>
              <a:sym typeface="Poppins"/>
            </a:endParaRPr>
          </a:p>
        </p:txBody>
      </p:sp>
      <p:sp>
        <p:nvSpPr>
          <p:cNvPr id="3" name="Google Shape;133;p22">
            <a:extLst>
              <a:ext uri="{FF2B5EF4-FFF2-40B4-BE49-F238E27FC236}">
                <a16:creationId xmlns:a16="http://schemas.microsoft.com/office/drawing/2014/main" id="{FA370EBE-34D7-FC23-D47A-4681DD5B8768}"/>
              </a:ext>
            </a:extLst>
          </p:cNvPr>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lt1"/>
                </a:solidFill>
                <a:latin typeface="Poppins"/>
                <a:ea typeface="Poppins"/>
                <a:cs typeface="Poppins"/>
                <a:sym typeface="Poppins"/>
              </a:rPr>
              <a:t>SOCIAL CONNECTION</a:t>
            </a:r>
            <a:endParaRPr sz="1200" dirty="0">
              <a:solidFill>
                <a:schemeClr val="lt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6</a:t>
            </a:fld>
            <a:endParaRPr sz="1300">
              <a:solidFill>
                <a:schemeClr val="dk1"/>
              </a:solidFill>
            </a:endParaRPr>
          </a:p>
        </p:txBody>
      </p:sp>
      <p:sp>
        <p:nvSpPr>
          <p:cNvPr id="176" name="Google Shape;176;p26"/>
          <p:cNvSpPr txBox="1">
            <a:spLocks noGrp="1"/>
          </p:cNvSpPr>
          <p:nvPr>
            <p:ph type="title"/>
          </p:nvPr>
        </p:nvSpPr>
        <p:spPr>
          <a:xfrm>
            <a:off x="1434950" y="627825"/>
            <a:ext cx="2580900" cy="10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Welcome </a:t>
            </a:r>
            <a:br>
              <a:rPr lang="es"/>
            </a:br>
            <a:r>
              <a:rPr lang="es"/>
              <a:t>Activity</a:t>
            </a:r>
            <a:endParaRPr/>
          </a:p>
        </p:txBody>
      </p:sp>
      <p:sp>
        <p:nvSpPr>
          <p:cNvPr id="177" name="Google Shape;177;p26"/>
          <p:cNvSpPr txBox="1">
            <a:spLocks noGrp="1"/>
          </p:cNvSpPr>
          <p:nvPr>
            <p:ph type="body" idx="1"/>
          </p:nvPr>
        </p:nvSpPr>
        <p:spPr>
          <a:xfrm>
            <a:off x="1477950" y="1707525"/>
            <a:ext cx="1214400" cy="2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500">
                <a:latin typeface="Poppins"/>
                <a:ea typeface="Poppins"/>
                <a:cs typeface="Poppins"/>
                <a:sym typeface="Poppins"/>
              </a:rPr>
              <a:t>Ice Breaker</a:t>
            </a:r>
            <a:endParaRPr sz="1500">
              <a:latin typeface="Poppins"/>
              <a:ea typeface="Poppins"/>
              <a:cs typeface="Poppins"/>
              <a:sym typeface="Poppins"/>
            </a:endParaRPr>
          </a:p>
        </p:txBody>
      </p:sp>
      <p:pic>
        <p:nvPicPr>
          <p:cNvPr id="178" name="Google Shape;178;p26"/>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179" name="Google Shape;179;p26"/>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180" name="Google Shape;180;p26"/>
          <p:cNvSpPr txBox="1">
            <a:spLocks noGrp="1"/>
          </p:cNvSpPr>
          <p:nvPr>
            <p:ph type="body" idx="1"/>
          </p:nvPr>
        </p:nvSpPr>
        <p:spPr>
          <a:xfrm>
            <a:off x="4400000" y="2280225"/>
            <a:ext cx="2853900" cy="7293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the best piece of parenting advice you've ever received?</a:t>
            </a: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p:txBody>
      </p:sp>
      <p:sp>
        <p:nvSpPr>
          <p:cNvPr id="181" name="Google Shape;181;p26"/>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7</a:t>
            </a:fld>
            <a:endParaRPr sz="1300"/>
          </a:p>
        </p:txBody>
      </p:sp>
      <p:sp>
        <p:nvSpPr>
          <p:cNvPr id="187" name="Google Shape;187;p27"/>
          <p:cNvSpPr txBox="1">
            <a:spLocks noGrp="1"/>
          </p:cNvSpPr>
          <p:nvPr>
            <p:ph type="title"/>
          </p:nvPr>
        </p:nvSpPr>
        <p:spPr>
          <a:xfrm>
            <a:off x="352400" y="627825"/>
            <a:ext cx="51063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What is </a:t>
            </a:r>
            <a:br>
              <a:rPr lang="es"/>
            </a:br>
            <a:r>
              <a:rPr lang="es"/>
              <a:t>Social </a:t>
            </a:r>
            <a:br>
              <a:rPr lang="es"/>
            </a:br>
            <a:r>
              <a:rPr lang="es"/>
              <a:t>Connection?</a:t>
            </a:r>
            <a:endParaRPr/>
          </a:p>
        </p:txBody>
      </p:sp>
      <p:sp>
        <p:nvSpPr>
          <p:cNvPr id="188" name="Google Shape;188;p27"/>
          <p:cNvSpPr txBox="1">
            <a:spLocks noGrp="1"/>
          </p:cNvSpPr>
          <p:nvPr>
            <p:ph type="body" idx="1"/>
          </p:nvPr>
        </p:nvSpPr>
        <p:spPr>
          <a:xfrm>
            <a:off x="352400" y="2350200"/>
            <a:ext cx="4120800" cy="2200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1700">
                <a:latin typeface="Poppins"/>
                <a:ea typeface="Poppins"/>
                <a:cs typeface="Poppins"/>
                <a:sym typeface="Poppins"/>
              </a:rPr>
              <a:t>Our feelings of closeness </a:t>
            </a:r>
            <a:br>
              <a:rPr lang="es" sz="1700">
                <a:latin typeface="Poppins"/>
                <a:ea typeface="Poppins"/>
                <a:cs typeface="Poppins"/>
                <a:sym typeface="Poppins"/>
              </a:rPr>
            </a:br>
            <a:r>
              <a:rPr lang="es" sz="1700">
                <a:latin typeface="Poppins"/>
                <a:ea typeface="Poppins"/>
                <a:cs typeface="Poppins"/>
                <a:sym typeface="Poppins"/>
              </a:rPr>
              <a:t>to others and our sense of belonging</a:t>
            </a:r>
            <a:endParaRPr sz="1700">
              <a:latin typeface="Poppins"/>
              <a:ea typeface="Poppins"/>
              <a:cs typeface="Poppins"/>
              <a:sym typeface="Poppins"/>
            </a:endParaRPr>
          </a:p>
          <a:p>
            <a:pPr marL="0" lvl="0" indent="0" algn="l" rtl="0">
              <a:lnSpc>
                <a:spcPct val="100000"/>
              </a:lnSpc>
              <a:spcBef>
                <a:spcPts val="0"/>
              </a:spcBef>
              <a:spcAft>
                <a:spcPts val="0"/>
              </a:spcAft>
              <a:buNone/>
            </a:pPr>
            <a:endParaRPr sz="1700">
              <a:latin typeface="Poppins"/>
              <a:ea typeface="Poppins"/>
              <a:cs typeface="Poppins"/>
              <a:sym typeface="Poppins"/>
            </a:endParaRPr>
          </a:p>
          <a:p>
            <a:pPr marL="0" lvl="0" indent="0" algn="l" rtl="0">
              <a:lnSpc>
                <a:spcPct val="100000"/>
              </a:lnSpc>
              <a:spcBef>
                <a:spcPts val="0"/>
              </a:spcBef>
              <a:spcAft>
                <a:spcPts val="0"/>
              </a:spcAft>
              <a:buNone/>
            </a:pPr>
            <a:br>
              <a:rPr lang="es" b="1">
                <a:latin typeface="Poppins"/>
                <a:ea typeface="Poppins"/>
                <a:cs typeface="Poppins"/>
                <a:sym typeface="Poppins"/>
              </a:rPr>
            </a:br>
            <a:endParaRPr b="1">
              <a:latin typeface="Poppins"/>
              <a:ea typeface="Poppins"/>
              <a:cs typeface="Poppins"/>
              <a:sym typeface="Poppins"/>
            </a:endParaRPr>
          </a:p>
          <a:p>
            <a:pPr marL="0" lvl="0" indent="0" algn="l" rtl="0">
              <a:lnSpc>
                <a:spcPct val="100000"/>
              </a:lnSpc>
              <a:spcBef>
                <a:spcPts val="0"/>
              </a:spcBef>
              <a:spcAft>
                <a:spcPts val="0"/>
              </a:spcAft>
              <a:buNone/>
            </a:pPr>
            <a:r>
              <a:rPr lang="es" sz="1100"/>
              <a:t>Social connection is measured in three ways:</a:t>
            </a:r>
            <a:endParaRPr sz="1100"/>
          </a:p>
        </p:txBody>
      </p:sp>
      <p:sp>
        <p:nvSpPr>
          <p:cNvPr id="189" name="Google Shape;189;p27"/>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
        <p:nvSpPr>
          <p:cNvPr id="190" name="Google Shape;190;p27"/>
          <p:cNvSpPr/>
          <p:nvPr/>
        </p:nvSpPr>
        <p:spPr>
          <a:xfrm>
            <a:off x="352400" y="36224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191" name="Google Shape;191;p27"/>
          <p:cNvSpPr txBox="1">
            <a:spLocks noGrp="1"/>
          </p:cNvSpPr>
          <p:nvPr>
            <p:ph type="body" idx="1"/>
          </p:nvPr>
        </p:nvSpPr>
        <p:spPr>
          <a:xfrm>
            <a:off x="816300" y="3746025"/>
            <a:ext cx="834900" cy="19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200" b="1">
                <a:latin typeface="Poppins"/>
                <a:ea typeface="Poppins"/>
                <a:cs typeface="Poppins"/>
                <a:sym typeface="Poppins"/>
              </a:rPr>
              <a:t>Structure</a:t>
            </a:r>
            <a:endParaRPr sz="1200" b="1">
              <a:latin typeface="Poppins"/>
              <a:ea typeface="Poppins"/>
              <a:cs typeface="Poppins"/>
              <a:sym typeface="Poppins"/>
            </a:endParaRPr>
          </a:p>
          <a:p>
            <a:pPr marL="0" lvl="0" indent="0" algn="l" rtl="0">
              <a:spcBef>
                <a:spcPts val="0"/>
              </a:spcBef>
              <a:spcAft>
                <a:spcPts val="0"/>
              </a:spcAft>
              <a:buNone/>
            </a:pPr>
            <a:endParaRPr sz="1100"/>
          </a:p>
        </p:txBody>
      </p:sp>
      <p:sp>
        <p:nvSpPr>
          <p:cNvPr id="192" name="Google Shape;192;p27"/>
          <p:cNvSpPr/>
          <p:nvPr/>
        </p:nvSpPr>
        <p:spPr>
          <a:xfrm>
            <a:off x="1679756" y="36224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193" name="Google Shape;193;p27"/>
          <p:cNvSpPr txBox="1">
            <a:spLocks noGrp="1"/>
          </p:cNvSpPr>
          <p:nvPr>
            <p:ph type="body" idx="1"/>
          </p:nvPr>
        </p:nvSpPr>
        <p:spPr>
          <a:xfrm>
            <a:off x="2143653" y="3746028"/>
            <a:ext cx="834900" cy="16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200" b="1">
                <a:latin typeface="Poppins"/>
                <a:ea typeface="Poppins"/>
                <a:cs typeface="Poppins"/>
                <a:sym typeface="Poppins"/>
              </a:rPr>
              <a:t>Function</a:t>
            </a:r>
            <a:endParaRPr sz="1200" b="1">
              <a:latin typeface="Poppins"/>
              <a:ea typeface="Poppins"/>
              <a:cs typeface="Poppins"/>
              <a:sym typeface="Poppins"/>
            </a:endParaRPr>
          </a:p>
        </p:txBody>
      </p:sp>
      <p:sp>
        <p:nvSpPr>
          <p:cNvPr id="194" name="Google Shape;194;p27"/>
          <p:cNvSpPr/>
          <p:nvPr/>
        </p:nvSpPr>
        <p:spPr>
          <a:xfrm>
            <a:off x="2930900" y="3645375"/>
            <a:ext cx="392400" cy="3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195" name="Google Shape;195;p27"/>
          <p:cNvSpPr txBox="1">
            <a:spLocks noGrp="1"/>
          </p:cNvSpPr>
          <p:nvPr>
            <p:ph type="body" idx="1"/>
          </p:nvPr>
        </p:nvSpPr>
        <p:spPr>
          <a:xfrm>
            <a:off x="3394592" y="3746026"/>
            <a:ext cx="634500" cy="19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200" b="1">
                <a:latin typeface="Poppins"/>
                <a:ea typeface="Poppins"/>
                <a:cs typeface="Poppins"/>
                <a:sym typeface="Poppins"/>
              </a:rPr>
              <a:t>Quality</a:t>
            </a:r>
            <a:endParaRPr sz="1200" b="1">
              <a:latin typeface="Poppins"/>
              <a:ea typeface="Poppins"/>
              <a:cs typeface="Poppins"/>
              <a:sym typeface="Poppins"/>
            </a:endParaRPr>
          </a:p>
        </p:txBody>
      </p:sp>
      <p:pic>
        <p:nvPicPr>
          <p:cNvPr id="196" name="Google Shape;196;p27"/>
          <p:cNvPicPr preferRelativeResize="0"/>
          <p:nvPr/>
        </p:nvPicPr>
        <p:blipFill>
          <a:blip r:embed="rId3">
            <a:alphaModFix/>
          </a:blip>
          <a:stretch>
            <a:fillRect/>
          </a:stretch>
        </p:blipFill>
        <p:spPr>
          <a:xfrm>
            <a:off x="4627600" y="839857"/>
            <a:ext cx="4251426" cy="31979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8</a:t>
            </a:fld>
            <a:endParaRPr sz="1300"/>
          </a:p>
        </p:txBody>
      </p:sp>
      <p:sp>
        <p:nvSpPr>
          <p:cNvPr id="202" name="Google Shape;202;p28"/>
          <p:cNvSpPr txBox="1">
            <a:spLocks noGrp="1"/>
          </p:cNvSpPr>
          <p:nvPr>
            <p:ph type="title"/>
          </p:nvPr>
        </p:nvSpPr>
        <p:spPr>
          <a:xfrm>
            <a:off x="352400" y="627825"/>
            <a:ext cx="51063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What is </a:t>
            </a:r>
            <a:br>
              <a:rPr lang="es"/>
            </a:br>
            <a:r>
              <a:rPr lang="es"/>
              <a:t>Social </a:t>
            </a:r>
            <a:br>
              <a:rPr lang="es"/>
            </a:br>
            <a:r>
              <a:rPr lang="es"/>
              <a:t>Connection?</a:t>
            </a:r>
            <a:endParaRPr/>
          </a:p>
        </p:txBody>
      </p:sp>
      <p:sp>
        <p:nvSpPr>
          <p:cNvPr id="203" name="Google Shape;203;p28"/>
          <p:cNvSpPr txBox="1"/>
          <p:nvPr/>
        </p:nvSpPr>
        <p:spPr>
          <a:xfrm>
            <a:off x="6298125"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rgbClr val="434343"/>
                </a:solidFill>
                <a:latin typeface="Poppins"/>
                <a:ea typeface="Poppins"/>
                <a:cs typeface="Poppins"/>
                <a:sym typeface="Poppins"/>
              </a:rPr>
              <a:t>SOCIAL CONNECTION</a:t>
            </a:r>
            <a:endParaRPr sz="1200" dirty="0">
              <a:solidFill>
                <a:srgbClr val="434343"/>
              </a:solidFill>
              <a:latin typeface="Poppins"/>
              <a:ea typeface="Poppins"/>
              <a:cs typeface="Poppins"/>
              <a:sym typeface="Poppins"/>
            </a:endParaRPr>
          </a:p>
        </p:txBody>
      </p:sp>
      <p:sp>
        <p:nvSpPr>
          <p:cNvPr id="204" name="Google Shape;204;p28"/>
          <p:cNvSpPr txBox="1">
            <a:spLocks noGrp="1"/>
          </p:cNvSpPr>
          <p:nvPr>
            <p:ph type="body" idx="1"/>
          </p:nvPr>
        </p:nvSpPr>
        <p:spPr>
          <a:xfrm>
            <a:off x="352400" y="2260875"/>
            <a:ext cx="4043700" cy="2112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1400">
                <a:latin typeface="Poppins"/>
                <a:ea typeface="Poppins"/>
                <a:cs typeface="Poppins"/>
                <a:sym typeface="Poppins"/>
              </a:rPr>
              <a:t>Strong social connections provide:</a:t>
            </a:r>
            <a:endParaRPr/>
          </a:p>
        </p:txBody>
      </p:sp>
      <p:sp>
        <p:nvSpPr>
          <p:cNvPr id="205" name="Google Shape;205;p28"/>
          <p:cNvSpPr/>
          <p:nvPr/>
        </p:nvSpPr>
        <p:spPr>
          <a:xfrm>
            <a:off x="352400" y="29685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06" name="Google Shape;206;p28"/>
          <p:cNvSpPr txBox="1">
            <a:spLocks noGrp="1"/>
          </p:cNvSpPr>
          <p:nvPr>
            <p:ph type="body" idx="1"/>
          </p:nvPr>
        </p:nvSpPr>
        <p:spPr>
          <a:xfrm>
            <a:off x="816300" y="3015075"/>
            <a:ext cx="33735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Nurturance and protection from harm</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07" name="Google Shape;207;p28"/>
          <p:cNvSpPr/>
          <p:nvPr/>
        </p:nvSpPr>
        <p:spPr>
          <a:xfrm>
            <a:off x="352400" y="36855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08" name="Google Shape;208;p28"/>
          <p:cNvSpPr txBox="1">
            <a:spLocks noGrp="1"/>
          </p:cNvSpPr>
          <p:nvPr>
            <p:ph type="body" idx="1"/>
          </p:nvPr>
        </p:nvSpPr>
        <p:spPr>
          <a:xfrm>
            <a:off x="816300" y="3757675"/>
            <a:ext cx="2711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Longer life expectancy</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09" name="Google Shape;209;p28"/>
          <p:cNvSpPr/>
          <p:nvPr/>
        </p:nvSpPr>
        <p:spPr>
          <a:xfrm>
            <a:off x="352400" y="44024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10" name="Google Shape;210;p28"/>
          <p:cNvSpPr txBox="1">
            <a:spLocks noGrp="1"/>
          </p:cNvSpPr>
          <p:nvPr>
            <p:ph type="body" idx="1"/>
          </p:nvPr>
        </p:nvSpPr>
        <p:spPr>
          <a:xfrm>
            <a:off x="816300" y="4402475"/>
            <a:ext cx="34842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Protection against general health problems and mental distress following childhood adversity</a:t>
            </a:r>
            <a:endParaRPr sz="1200" b="1">
              <a:latin typeface="Poppins"/>
              <a:ea typeface="Poppins"/>
              <a:cs typeface="Poppins"/>
              <a:sym typeface="Poppins"/>
            </a:endParaRPr>
          </a:p>
        </p:txBody>
      </p:sp>
      <p:pic>
        <p:nvPicPr>
          <p:cNvPr id="211" name="Google Shape;211;p28"/>
          <p:cNvPicPr preferRelativeResize="0"/>
          <p:nvPr/>
        </p:nvPicPr>
        <p:blipFill>
          <a:blip r:embed="rId3">
            <a:alphaModFix/>
          </a:blip>
          <a:stretch>
            <a:fillRect/>
          </a:stretch>
        </p:blipFill>
        <p:spPr>
          <a:xfrm>
            <a:off x="5458691" y="964425"/>
            <a:ext cx="2711700" cy="32146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9</a:t>
            </a:fld>
            <a:endParaRPr sz="1300">
              <a:solidFill>
                <a:schemeClr val="tx1"/>
              </a:solidFill>
            </a:endParaRPr>
          </a:p>
        </p:txBody>
      </p:sp>
      <p:sp>
        <p:nvSpPr>
          <p:cNvPr id="217" name="Google Shape;217;p29"/>
          <p:cNvSpPr txBox="1">
            <a:spLocks noGrp="1"/>
          </p:cNvSpPr>
          <p:nvPr>
            <p:ph type="title"/>
          </p:nvPr>
        </p:nvSpPr>
        <p:spPr>
          <a:xfrm>
            <a:off x="352400" y="1649400"/>
            <a:ext cx="6580200" cy="18447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s" sz="5300"/>
              <a:t>Social Connection in Parenthood</a:t>
            </a:r>
            <a:endParaRPr sz="5300"/>
          </a:p>
        </p:txBody>
      </p:sp>
      <p:pic>
        <p:nvPicPr>
          <p:cNvPr id="218" name="Google Shape;218;p29"/>
          <p:cNvPicPr preferRelativeResize="0"/>
          <p:nvPr/>
        </p:nvPicPr>
        <p:blipFill>
          <a:blip r:embed="rId3">
            <a:alphaModFix/>
          </a:blip>
          <a:stretch>
            <a:fillRect/>
          </a:stretch>
        </p:blipFill>
        <p:spPr>
          <a:xfrm>
            <a:off x="7035750" y="1649400"/>
            <a:ext cx="1771848" cy="1330349"/>
          </a:xfrm>
          <a:prstGeom prst="rect">
            <a:avLst/>
          </a:prstGeom>
          <a:noFill/>
          <a:ln>
            <a:noFill/>
          </a:ln>
        </p:spPr>
      </p:pic>
      <p:sp>
        <p:nvSpPr>
          <p:cNvPr id="2" name="Google Shape;253;p32">
            <a:extLst>
              <a:ext uri="{FF2B5EF4-FFF2-40B4-BE49-F238E27FC236}">
                <a16:creationId xmlns:a16="http://schemas.microsoft.com/office/drawing/2014/main" id="{562BA5CD-2272-A06C-4F4E-12CE738B623C}"/>
              </a:ext>
            </a:extLst>
          </p:cNvPr>
          <p:cNvSpPr txBox="1"/>
          <p:nvPr/>
        </p:nvSpPr>
        <p:spPr>
          <a:xfrm>
            <a:off x="6298128" y="134975"/>
            <a:ext cx="2580900" cy="1065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s" sz="550" dirty="0">
                <a:solidFill>
                  <a:schemeClr val="bg1"/>
                </a:solidFill>
                <a:latin typeface="Poppins"/>
                <a:ea typeface="Poppins"/>
                <a:cs typeface="Poppins"/>
                <a:sym typeface="Poppins"/>
              </a:rPr>
              <a:t>SOCIAL</a:t>
            </a:r>
            <a:r>
              <a:rPr lang="es" sz="550" dirty="0">
                <a:solidFill>
                  <a:srgbClr val="434343"/>
                </a:solidFill>
                <a:latin typeface="Poppins"/>
                <a:ea typeface="Poppins"/>
                <a:cs typeface="Poppins"/>
                <a:sym typeface="Poppins"/>
              </a:rPr>
              <a:t> </a:t>
            </a:r>
            <a:r>
              <a:rPr lang="es" sz="550" dirty="0">
                <a:solidFill>
                  <a:schemeClr val="bg1"/>
                </a:solidFill>
                <a:latin typeface="Poppins"/>
                <a:ea typeface="Poppins"/>
                <a:cs typeface="Poppins"/>
                <a:sym typeface="Poppins"/>
              </a:rPr>
              <a:t>CONNECTION</a:t>
            </a:r>
            <a:endParaRPr sz="1200" dirty="0">
              <a:solidFill>
                <a:schemeClr val="bg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2F0E8"/>
      </a:lt1>
      <a:dk2>
        <a:srgbClr val="F2F0E8"/>
      </a:dk2>
      <a:lt2>
        <a:srgbClr val="0063B0"/>
      </a:lt2>
      <a:accent1>
        <a:srgbClr val="0063B0"/>
      </a:accent1>
      <a:accent2>
        <a:srgbClr val="E32326"/>
      </a:accent2>
      <a:accent3>
        <a:srgbClr val="E32326"/>
      </a:accent3>
      <a:accent4>
        <a:srgbClr val="0B9446"/>
      </a:accent4>
      <a:accent5>
        <a:srgbClr val="0B9446"/>
      </a:accent5>
      <a:accent6>
        <a:srgbClr val="FDB913"/>
      </a:accent6>
      <a:hlink>
        <a:srgbClr val="FDB91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11782</TotalTime>
  <Words>3865</Words>
  <Application>Microsoft Macintosh PowerPoint</Application>
  <PresentationFormat>On-screen Show (16:9)</PresentationFormat>
  <Paragraphs>333</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Poppins Light</vt:lpstr>
      <vt:lpstr>Poppins</vt:lpstr>
      <vt:lpstr>Arial</vt:lpstr>
      <vt:lpstr>Poppins Medium</vt:lpstr>
      <vt:lpstr>Simple Light</vt:lpstr>
      <vt:lpstr>Welcome!</vt:lpstr>
      <vt:lpstr>PowerPoint Presentation</vt:lpstr>
      <vt:lpstr>socialcon nec- </vt:lpstr>
      <vt:lpstr>Today’s  Workshop Facilitator(s):</vt:lpstr>
      <vt:lpstr>Today’s  agenda:</vt:lpstr>
      <vt:lpstr>Welcome  Activity</vt:lpstr>
      <vt:lpstr>What is  Social  Connection?</vt:lpstr>
      <vt:lpstr>What is  Social  Connection?</vt:lpstr>
      <vt:lpstr>Social Connection in Parenthood</vt:lpstr>
      <vt:lpstr>Social  Connection  in Parenthood</vt:lpstr>
      <vt:lpstr>Nurturing  Social  Connection </vt:lpstr>
      <vt:lpstr>Practicing Social Connection in Parenthood:   Savoring Moments of Connection with Kids</vt:lpstr>
      <vt:lpstr>Practicing Social Connection in Parenthood:   Savoring Moments of Connection with Kids</vt:lpstr>
      <vt:lpstr>Reflect - Pair - Share</vt:lpstr>
      <vt:lpstr>Social Connection in Childhood </vt:lpstr>
      <vt:lpstr>Social  Connection  in Childhood </vt:lpstr>
      <vt:lpstr>Practicing Social Connection in Childhood:   36 Questions to Help Kids Make Friends</vt:lpstr>
      <vt:lpstr>Practicing Social Connection in Parenthood:  36 Questions to Help Kids Make Friends</vt:lpstr>
      <vt:lpstr>Practicing Social Connection in Parenthood:  36 Questions to Help Kids Make Friends</vt:lpstr>
      <vt:lpstr>Reflect - Pair - Share</vt:lpstr>
      <vt:lpstr>Questions</vt:lpstr>
      <vt:lpstr>Closing Activity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Megan Bander</cp:lastModifiedBy>
  <cp:revision>8</cp:revision>
  <dcterms:modified xsi:type="dcterms:W3CDTF">2024-08-23T04:34:05Z</dcterms:modified>
</cp:coreProperties>
</file>