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0" roundtripDataSignature="AMtx7mgxzdcJGU4XIplqGEl0gNj+zO+D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customschemas.google.com/relationships/presentationmetadata" Target="meta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15.jpg"/><Relationship Id="rId5" Type="http://schemas.openxmlformats.org/officeDocument/2006/relationships/image" Target="../media/image10.jpg"/><Relationship Id="rId6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2.jpg"/><Relationship Id="rId11" Type="http://schemas.openxmlformats.org/officeDocument/2006/relationships/image" Target="../media/image13.jpg"/><Relationship Id="rId10" Type="http://schemas.openxmlformats.org/officeDocument/2006/relationships/image" Target="../media/image14.jpg"/><Relationship Id="rId9" Type="http://schemas.openxmlformats.org/officeDocument/2006/relationships/image" Target="../media/image9.jpg"/><Relationship Id="rId5" Type="http://schemas.openxmlformats.org/officeDocument/2006/relationships/image" Target="../media/image4.jpg"/><Relationship Id="rId6" Type="http://schemas.openxmlformats.org/officeDocument/2006/relationships/image" Target="../media/image3.jpg"/><Relationship Id="rId7" Type="http://schemas.openxmlformats.org/officeDocument/2006/relationships/image" Target="../media/image11.jpg"/><Relationship Id="rId8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72E08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7865" l="0" r="0" t="7865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13776388" y="439807"/>
            <a:ext cx="3925956" cy="1177787"/>
          </a:xfrm>
          <a:custGeom>
            <a:rect b="b" l="l" r="r" t="t"/>
            <a:pathLst>
              <a:path extrusionOk="0" h="1177787" w="3925956">
                <a:moveTo>
                  <a:pt x="0" y="0"/>
                </a:moveTo>
                <a:lnTo>
                  <a:pt x="3925956" y="0"/>
                </a:lnTo>
                <a:lnTo>
                  <a:pt x="3925956" y="1177786"/>
                </a:lnTo>
                <a:lnTo>
                  <a:pt x="0" y="11777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"/>
          <p:cNvSpPr txBox="1"/>
          <p:nvPr/>
        </p:nvSpPr>
        <p:spPr>
          <a:xfrm>
            <a:off x="2548634" y="3289300"/>
            <a:ext cx="13190731" cy="3984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9" u="none" cap="none" strike="noStrike">
                <a:solidFill>
                  <a:srgbClr val="172E08"/>
                </a:solidFill>
                <a:latin typeface="Arial"/>
                <a:ea typeface="Arial"/>
                <a:cs typeface="Arial"/>
                <a:sym typeface="Arial"/>
              </a:rPr>
              <a:t>AWE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72E08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b="8632" l="0" r="0" t="8631"/>
          <a:stretch/>
        </p:blipFill>
        <p:spPr>
          <a:xfrm>
            <a:off x="9144000" y="0"/>
            <a:ext cx="9144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/>
          <p:nvPr/>
        </p:nvSpPr>
        <p:spPr>
          <a:xfrm>
            <a:off x="16697901" y="467301"/>
            <a:ext cx="1122797" cy="1122797"/>
          </a:xfrm>
          <a:custGeom>
            <a:rect b="b" l="l" r="r" t="t"/>
            <a:pathLst>
              <a:path extrusionOk="0" h="1122797" w="1122797">
                <a:moveTo>
                  <a:pt x="0" y="0"/>
                </a:moveTo>
                <a:lnTo>
                  <a:pt x="1122798" y="0"/>
                </a:lnTo>
                <a:lnTo>
                  <a:pt x="1122798" y="1122798"/>
                </a:lnTo>
                <a:lnTo>
                  <a:pt x="0" y="11227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2"/>
          <p:cNvSpPr txBox="1"/>
          <p:nvPr/>
        </p:nvSpPr>
        <p:spPr>
          <a:xfrm>
            <a:off x="1994215" y="5165808"/>
            <a:ext cx="5532000" cy="22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Awe is the feeling of being in the presence of something vast and mysterious that transcends your current understanding of the world.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1994215" y="2035391"/>
            <a:ext cx="553209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is awe?</a:t>
            </a:r>
            <a:endParaRPr/>
          </a:p>
        </p:txBody>
      </p:sp>
      <p:sp>
        <p:nvSpPr>
          <p:cNvPr id="95" name="Google Shape;95;p2"/>
          <p:cNvSpPr txBox="1"/>
          <p:nvPr/>
        </p:nvSpPr>
        <p:spPr>
          <a:xfrm>
            <a:off x="1028700" y="9510713"/>
            <a:ext cx="11166546" cy="422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(Keltner &amp; Haidt, 2003)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72E08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8527133" y="4166846"/>
            <a:ext cx="1233733" cy="1239263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"/>
          <p:cNvSpPr/>
          <p:nvPr/>
        </p:nvSpPr>
        <p:spPr>
          <a:xfrm>
            <a:off x="16653202" y="467301"/>
            <a:ext cx="1122797" cy="1122797"/>
          </a:xfrm>
          <a:custGeom>
            <a:rect b="b" l="l" r="r" t="t"/>
            <a:pathLst>
              <a:path extrusionOk="0" h="1122797" w="1122797">
                <a:moveTo>
                  <a:pt x="0" y="0"/>
                </a:moveTo>
                <a:lnTo>
                  <a:pt x="1122797" y="0"/>
                </a:lnTo>
                <a:lnTo>
                  <a:pt x="1122797" y="1122798"/>
                </a:lnTo>
                <a:lnTo>
                  <a:pt x="0" y="11227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" name="Google Shape;102;p3"/>
          <p:cNvSpPr/>
          <p:nvPr/>
        </p:nvSpPr>
        <p:spPr>
          <a:xfrm rot="540000">
            <a:off x="1612401" y="3038431"/>
            <a:ext cx="4199937" cy="4199927"/>
          </a:xfrm>
          <a:custGeom>
            <a:rect b="b" l="l" r="r" t="t"/>
            <a:pathLst>
              <a:path extrusionOk="0" h="6820412" w="6820427">
                <a:moveTo>
                  <a:pt x="6546131" y="2913564"/>
                </a:moveTo>
                <a:cubicBezTo>
                  <a:pt x="6820428" y="4645403"/>
                  <a:pt x="5638781" y="6271800"/>
                  <a:pt x="3906892" y="6546104"/>
                </a:cubicBezTo>
                <a:cubicBezTo>
                  <a:pt x="2174979" y="6820412"/>
                  <a:pt x="548607" y="5638761"/>
                  <a:pt x="274310" y="3906923"/>
                </a:cubicBezTo>
                <a:cubicBezTo>
                  <a:pt x="0" y="2174998"/>
                  <a:pt x="1181624" y="548616"/>
                  <a:pt x="2913538" y="274308"/>
                </a:cubicBezTo>
                <a:cubicBezTo>
                  <a:pt x="4645451" y="0"/>
                  <a:pt x="6271821" y="1181639"/>
                  <a:pt x="6546131" y="2913564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195" l="-35867" r="-35862" t="-722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"/>
          <p:cNvSpPr/>
          <p:nvPr/>
        </p:nvSpPr>
        <p:spPr>
          <a:xfrm>
            <a:off x="7012410" y="3183276"/>
            <a:ext cx="3920464" cy="3920447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34653" r="-34653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"/>
          <p:cNvSpPr/>
          <p:nvPr/>
        </p:nvSpPr>
        <p:spPr>
          <a:xfrm>
            <a:off x="12275898" y="3217599"/>
            <a:ext cx="3841607" cy="3841590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24973" r="-24973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"/>
          <p:cNvSpPr txBox="1"/>
          <p:nvPr/>
        </p:nvSpPr>
        <p:spPr>
          <a:xfrm>
            <a:off x="3870810" y="1590099"/>
            <a:ext cx="10863257" cy="12190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Awe shows us...</a:t>
            </a:r>
            <a:endParaRPr/>
          </a:p>
        </p:txBody>
      </p:sp>
      <p:sp>
        <p:nvSpPr>
          <p:cNvPr id="106" name="Google Shape;106;p3"/>
          <p:cNvSpPr txBox="1"/>
          <p:nvPr/>
        </p:nvSpPr>
        <p:spPr>
          <a:xfrm>
            <a:off x="1567836" y="7804785"/>
            <a:ext cx="4580058" cy="17580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is meaningful to us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7012410" y="7804785"/>
            <a:ext cx="4580058" cy="11770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is sacred to us</a:t>
            </a:r>
            <a:endParaRPr/>
          </a:p>
        </p:txBody>
      </p:sp>
      <p:sp>
        <p:nvSpPr>
          <p:cNvPr id="108" name="Google Shape;108;p3"/>
          <p:cNvSpPr txBox="1"/>
          <p:nvPr/>
        </p:nvSpPr>
        <p:spPr>
          <a:xfrm>
            <a:off x="12195246" y="7804785"/>
            <a:ext cx="4580058" cy="11770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Where we find purpose</a:t>
            </a:r>
            <a:endParaRPr/>
          </a:p>
        </p:txBody>
      </p:sp>
      <p:sp>
        <p:nvSpPr>
          <p:cNvPr id="109" name="Google Shape;109;p3"/>
          <p:cNvSpPr txBox="1"/>
          <p:nvPr/>
        </p:nvSpPr>
        <p:spPr>
          <a:xfrm>
            <a:off x="1028700" y="9510713"/>
            <a:ext cx="11166546" cy="3492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(Monroy &amp; Keltner, 2022)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72E08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/>
          <p:nvPr/>
        </p:nvSpPr>
        <p:spPr>
          <a:xfrm>
            <a:off x="16653202" y="467301"/>
            <a:ext cx="1122797" cy="1122797"/>
          </a:xfrm>
          <a:custGeom>
            <a:rect b="b" l="l" r="r" t="t"/>
            <a:pathLst>
              <a:path extrusionOk="0" h="1122797" w="1122797">
                <a:moveTo>
                  <a:pt x="0" y="0"/>
                </a:moveTo>
                <a:lnTo>
                  <a:pt x="1122797" y="0"/>
                </a:lnTo>
                <a:lnTo>
                  <a:pt x="1122797" y="1122798"/>
                </a:lnTo>
                <a:lnTo>
                  <a:pt x="0" y="11227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5" name="Google Shape;115;p4"/>
          <p:cNvSpPr/>
          <p:nvPr/>
        </p:nvSpPr>
        <p:spPr>
          <a:xfrm>
            <a:off x="1028700" y="3231727"/>
            <a:ext cx="2533650" cy="2533640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4827" r="-103384" t="-28376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"/>
          <p:cNvSpPr/>
          <p:nvPr/>
        </p:nvSpPr>
        <p:spPr>
          <a:xfrm>
            <a:off x="5352353" y="3269827"/>
            <a:ext cx="2533650" cy="2533640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24973" r="-24973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"/>
          <p:cNvSpPr/>
          <p:nvPr/>
        </p:nvSpPr>
        <p:spPr>
          <a:xfrm>
            <a:off x="9676005" y="3283704"/>
            <a:ext cx="2533650" cy="2533640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25045" r="-25045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"/>
          <p:cNvSpPr/>
          <p:nvPr/>
        </p:nvSpPr>
        <p:spPr>
          <a:xfrm>
            <a:off x="13990593" y="3192313"/>
            <a:ext cx="2533650" cy="2533640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16663" l="0" r="0" t="-16664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4"/>
          <p:cNvSpPr/>
          <p:nvPr/>
        </p:nvSpPr>
        <p:spPr>
          <a:xfrm>
            <a:off x="978594" y="6530521"/>
            <a:ext cx="2533650" cy="2533640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-39016" r="-39017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"/>
          <p:cNvSpPr/>
          <p:nvPr/>
        </p:nvSpPr>
        <p:spPr>
          <a:xfrm>
            <a:off x="5397125" y="6724660"/>
            <a:ext cx="2533650" cy="2533640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-24973" r="-24973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4"/>
          <p:cNvSpPr/>
          <p:nvPr/>
        </p:nvSpPr>
        <p:spPr>
          <a:xfrm>
            <a:off x="9676005" y="6786228"/>
            <a:ext cx="2533650" cy="2533640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-31520" r="-31518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"/>
          <p:cNvSpPr/>
          <p:nvPr/>
        </p:nvSpPr>
        <p:spPr>
          <a:xfrm>
            <a:off x="13990593" y="6724660"/>
            <a:ext cx="2533650" cy="2533640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-24973" r="-24973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"/>
          <p:cNvSpPr txBox="1"/>
          <p:nvPr/>
        </p:nvSpPr>
        <p:spPr>
          <a:xfrm>
            <a:off x="4324517" y="549945"/>
            <a:ext cx="9638966" cy="1127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Eight Wonders of Awe</a:t>
            </a:r>
            <a:endParaRPr/>
          </a:p>
        </p:txBody>
      </p:sp>
      <p:sp>
        <p:nvSpPr>
          <p:cNvPr id="124" name="Google Shape;124;p4"/>
          <p:cNvSpPr txBox="1"/>
          <p:nvPr/>
        </p:nvSpPr>
        <p:spPr>
          <a:xfrm>
            <a:off x="3902652" y="1806141"/>
            <a:ext cx="10482696" cy="4812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drawn from narratives of awe from 26 cultures</a:t>
            </a:r>
            <a:endParaRPr/>
          </a:p>
        </p:txBody>
      </p:sp>
      <p:sp>
        <p:nvSpPr>
          <p:cNvPr id="125" name="Google Shape;125;p4"/>
          <p:cNvSpPr txBox="1"/>
          <p:nvPr/>
        </p:nvSpPr>
        <p:spPr>
          <a:xfrm>
            <a:off x="-681187" y="9352757"/>
            <a:ext cx="5915133" cy="335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4F2EF"/>
                </a:solidFill>
                <a:latin typeface="Arial"/>
                <a:ea typeface="Arial"/>
                <a:cs typeface="Arial"/>
                <a:sym typeface="Arial"/>
              </a:rPr>
              <a:t>Moral Beauty</a:t>
            </a:r>
            <a:endParaRPr/>
          </a:p>
        </p:txBody>
      </p:sp>
      <p:sp>
        <p:nvSpPr>
          <p:cNvPr id="126" name="Google Shape;126;p4"/>
          <p:cNvSpPr txBox="1"/>
          <p:nvPr/>
        </p:nvSpPr>
        <p:spPr>
          <a:xfrm>
            <a:off x="12299851" y="9338917"/>
            <a:ext cx="5915133" cy="3555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4F2EF"/>
                </a:solidFill>
                <a:latin typeface="Arial"/>
                <a:ea typeface="Arial"/>
                <a:cs typeface="Arial"/>
                <a:sym typeface="Arial"/>
              </a:rPr>
              <a:t>Music</a:t>
            </a:r>
            <a:endParaRPr/>
          </a:p>
        </p:txBody>
      </p:sp>
      <p:sp>
        <p:nvSpPr>
          <p:cNvPr id="127" name="Google Shape;127;p4"/>
          <p:cNvSpPr txBox="1"/>
          <p:nvPr/>
        </p:nvSpPr>
        <p:spPr>
          <a:xfrm>
            <a:off x="8075460" y="9343232"/>
            <a:ext cx="5915133" cy="3555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4F2EF"/>
                </a:solidFill>
                <a:latin typeface="Arial"/>
                <a:ea typeface="Arial"/>
                <a:cs typeface="Arial"/>
                <a:sym typeface="Arial"/>
              </a:rPr>
              <a:t>Collective effervescence</a:t>
            </a:r>
            <a:endParaRPr/>
          </a:p>
        </p:txBody>
      </p:sp>
      <p:sp>
        <p:nvSpPr>
          <p:cNvPr id="128" name="Google Shape;128;p4"/>
          <p:cNvSpPr txBox="1"/>
          <p:nvPr/>
        </p:nvSpPr>
        <p:spPr>
          <a:xfrm>
            <a:off x="-681187" y="5961694"/>
            <a:ext cx="5915133" cy="3555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F4F2EF"/>
                </a:solidFill>
                <a:latin typeface="Arial"/>
                <a:ea typeface="Arial"/>
                <a:cs typeface="Arial"/>
                <a:sym typeface="Arial"/>
              </a:rPr>
              <a:t>Transcendence, spirituality</a:t>
            </a:r>
            <a:endParaRPr/>
          </a:p>
        </p:txBody>
      </p:sp>
      <p:sp>
        <p:nvSpPr>
          <p:cNvPr id="129" name="Google Shape;129;p4"/>
          <p:cNvSpPr txBox="1"/>
          <p:nvPr/>
        </p:nvSpPr>
        <p:spPr>
          <a:xfrm>
            <a:off x="12209650" y="5873962"/>
            <a:ext cx="59151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4F2EF"/>
                </a:solidFill>
                <a:latin typeface="Arial"/>
                <a:ea typeface="Arial"/>
                <a:cs typeface="Arial"/>
                <a:sym typeface="Arial"/>
              </a:rPr>
              <a:t>Life cycle</a:t>
            </a:r>
            <a:endParaRPr/>
          </a:p>
        </p:txBody>
      </p:sp>
      <p:sp>
        <p:nvSpPr>
          <p:cNvPr id="130" name="Google Shape;130;p4"/>
          <p:cNvSpPr txBox="1"/>
          <p:nvPr/>
        </p:nvSpPr>
        <p:spPr>
          <a:xfrm>
            <a:off x="7978059" y="5873962"/>
            <a:ext cx="5915133" cy="3555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4F2EF"/>
                </a:solidFill>
                <a:latin typeface="Arial"/>
                <a:ea typeface="Arial"/>
                <a:cs typeface="Arial"/>
                <a:sym typeface="Arial"/>
              </a:rPr>
              <a:t>Nature</a:t>
            </a:r>
            <a:endParaRPr/>
          </a:p>
        </p:txBody>
      </p:sp>
      <p:sp>
        <p:nvSpPr>
          <p:cNvPr id="131" name="Google Shape;131;p4"/>
          <p:cNvSpPr txBox="1"/>
          <p:nvPr/>
        </p:nvSpPr>
        <p:spPr>
          <a:xfrm>
            <a:off x="3760872" y="9343232"/>
            <a:ext cx="5915133" cy="3555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4F2EF"/>
                </a:solidFill>
                <a:latin typeface="Arial"/>
                <a:ea typeface="Arial"/>
                <a:cs typeface="Arial"/>
                <a:sym typeface="Arial"/>
              </a:rPr>
              <a:t>Visual Design</a:t>
            </a:r>
            <a:endParaRPr/>
          </a:p>
        </p:txBody>
      </p:sp>
      <p:sp>
        <p:nvSpPr>
          <p:cNvPr id="132" name="Google Shape;132;p4"/>
          <p:cNvSpPr txBox="1"/>
          <p:nvPr/>
        </p:nvSpPr>
        <p:spPr>
          <a:xfrm>
            <a:off x="3706384" y="5961694"/>
            <a:ext cx="5915133" cy="3555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F4F2EF"/>
                </a:solidFill>
                <a:latin typeface="Arial"/>
                <a:ea typeface="Arial"/>
                <a:cs typeface="Arial"/>
                <a:sym typeface="Arial"/>
              </a:rPr>
              <a:t>Ideas</a:t>
            </a:r>
            <a:endParaRPr/>
          </a:p>
        </p:txBody>
      </p:sp>
      <p:sp>
        <p:nvSpPr>
          <p:cNvPr id="133" name="Google Shape;133;p4"/>
          <p:cNvSpPr txBox="1"/>
          <p:nvPr/>
        </p:nvSpPr>
        <p:spPr>
          <a:xfrm>
            <a:off x="285008" y="9809957"/>
            <a:ext cx="11166546" cy="2805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(Keltner, 2023)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