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Lst>
  <p:sldSz cy="10287000" cx="18288000"/>
  <p:notesSz cx="6858000" cy="9144000"/>
  <p:embeddedFontLst>
    <p:embeddedFont>
      <p:font typeface="Raleway"/>
      <p:regular r:id="rId81"/>
      <p:bold r:id="rId82"/>
      <p:italic r:id="rId83"/>
      <p:boldItalic r:id="rId84"/>
    </p:embeddedFont>
    <p:embeddedFont>
      <p:font typeface="Proxima Nova"/>
      <p:regular r:id="rId85"/>
      <p:bold r:id="rId86"/>
      <p:italic r:id="rId87"/>
      <p:boldItalic r:id="rId88"/>
    </p:embeddedFont>
    <p:embeddedFont>
      <p:font typeface="Roboto"/>
      <p:regular r:id="rId89"/>
      <p:bold r:id="rId90"/>
      <p:italic r:id="rId91"/>
      <p:boldItalic r:id="rId92"/>
    </p:embeddedFont>
    <p:embeddedFont>
      <p:font typeface="Raleway ExtraBold"/>
      <p:bold r:id="rId93"/>
      <p:boldItalic r:id="rId94"/>
    </p:embeddedFont>
    <p:embeddedFont>
      <p:font typeface="Raleway Thin"/>
      <p:regular r:id="rId95"/>
      <p:bold r:id="rId96"/>
      <p:italic r:id="rId97"/>
      <p:boldItalic r:id="rId98"/>
    </p:embeddedFont>
    <p:embeddedFont>
      <p:font typeface="Raleway Black"/>
      <p:bold r:id="rId99"/>
      <p:boldItalic r:id="rId100"/>
    </p:embeddedFont>
    <p:embeddedFont>
      <p:font typeface="Raleway Medium"/>
      <p:regular r:id="rId101"/>
      <p:bold r:id="rId102"/>
      <p:italic r:id="rId103"/>
      <p:boldItalic r:id="rId10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Vicki Zakrzewski"/>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4C2036B-811B-491B-9E86-77A9729A617B}">
  <a:tblStyle styleId="{44C2036B-811B-491B-9E86-77A9729A617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04" Type="http://schemas.openxmlformats.org/officeDocument/2006/relationships/font" Target="fonts/RalewayMedium-boldItalic.fntdata"/><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font" Target="fonts/RalewayMedium-italic.fntdata"/><Relationship Id="rId102" Type="http://schemas.openxmlformats.org/officeDocument/2006/relationships/font" Target="fonts/RalewayMedium-bold.fntdata"/><Relationship Id="rId101" Type="http://schemas.openxmlformats.org/officeDocument/2006/relationships/font" Target="fonts/RalewayMedium-regular.fntdata"/><Relationship Id="rId100" Type="http://schemas.openxmlformats.org/officeDocument/2006/relationships/font" Target="fonts/RalewayBlack-boldItalic.fntdata"/><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95" Type="http://schemas.openxmlformats.org/officeDocument/2006/relationships/font" Target="fonts/RalewayThin-regular.fntdata"/><Relationship Id="rId94" Type="http://schemas.openxmlformats.org/officeDocument/2006/relationships/font" Target="fonts/RalewayExtraBold-boldItalic.fntdata"/><Relationship Id="rId97" Type="http://schemas.openxmlformats.org/officeDocument/2006/relationships/font" Target="fonts/RalewayThin-italic.fntdata"/><Relationship Id="rId96" Type="http://schemas.openxmlformats.org/officeDocument/2006/relationships/font" Target="fonts/RalewayThin-bold.fntdata"/><Relationship Id="rId11" Type="http://schemas.openxmlformats.org/officeDocument/2006/relationships/slide" Target="slides/slide4.xml"/><Relationship Id="rId99" Type="http://schemas.openxmlformats.org/officeDocument/2006/relationships/font" Target="fonts/RalewayBlack-bold.fntdata"/><Relationship Id="rId10" Type="http://schemas.openxmlformats.org/officeDocument/2006/relationships/slide" Target="slides/slide3.xml"/><Relationship Id="rId98" Type="http://schemas.openxmlformats.org/officeDocument/2006/relationships/font" Target="fonts/RalewayThin-boldItalic.fntdata"/><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font" Target="fonts/Roboto-italic.fntdata"/><Relationship Id="rId90" Type="http://schemas.openxmlformats.org/officeDocument/2006/relationships/font" Target="fonts/Roboto-bold.fntdata"/><Relationship Id="rId93" Type="http://schemas.openxmlformats.org/officeDocument/2006/relationships/font" Target="fonts/RalewayExtraBold-bold.fntdata"/><Relationship Id="rId92" Type="http://schemas.openxmlformats.org/officeDocument/2006/relationships/font" Target="fonts/Roboto-bold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 Id="rId84" Type="http://schemas.openxmlformats.org/officeDocument/2006/relationships/font" Target="fonts/Raleway-boldItalic.fntdata"/><Relationship Id="rId83" Type="http://schemas.openxmlformats.org/officeDocument/2006/relationships/font" Target="fonts/Raleway-italic.fntdata"/><Relationship Id="rId86" Type="http://schemas.openxmlformats.org/officeDocument/2006/relationships/font" Target="fonts/ProximaNova-bold.fntdata"/><Relationship Id="rId85" Type="http://schemas.openxmlformats.org/officeDocument/2006/relationships/font" Target="fonts/ProximaNova-regular.fntdata"/><Relationship Id="rId88" Type="http://schemas.openxmlformats.org/officeDocument/2006/relationships/font" Target="fonts/ProximaNova-boldItalic.fntdata"/><Relationship Id="rId87" Type="http://schemas.openxmlformats.org/officeDocument/2006/relationships/font" Target="fonts/ProximaNova-italic.fntdata"/><Relationship Id="rId89" Type="http://schemas.openxmlformats.org/officeDocument/2006/relationships/font" Target="fonts/Roboto-regular.fntdata"/><Relationship Id="rId80" Type="http://schemas.openxmlformats.org/officeDocument/2006/relationships/slide" Target="slides/slide73.xml"/><Relationship Id="rId82" Type="http://schemas.openxmlformats.org/officeDocument/2006/relationships/font" Target="fonts/Raleway-bold.fntdata"/><Relationship Id="rId81" Type="http://schemas.openxmlformats.org/officeDocument/2006/relationships/font" Target="fonts/Raleway-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7-25T23:30:47.616">
    <p:pos x="6000" y="0"/>
    <p:text>This slide needs to be reformatted to match the other slides.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nationathope.org/wp-content/uploads/lh-dlsc-road-map.pdf"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gie.berkeley.edu/wp-content/uploads/2021/07/Family-Involvement-to-Engagement-Handout.pdf" TargetMode="External"/><Relationship Id="rId3" Type="http://schemas.openxmlformats.org/officeDocument/2006/relationships/hyperlink" Target="https://ggie.berkeley.edu/wp-content/uploads/2021/07/Family-Involvement-to-Engagement-Handout.pdf" TargetMode="External"/><Relationship Id="rId4" Type="http://schemas.openxmlformats.org/officeDocument/2006/relationships/hyperlink" Target="https://learningfoundation.org.uk/wp-content/uploads/2016/03/Parental-involvement-to-parental-engagement-a-continuum.pdf"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ingfoundation.org.uk/wp-content/uploads/2016/03/Parental-involvement-to-parental-engagement-a-continuum.pdf" TargetMode="External"/><Relationship Id="rId3" Type="http://schemas.openxmlformats.org/officeDocument/2006/relationships/hyperlink" Target="https://www2.ed.gov/documents/family-community/partners-education.pdf" TargetMode="External"/><Relationship Id="rId4" Type="http://schemas.openxmlformats.org/officeDocument/2006/relationships/hyperlink" Target="https://schoolguide.casel.org/focus-area-3/family-partnerships/" TargetMode="External"/><Relationship Id="rId5" Type="http://schemas.openxmlformats.org/officeDocument/2006/relationships/hyperlink" Target="https://casel.org/research/transformative-sel/"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rganizingengagement.org/featured/equitable-collaboration-framework/" TargetMode="External"/><Relationship Id="rId3" Type="http://schemas.openxmlformats.org/officeDocument/2006/relationships/hyperlink" Target="https://www.education.uw.edu/epsc"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dium.com/familyengagementplaybook" TargetMode="External"/><Relationship Id="rId3" Type="http://schemas.openxmlformats.org/officeDocument/2006/relationships/hyperlink" Target="https://globalfrp.org/"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ooks.google.com/books?hl=en&amp;lr=&amp;id=RX4fEAAAQBAJ&amp;oi=fnd&amp;pg=PT6&amp;dq=info:yxLd50GmNc8J:scholar.google.com/&amp;ots=YziE4nYwQT&amp;sig=ZqH3pggCJRZZIbt-HcAmNT2e9LA#v=onepage&amp;q&amp;f=false" TargetMode="External"/><Relationship Id="rId3" Type="http://schemas.openxmlformats.org/officeDocument/2006/relationships/hyperlink" Target="https://kappanonline.org/choi-why-im-not-involved-parental-involvement-parents-perspective/"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appanonline.org/choi-why-im-not-involved-parental-involvement-parents-perspective/"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ink.springer.com/article/10.1007/s10643-006-0063-5"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KDPY1t8E6Cg"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odules.nceln.fpg.unc.edu/sites/modules.nceln.fpg.unc.edu/files/foundations/handouts/Mod%204%20Funds%20of%20knowledge.pdf"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T8IbkylPlVspxWpsnOW6ijJbNTXN4BNs/view?usp=sharing" TargetMode="External"/><Relationship Id="rId3" Type="http://schemas.openxmlformats.org/officeDocument/2006/relationships/hyperlink" Target="https://greatergood.berkeley.edu/slides/BUILDING_PARTNERSHIPS__HONORING_THE_CONTRIBUTIONS_OF_DIVERSE_FAMILIES._San_Diego_Unified_pptx_.pptx" TargetMode="External"/><Relationship Id="rId4" Type="http://schemas.openxmlformats.org/officeDocument/2006/relationships/hyperlink" Target="https://drive.google.com/file/d/1T8IbkylPlVspxWpsnOW6ijJbNTXN4BNs/view?usp=sharing" TargetMode="External"/><Relationship Id="rId5" Type="http://schemas.openxmlformats.org/officeDocument/2006/relationships/hyperlink" Target="https://ggsc.berkeley.edu/"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e.ca.gov/" TargetMode="External"/><Relationship Id="rId3" Type="http://schemas.openxmlformats.org/officeDocument/2006/relationships/hyperlink" Target="https://www.cde.ca.gov/ci/se/tselcompetencies.asp" TargetMode="External"/><Relationship Id="rId4" Type="http://schemas.openxmlformats.org/officeDocument/2006/relationships/hyperlink" Target="https://www.cde.ca.gov/ci/se/tselselfawareness.asp" TargetMode="External"/><Relationship Id="rId5" Type="http://schemas.openxmlformats.org/officeDocument/2006/relationships/hyperlink" Target="https://www.cde.ca.gov/ci/se/tselselfmanagement.asp" TargetMode="External"/><Relationship Id="rId6" Type="http://schemas.openxmlformats.org/officeDocument/2006/relationships/hyperlink" Target="https://www.cde.ca.gov/ci/se/tselsocialawareness.asp" TargetMode="External"/><Relationship Id="rId7" Type="http://schemas.openxmlformats.org/officeDocument/2006/relationships/hyperlink" Target="https://www.cde.ca.gov/ci/se/tselrelationshipskills.asp" TargetMode="External"/><Relationship Id="rId8" Type="http://schemas.openxmlformats.org/officeDocument/2006/relationships/hyperlink" Target="https://www.cde.ca.gov/ci/se/tseldecisionmaking.asp"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vbyhao0FtaQ" TargetMode="External"/><Relationship Id="rId3" Type="http://schemas.openxmlformats.org/officeDocument/2006/relationships/hyperlink" Target="https://www.sfusd.edu/sfusd-family-partnership-toolkit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scd.org/publications/educational-leadership/may11/vol68/num08/How-to-(Really)-Listen-to-Parents.aspx"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ournals.sagepub.com/doi/abs/10.1177/1053451209353443?journalCode=iscc" TargetMode="External"/><Relationship Id="rId3" Type="http://schemas.openxmlformats.org/officeDocument/2006/relationships/hyperlink" Target="https://journals.sagepub.com/doi/abs/10.1177/1053451209353443?journalCode=iscc"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cpress.com/bicultural-parent-engagement-9780807752647?page_id=90" TargetMode="External"/><Relationship Id="rId3" Type="http://schemas.openxmlformats.org/officeDocument/2006/relationships/hyperlink" Target="https://ggie.berkeley.edu/wp-content/uploads/2021/07/Parent-and-Communication-Outreach-Rubric.pdf" TargetMode="Externa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e.ca.gov/" TargetMode="External"/><Relationship Id="rId3" Type="http://schemas.openxmlformats.org/officeDocument/2006/relationships/hyperlink" Target="https://www.cde.ca.gov/ci/se/tselcompetencies.asp" TargetMode="External"/><Relationship Id="rId4" Type="http://schemas.openxmlformats.org/officeDocument/2006/relationships/hyperlink" Target="https://www.cde.ca.gov/ci/se/tselselfawareness.asp" TargetMode="External"/><Relationship Id="rId5" Type="http://schemas.openxmlformats.org/officeDocument/2006/relationships/hyperlink" Target="https://www.cde.ca.gov/ci/se/tselselfmanagement.asp" TargetMode="External"/><Relationship Id="rId6" Type="http://schemas.openxmlformats.org/officeDocument/2006/relationships/hyperlink" Target="https://www.cde.ca.gov/ci/se/tselsocialawareness.asp" TargetMode="External"/><Relationship Id="rId7" Type="http://schemas.openxmlformats.org/officeDocument/2006/relationships/hyperlink" Target="https://www.cde.ca.gov/ci/se/tselrelationshipskills.asp" TargetMode="External"/><Relationship Id="rId8" Type="http://schemas.openxmlformats.org/officeDocument/2006/relationships/hyperlink" Target="https://www.cde.ca.gov/ci/se/tseldecisionmaking.asp" TargetMode="Externa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e.ca.gov/qs/ab/index.asp?tabsection=4" TargetMode="External"/><Relationship Id="rId3" Type="http://schemas.openxmlformats.org/officeDocument/2006/relationships/hyperlink" Target="https://www.cde.ca.gov/qs/tr/index.asp#familyandcommunity" TargetMode="External"/><Relationship Id="rId4" Type="http://schemas.openxmlformats.org/officeDocument/2006/relationships/hyperlink" Target="https://ggie.berkeley.edu/wp-content/uploads/2021/07/Family-Involvement-to-Engagement-Handout.pdf" TargetMode="External"/><Relationship Id="rId5" Type="http://schemas.openxmlformats.org/officeDocument/2006/relationships/hyperlink" Target="https://learningfoundation.org.uk/wp-content/uploads/2016/03/Parental-involvement-to-parental-engagement-a-continuum.pdf" TargetMode="Externa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expandedlearning360-365.com/partner-organizations.html" TargetMode="External"/><Relationship Id="rId3" Type="http://schemas.openxmlformats.org/officeDocument/2006/relationships/hyperlink" Target="https://www.partnerforchildren.org/resources/2017/11/1/finding-common-ground"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atic1.squarespace.com/static/59f76b95268b96985343bb62/t/59fc9d889140b7375c475294/1509727626269/SEL+Fact+Sheet_with+hyperlinks+underlined.pdfhttps://www.afterschoolnetwork.org/sites/main/files/file-attachments/_crosswalk.pdf" TargetMode="Externa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aaweb.org/resources/sel-to-the-core" TargetMode="External"/><Relationship Id="rId3" Type="http://schemas.openxmlformats.org/officeDocument/2006/relationships/hyperlink" Target="https://edpolicyinca.org/publications/expanded-learning-partnerships" TargetMode="Externa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aaweb.org/resources/sel-to-the-core" TargetMode="External"/><Relationship Id="rId3" Type="http://schemas.openxmlformats.org/officeDocument/2006/relationships/hyperlink" Target="https://edpolicyinca.org/publications/expanded-learning-partnerships" TargetMode="Externa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xpandinglearning.org/expandingminds/article/afterschool-programs-follow-evidence-based-practices-promote-social-and" TargetMode="External"/><Relationship Id="rId3" Type="http://schemas.openxmlformats.org/officeDocument/2006/relationships/hyperlink" Target="https://edpolicyinca.org/publications/expanded-learning-partnerships" TargetMode="Externa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btXOc60UQ0Q" TargetMode="Externa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dutopia.org/video/connecting-school-and-afterschool-shared-practice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gie.berkeley.edu/wp-content/uploads/2021/07/selguidingprincipleswb.pdf" TargetMode="Externa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e.ca.gov/" TargetMode="External"/><Relationship Id="rId3" Type="http://schemas.openxmlformats.org/officeDocument/2006/relationships/hyperlink" Target="https://www.cde.ca.gov/ci/se/tselcompetencies.asp" TargetMode="External"/><Relationship Id="rId4" Type="http://schemas.openxmlformats.org/officeDocument/2006/relationships/hyperlink" Target="https://www.cde.ca.gov/ci/se/tselselfawareness.asp" TargetMode="External"/><Relationship Id="rId5" Type="http://schemas.openxmlformats.org/officeDocument/2006/relationships/hyperlink" Target="https://www.cde.ca.gov/ci/se/tselselfmanagement.asp" TargetMode="External"/><Relationship Id="rId6" Type="http://schemas.openxmlformats.org/officeDocument/2006/relationships/hyperlink" Target="https://www.cde.ca.gov/ci/se/tselsocialawareness.asp" TargetMode="External"/><Relationship Id="rId7" Type="http://schemas.openxmlformats.org/officeDocument/2006/relationships/hyperlink" Target="https://www.cde.ca.gov/ci/se/tselrelationshipskills.asp" TargetMode="External"/><Relationship Id="rId8" Type="http://schemas.openxmlformats.org/officeDocument/2006/relationships/hyperlink" Target="https://www.cde.ca.gov/ci/se/tseldecisionmaking.asp" TargetMode="Externa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iteseerx.ist.psu.edu/viewdoc/download?doi=10.1.1.615.9522&amp;rep=rep1&amp;type=pdf" TargetMode="External"/><Relationship Id="rId3" Type="http://schemas.openxmlformats.org/officeDocument/2006/relationships/hyperlink" Target="https://ggie.berkeley.edu/practice/identifying-social-emotional-learning-skills/" TargetMode="Externa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speninstitute.org/wp-content/uploads/2023/02/Nation-at-Hope.pdff" TargetMode="Externa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ationathope.org/wp-content/uploads/2018_aspen_final-report_full_webversion.pdf" TargetMode="Externa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ationathope.org/wp-content/uploads/2018_aspen_final-report_full_webversion.pdf" TargetMode="Externa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sel.org/research/transformative-sel/" TargetMode="External"/><Relationship Id="rId3" Type="http://schemas.openxmlformats.org/officeDocument/2006/relationships/hyperlink" Target="https://casel.org/wp-content/uploads/2021/03/SEL-Rising-Up-Together.pdf" TargetMode="Externa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ir.org/sites/default/files/Thriving-Robust-Equity%2C-and-Transformative-Learning-and-Development-July-2020.pdf" TargetMode="Externa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rivetogether.org/wp-content/uploads/2017/03/CollectiveImpact_StrongerResultswithCBOs_2014.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RgErDZ2pXZc&amp;t=17s" TargetMode="Externa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rivetogether.org/wp-content/uploads/2017/03/CollectiveImpact_StrongerResultswithCBOs_2014.pdf" TargetMode="Externa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a:p>
        </p:txBody>
      </p:sp>
      <p:sp>
        <p:nvSpPr>
          <p:cNvPr id="162" name="Google Shape;16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5037c9b29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Give participants 5 minutes to individually reflect on the article and note their answers to the following questions before discussing as a group:</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br>
              <a:rPr lang="en-US">
                <a:solidFill>
                  <a:schemeClr val="dk1"/>
                </a:solidFill>
              </a:rPr>
            </a:br>
            <a:r>
              <a:rPr lang="en-US">
                <a:solidFill>
                  <a:schemeClr val="dk1"/>
                </a:solidFill>
              </a:rPr>
              <a:t>Application: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What are the strengths of this article?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Are there ideas or practices mentioned in the article that you or your school or district currently engage in?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Are there any practices or ideas that you’re not currently using that you’d like to try?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Using a culturally responsive lens, how might you adapt and apply some of these suggestions?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259" name="Google Shape;259;g25037c9b293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50425db106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Char char="●"/>
            </a:pPr>
            <a:r>
              <a:rPr lang="en-US" sz="1200">
                <a:solidFill>
                  <a:schemeClr val="dk1"/>
                </a:solidFill>
              </a:rPr>
              <a:t>How would you critique this article? What is missing?</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Thinking about the section titled “For Families: SEL Practices That Continue the Work of Schools,” do you feel these suggestions would work for your learning community? Why or why not?</a:t>
            </a:r>
            <a:endParaRPr sz="1200">
              <a:solidFill>
                <a:schemeClr val="dk1"/>
              </a:solidFill>
            </a:endParaRPr>
          </a:p>
          <a:p>
            <a:pPr indent="-295275" lvl="0" marL="457200" rtl="0" algn="l">
              <a:spcBef>
                <a:spcPts val="0"/>
              </a:spcBef>
              <a:spcAft>
                <a:spcPts val="0"/>
              </a:spcAft>
              <a:buClr>
                <a:schemeClr val="dk1"/>
              </a:buClr>
              <a:buSzPts val="1050"/>
              <a:buChar char="●"/>
            </a:pPr>
            <a:r>
              <a:rPr lang="en-US" sz="1050">
                <a:solidFill>
                  <a:schemeClr val="dk1"/>
                </a:solidFill>
              </a:rPr>
              <a:t> (</a:t>
            </a:r>
            <a:r>
              <a:rPr lang="en-US" sz="1200">
                <a:solidFill>
                  <a:schemeClr val="dk1"/>
                </a:solidFill>
              </a:rPr>
              <a:t>Group these questions for application and critique to help facilitate a group discussion.)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273" name="Google Shape;273;g250425db106_0_2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50425db106_0_3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g250425db106_0_3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US" sz="1200">
                <a:solidFill>
                  <a:schemeClr val="dk1"/>
                </a:solidFill>
              </a:rPr>
              <a:t>Pause the discussion and give participants one minute to read the text on the slide (also listed below).</a:t>
            </a:r>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US" sz="1200" u="none" cap="none" strike="noStrike">
                <a:solidFill>
                  <a:schemeClr val="dk1"/>
                </a:solidFill>
              </a:rPr>
              <a:t>After discussing what Harvard’s Graduate School of Education says about FCE and SEL, consider a 2018 parent research report called  </a:t>
            </a:r>
            <a:r>
              <a:rPr lang="en-US" sz="1200" u="sng" cap="none" strike="noStrike">
                <a:solidFill>
                  <a:schemeClr val="dk1"/>
                </a:solidFill>
                <a:hlinkClick r:id="rId2">
                  <a:extLst>
                    <a:ext uri="{A12FA001-AC4F-418D-AE19-62706E023703}">
                      <ahyp:hlinkClr val="tx"/>
                    </a:ext>
                  </a:extLst>
                </a:hlinkClick>
              </a:rPr>
              <a:t>Developing Life Skills in Children: A Roadmap for Communicating with Parents</a:t>
            </a:r>
            <a:r>
              <a:rPr lang="en-US" sz="1200" u="none" cap="none" strike="noStrike">
                <a:solidFill>
                  <a:schemeClr val="dk1"/>
                </a:solidFill>
              </a:rPr>
              <a:t>. Survey results point to a key dilemma: http://nationathope.org/wp-content/uploads/lh-dlsc-road-map.pdf</a:t>
            </a:r>
            <a:endParaRPr sz="1200" u="none" cap="none" strike="noStrike">
              <a:solidFill>
                <a:schemeClr val="dk1"/>
              </a:solidFill>
            </a:endParaRPr>
          </a:p>
          <a:p>
            <a:pPr indent="0" lvl="0" marL="0" rtl="0" algn="l">
              <a:spcBef>
                <a:spcPts val="0"/>
              </a:spcBef>
              <a:spcAft>
                <a:spcPts val="0"/>
              </a:spcAft>
              <a:buNone/>
            </a:pPr>
            <a:r>
              <a:t/>
            </a:r>
            <a:endParaRPr sz="1200" u="none" cap="none" strike="noStrike">
              <a:solidFill>
                <a:schemeClr val="dk1"/>
              </a:solidFill>
            </a:endParaRPr>
          </a:p>
          <a:p>
            <a:pPr indent="0" lvl="0" marL="0" rtl="0" algn="l">
              <a:spcBef>
                <a:spcPts val="0"/>
              </a:spcBef>
              <a:spcAft>
                <a:spcPts val="0"/>
              </a:spcAft>
              <a:buNone/>
            </a:pPr>
            <a:r>
              <a:rPr lang="en-US" sz="1200" u="none" cap="none" strike="noStrike">
                <a:solidFill>
                  <a:schemeClr val="dk1"/>
                </a:solidFill>
              </a:rPr>
              <a:t>“Parents believe that home and school both have a role in children’s social, emotional, cognitive, and academic development, but not an equal one. In the survey, parents are more likely to view home as the place where these skills are “taught” (95%) and schools as the place where they are “reinforced” (92%). The focus groups reveal even more strident opinions on this topic, with parents seeing themselves as primarily responsible for their child’s development, and the school serving as a partner. “I think their role is to go along with the parent and be a bridge,” says a Dayton, OH, parent. “It’s not their job to raise my child. That’s my job.” “Don’t tell me something my child should be doing in my house,” says an Oakland, CA, parent.”</a:t>
            </a:r>
            <a:endParaRPr/>
          </a:p>
        </p:txBody>
      </p:sp>
      <p:sp>
        <p:nvSpPr>
          <p:cNvPr id="286" name="Google Shape;286;g250425db106_0_3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Arial"/>
              <a:buNone/>
            </a:pPr>
            <a:fld id="{00000000-1234-1234-1234-123412341234}" type="slidenum">
              <a:rPr lang="en-US" sz="1200" u="none" cap="none" strike="noStrike">
                <a:solidFill>
                  <a:schemeClr val="dk1"/>
                </a:solidFill>
              </a:rPr>
              <a:t>‹#›</a:t>
            </a:fld>
            <a:endParaRPr sz="1200" u="none" cap="none" strike="noStrike">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50425db106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rPr>
              <a:t>Restart discussion and ask the following questions. Set context by prompting them to consider these sentiments and their own opinions about the role of schools in promoting SEL.</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Do you think characterizing SEL as “continuing the work of schools” is accurate? Will it help build partnerships with parents/caregivers? Why or why not? </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Do you think parent/caregiver opinions about SEL have changed since the pandemic and other significant collective societal traumas in 2020-21?</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Wrap up question: What are some accessible and helpful ways you (or others) have connected SEL to parenting/raising children?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294" name="Google Shape;294;g250425db106_0_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5bd5361038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g25bd5361038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u="none" cap="none" strike="noStrike">
                <a:solidFill>
                  <a:schemeClr val="dk1"/>
                </a:solidFill>
              </a:rPr>
              <a:t>Overview: As educators we must build bridges between school and the home by providing opportunities for parents, caregivers, and families to be involved in their child’s education. Systemic SEL invites us to move beyond involvement, center relationships, and enact a partnership model in which families and educators work together to support student social, emotional, and academic development, each with important and complementary roles. </a:t>
            </a:r>
            <a:endParaRPr/>
          </a:p>
          <a:p>
            <a:pPr indent="0" lvl="0" marL="0" rtl="0" algn="l">
              <a:spcBef>
                <a:spcPts val="0"/>
              </a:spcBef>
              <a:spcAft>
                <a:spcPts val="0"/>
              </a:spcAft>
              <a:buNone/>
            </a:pPr>
            <a:r>
              <a:rPr lang="en-US" sz="1200" u="none" cap="none" strike="noStrike">
                <a:solidFill>
                  <a:schemeClr val="dk1"/>
                </a:solidFill>
              </a:rPr>
              <a:t>  </a:t>
            </a:r>
            <a:endParaRPr/>
          </a:p>
          <a:p>
            <a:pPr indent="0" lvl="0" marL="0" rtl="0" algn="l">
              <a:spcBef>
                <a:spcPts val="0"/>
              </a:spcBef>
              <a:spcAft>
                <a:spcPts val="0"/>
              </a:spcAft>
              <a:buNone/>
            </a:pPr>
            <a:r>
              <a:t/>
            </a:r>
            <a:endParaRPr/>
          </a:p>
        </p:txBody>
      </p:sp>
      <p:sp>
        <p:nvSpPr>
          <p:cNvPr id="308" name="Google Shape;308;g25bd5361038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Arial"/>
              <a:buNone/>
            </a:pPr>
            <a:fld id="{00000000-1234-1234-1234-123412341234}" type="slidenum">
              <a:rPr lang="en-US" sz="1200" u="none" cap="none" strike="noStrike">
                <a:solidFill>
                  <a:schemeClr val="dk1"/>
                </a:solidFill>
              </a:rPr>
              <a:t>‹#›</a:t>
            </a:fld>
            <a:endParaRPr sz="1200" u="none" cap="none" strike="noStrike">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5bd5361038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5bd536103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rPr>
              <a:t>Link to full handout with descriptions here:</a:t>
            </a:r>
            <a:r>
              <a:rPr lang="en-US" sz="1200">
                <a:solidFill>
                  <a:schemeClr val="dk1"/>
                </a:solidFill>
                <a:uFill>
                  <a:noFill/>
                </a:uFill>
                <a:hlinkClick r:id="rId2">
                  <a:extLst>
                    <a:ext uri="{A12FA001-AC4F-418D-AE19-62706E023703}">
                      <ahyp:hlinkClr val="tx"/>
                    </a:ext>
                  </a:extLst>
                </a:hlinkClick>
              </a:rPr>
              <a:t> </a:t>
            </a:r>
            <a:r>
              <a:rPr lang="en-US" sz="1200" u="sng">
                <a:solidFill>
                  <a:schemeClr val="hlink"/>
                </a:solidFill>
                <a:hlinkClick r:id="rId3"/>
              </a:rPr>
              <a:t>https://ggie.berkeley.edu/wp-content/uploads/2021/07/Family-Involvement-to-Engagement-Handout.pdf</a:t>
            </a:r>
            <a:endParaRPr sz="1200" u="sng">
              <a:solidFill>
                <a:schemeClr val="hlink"/>
              </a:solidFill>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rPr>
              <a:t>Involvement: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rPr>
              <a:t>Families help with school-directed classroom tasks such as preparing SEL lesson materials as directed by teacher</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rPr>
              <a:t>-Families attend and volunteer at school-led SEL events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rPr>
              <a:t>-Families supply food or materials for events or</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rPr>
              <a:t>-Schools share information about SEL initiatives with families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rPr>
              <a:t>-Families read and respond to communication from school about SEL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rPr>
              <a:t>Continuum from Involvement to Partnership</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rPr>
              <a:t>What does “engagement” or “partnership” really look like in terms of social and emotional learning? This chart offers a continuum from traditional family involvement to engagement to partnership with social and emotional learning focused examples. While it is necessary and positive for schools to “involve” parents as “helpers,” </a:t>
            </a:r>
            <a:r>
              <a:rPr lang="en-US" sz="1200" u="sng">
                <a:solidFill>
                  <a:schemeClr val="hlink"/>
                </a:solidFill>
                <a:hlinkClick r:id="rId4"/>
              </a:rPr>
              <a:t>research</a:t>
            </a:r>
            <a:r>
              <a:rPr lang="en-US" sz="1200">
                <a:solidFill>
                  <a:schemeClr val="dk1"/>
                </a:solidFill>
              </a:rPr>
              <a:t> tells us it will not lead to shared ownership of student outcomes and school improvement in the ways engagement and partnerships will. </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5131711b11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g25131711b11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sz="1200" u="none" cap="none" strike="noStrike">
                <a:solidFill>
                  <a:schemeClr val="dk1"/>
                </a:solidFill>
              </a:rPr>
              <a:t>Informed by from </a:t>
            </a:r>
            <a:r>
              <a:rPr lang="en-US" sz="1200" u="sng" cap="none" strike="noStrike">
                <a:solidFill>
                  <a:schemeClr val="dk1"/>
                </a:solidFill>
                <a:hlinkClick r:id="rId2">
                  <a:extLst>
                    <a:ext uri="{A12FA001-AC4F-418D-AE19-62706E023703}">
                      <ahyp:hlinkClr val="tx"/>
                    </a:ext>
                  </a:extLst>
                </a:hlinkClick>
              </a:rPr>
              <a:t>Goodall &amp; Montgomery</a:t>
            </a:r>
            <a:r>
              <a:rPr lang="en-US" sz="1200" u="none" cap="none" strike="noStrike">
                <a:solidFill>
                  <a:schemeClr val="dk1"/>
                </a:solidFill>
              </a:rPr>
              <a:t> (2014), </a:t>
            </a:r>
            <a:r>
              <a:rPr lang="en-US" sz="1200" u="sng" cap="none" strike="noStrike">
                <a:solidFill>
                  <a:schemeClr val="dk1"/>
                </a:solidFill>
                <a:hlinkClick r:id="rId3">
                  <a:extLst>
                    <a:ext uri="{A12FA001-AC4F-418D-AE19-62706E023703}">
                      <ahyp:hlinkClr val="tx"/>
                    </a:ext>
                  </a:extLst>
                </a:hlinkClick>
              </a:rPr>
              <a:t>Partners in Education: A Dual-Capacity Building Framework for Family-School Partnerships</a:t>
            </a:r>
            <a:r>
              <a:rPr lang="en-US" sz="1200" u="none" cap="none" strike="noStrike">
                <a:solidFill>
                  <a:schemeClr val="dk1"/>
                </a:solidFill>
              </a:rPr>
              <a:t> (2013), </a:t>
            </a:r>
            <a:r>
              <a:rPr lang="en-US" sz="1200" u="sng" cap="none" strike="noStrike">
                <a:solidFill>
                  <a:schemeClr val="dk1"/>
                </a:solidFill>
                <a:hlinkClick r:id="rId4">
                  <a:extLst>
                    <a:ext uri="{A12FA001-AC4F-418D-AE19-62706E023703}">
                      <ahyp:hlinkClr val="tx"/>
                    </a:ext>
                  </a:extLst>
                </a:hlinkClick>
              </a:rPr>
              <a:t>CASEL</a:t>
            </a:r>
            <a:r>
              <a:rPr lang="en-US" sz="1200" u="none" cap="none" strike="noStrike">
                <a:solidFill>
                  <a:schemeClr val="dk1"/>
                </a:solidFill>
              </a:rPr>
              <a:t> (2020).</a:t>
            </a:r>
            <a:endParaRPr/>
          </a:p>
          <a:p>
            <a:pPr indent="0" lvl="0" marL="0" rtl="0" algn="l">
              <a:spcBef>
                <a:spcPts val="0"/>
              </a:spcBef>
              <a:spcAft>
                <a:spcPts val="0"/>
              </a:spcAft>
              <a:buNone/>
            </a:pPr>
            <a:r>
              <a:rPr lang="en-US"/>
              <a:t>https://learningfoundation.org.uk/wp-content/uploads/2016/03/Parental-involvement-to-parental-engagement-a-continuum.pdf</a:t>
            </a:r>
            <a:endParaRPr/>
          </a:p>
          <a:p>
            <a:pPr indent="0" lvl="0" marL="0" rtl="0" algn="l">
              <a:spcBef>
                <a:spcPts val="0"/>
              </a:spcBef>
              <a:spcAft>
                <a:spcPts val="0"/>
              </a:spcAft>
              <a:buNone/>
            </a:pPr>
            <a:r>
              <a:rPr lang="en-US"/>
              <a:t>https://www2.ed.gov/documents/family-community/partners-education.pdf</a:t>
            </a:r>
            <a:endParaRPr/>
          </a:p>
          <a:p>
            <a:pPr indent="0" lvl="0" marL="0" rtl="0" algn="l">
              <a:spcBef>
                <a:spcPts val="0"/>
              </a:spcBef>
              <a:spcAft>
                <a:spcPts val="0"/>
              </a:spcAft>
              <a:buNone/>
            </a:pPr>
            <a:r>
              <a:rPr lang="en-US"/>
              <a:t>https://schoolguide.casel.org/focus-area-3/family-partnerships/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200" u="none" cap="none" strike="noStrike">
                <a:solidFill>
                  <a:schemeClr val="dk1"/>
                </a:solidFill>
              </a:rPr>
              <a:t>Group discussion:</a:t>
            </a:r>
            <a:endParaRPr/>
          </a:p>
          <a:p>
            <a:pPr indent="0" lvl="1" marL="457200" rtl="0" algn="l">
              <a:spcBef>
                <a:spcPts val="0"/>
              </a:spcBef>
              <a:spcAft>
                <a:spcPts val="0"/>
              </a:spcAft>
              <a:buNone/>
            </a:pPr>
            <a:r>
              <a:rPr lang="en-US" sz="1200" u="none" cap="none" strike="noStrike">
                <a:solidFill>
                  <a:schemeClr val="dk1"/>
                </a:solidFill>
              </a:rPr>
              <a:t>Ask participants to reflect on their experiences with FCE as educators. Has SEL been a core feature of FCE practice in their experience and context?</a:t>
            </a:r>
            <a:endParaRPr/>
          </a:p>
          <a:p>
            <a:pPr indent="0" lvl="1" marL="457200" rtl="0" algn="l">
              <a:spcBef>
                <a:spcPts val="0"/>
              </a:spcBef>
              <a:spcAft>
                <a:spcPts val="0"/>
              </a:spcAft>
              <a:buNone/>
            </a:pPr>
            <a:r>
              <a:rPr lang="en-US" sz="1200" u="none" cap="none" strike="noStrike">
                <a:solidFill>
                  <a:schemeClr val="dk1"/>
                </a:solidFill>
              </a:rPr>
              <a:t>Have participants share what they believe are the goals of their context’s FCE practices. Capture the goals on chart paper/jamboard.</a:t>
            </a:r>
            <a:endParaRPr/>
          </a:p>
          <a:p>
            <a:pPr indent="0" lvl="1" marL="457200" rtl="0" algn="l">
              <a:spcBef>
                <a:spcPts val="0"/>
              </a:spcBef>
              <a:spcAft>
                <a:spcPts val="0"/>
              </a:spcAft>
              <a:buNone/>
            </a:pPr>
            <a:r>
              <a:rPr lang="en-US" sz="1200" u="none" cap="none" strike="noStrike">
                <a:solidFill>
                  <a:schemeClr val="dk1"/>
                </a:solidFill>
              </a:rPr>
              <a:t>After reviewing the list of goals, consider whether anything might be missing? Where does</a:t>
            </a:r>
            <a:r>
              <a:rPr lang="en-US" sz="1200" u="sng" cap="none" strike="noStrike">
                <a:solidFill>
                  <a:schemeClr val="dk1"/>
                </a:solidFill>
                <a:hlinkClick r:id="rId5">
                  <a:extLst>
                    <a:ext uri="{A12FA001-AC4F-418D-AE19-62706E023703}">
                      <ahyp:hlinkClr val="tx"/>
                    </a:ext>
                  </a:extLst>
                </a:hlinkClick>
              </a:rPr>
              <a:t> transformative (equity-focused) SEL</a:t>
            </a:r>
            <a:r>
              <a:rPr lang="en-US" sz="1200" u="none" cap="none" strike="noStrike">
                <a:solidFill>
                  <a:schemeClr val="dk1"/>
                </a:solidFill>
              </a:rPr>
              <a:t> show up in these goals?</a:t>
            </a:r>
            <a:endParaRPr/>
          </a:p>
          <a:p>
            <a:pPr indent="0" lvl="0" marL="0" rtl="0" algn="l">
              <a:spcBef>
                <a:spcPts val="0"/>
              </a:spcBef>
              <a:spcAft>
                <a:spcPts val="0"/>
              </a:spcAft>
              <a:buNone/>
            </a:pPr>
            <a:r>
              <a:rPr lang="en-US" sz="1200" u="none" cap="none" strike="noStrike">
                <a:solidFill>
                  <a:schemeClr val="dk1"/>
                </a:solidFill>
              </a:rPr>
              <a:t>Gather in pairs or trios:</a:t>
            </a:r>
            <a:endParaRPr/>
          </a:p>
          <a:p>
            <a:pPr indent="0" lvl="1" marL="457200" rtl="0" algn="l">
              <a:spcBef>
                <a:spcPts val="0"/>
              </a:spcBef>
              <a:spcAft>
                <a:spcPts val="0"/>
              </a:spcAft>
              <a:buNone/>
            </a:pPr>
            <a:r>
              <a:rPr lang="en-US" sz="1200" u="none" cap="none" strike="noStrike">
                <a:solidFill>
                  <a:schemeClr val="dk1"/>
                </a:solidFill>
              </a:rPr>
              <a:t>Draw a simple chart to illustrate the family involvement-to-engagement section of the continuum. Number 1 indicates minimal parent involvement or transactional, school-directed activities and number five indicates authentic partnership.</a:t>
            </a:r>
            <a:endParaRPr/>
          </a:p>
          <a:p>
            <a:pPr indent="0" lvl="0" marL="0" rtl="0" algn="l">
              <a:spcBef>
                <a:spcPts val="0"/>
              </a:spcBef>
              <a:spcAft>
                <a:spcPts val="0"/>
              </a:spcAft>
              <a:buNone/>
            </a:pPr>
            <a:r>
              <a:t/>
            </a:r>
            <a:endParaRPr/>
          </a:p>
        </p:txBody>
      </p:sp>
      <p:sp>
        <p:nvSpPr>
          <p:cNvPr id="323" name="Google Shape;323;g25131711b11_0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Arial"/>
              <a:buNone/>
            </a:pPr>
            <a:fld id="{00000000-1234-1234-1234-123412341234}" type="slidenum">
              <a:rPr lang="en-US" sz="1200" u="none" cap="none" strike="noStrike">
                <a:solidFill>
                  <a:schemeClr val="dk1"/>
                </a:solidFill>
              </a:rPr>
              <a:t>‹#›</a:t>
            </a:fld>
            <a:endParaRPr sz="1200" u="none" cap="none" strike="noStrike">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5131711b11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76200" lvl="1" marL="457200" rtl="0" algn="l">
              <a:spcBef>
                <a:spcPts val="0"/>
              </a:spcBef>
              <a:spcAft>
                <a:spcPts val="0"/>
              </a:spcAft>
              <a:buClr>
                <a:schemeClr val="dk1"/>
              </a:buClr>
              <a:buSzPts val="1200"/>
              <a:buChar char="•"/>
            </a:pPr>
            <a:r>
              <a:rPr lang="en-US" sz="1200">
                <a:solidFill>
                  <a:schemeClr val="dk1"/>
                </a:solidFill>
              </a:rPr>
              <a:t>List at least four SEL-related practices that you, your school, or your district offer families. (i.e., they might either promote SEL or involve building SEL capacity)</a:t>
            </a:r>
            <a:endParaRPr sz="1200">
              <a:solidFill>
                <a:schemeClr val="dk1"/>
              </a:solidFill>
            </a:endParaRPr>
          </a:p>
          <a:p>
            <a:pPr indent="-171450" lvl="1" marL="628650" rtl="0" algn="l">
              <a:spcBef>
                <a:spcPts val="0"/>
              </a:spcBef>
              <a:spcAft>
                <a:spcPts val="0"/>
              </a:spcAft>
              <a:buClr>
                <a:schemeClr val="dk1"/>
              </a:buClr>
              <a:buSzPts val="1200"/>
              <a:buChar char="•"/>
            </a:pPr>
            <a:r>
              <a:rPr lang="en-US" sz="1200">
                <a:solidFill>
                  <a:schemeClr val="dk1"/>
                </a:solidFill>
              </a:rPr>
              <a:t>Where on the involvement-engagement-partnership continuum do your primary SEL-FCE practices fall? Rate each of them using the numbers on the chart. </a:t>
            </a:r>
            <a:endParaRPr sz="1200">
              <a:solidFill>
                <a:schemeClr val="dk1"/>
              </a:solidFill>
            </a:endParaRPr>
          </a:p>
          <a:p>
            <a:pPr indent="-171450" lvl="1" marL="628650" rtl="0" algn="l">
              <a:spcBef>
                <a:spcPts val="0"/>
              </a:spcBef>
              <a:spcAft>
                <a:spcPts val="0"/>
              </a:spcAft>
              <a:buClr>
                <a:schemeClr val="dk1"/>
              </a:buClr>
              <a:buSzPts val="1200"/>
              <a:buChar char="•"/>
            </a:pPr>
            <a:r>
              <a:rPr lang="en-US" sz="1200">
                <a:solidFill>
                  <a:schemeClr val="dk1"/>
                </a:solidFill>
              </a:rPr>
              <a:t>What do you notice about the ratings? Are they mostly on the involvement end of the spectrum, closer to engagement and partnership, or spread across the continuum?</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331" name="Google Shape;331;g25131711b11_0_1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5131711b11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Return to full group discussion:</a:t>
            </a:r>
            <a:r>
              <a:rPr lang="en-US">
                <a:solidFill>
                  <a:schemeClr val="dk1"/>
                </a:solidFill>
              </a:rPr>
              <a:t> </a:t>
            </a:r>
            <a:r>
              <a:rPr lang="en-US" sz="1200">
                <a:solidFill>
                  <a:schemeClr val="dk1"/>
                </a:solidFill>
              </a:rPr>
              <a:t>Invite each pair or trio share their list of practices and continuum ratings and capture them in a shared space.</a:t>
            </a: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If there are continuum rating discrepancies, ask participants to reflect on the following:</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344" name="Google Shape;344;g25131711b11_0_1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https://ggie.berkeley.edu/wp-content/uploads/2023/10/6.1-SEL-with-Families-From-Involvement-to-Partnership.pdf</a:t>
            </a:r>
            <a:endParaRPr/>
          </a:p>
        </p:txBody>
      </p:sp>
      <p:sp>
        <p:nvSpPr>
          <p:cNvPr id="357" name="Google Shape;357;p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548f6b43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US">
                <a:solidFill>
                  <a:schemeClr val="dk1"/>
                </a:solidFill>
              </a:rPr>
              <a:t>Add SEL Signature Practices to your presentation.</a:t>
            </a:r>
            <a:endParaRPr>
              <a:solidFill>
                <a:schemeClr val="dk1"/>
              </a:solidFill>
            </a:endParaRPr>
          </a:p>
          <a:p>
            <a:pPr indent="0" lvl="0" marL="0" rtl="0" algn="l">
              <a:spcBef>
                <a:spcPts val="0"/>
              </a:spcBef>
              <a:spcAft>
                <a:spcPts val="0"/>
              </a:spcAft>
              <a:buClr>
                <a:schemeClr val="dk1"/>
              </a:buClr>
              <a:buSzPts val="1400"/>
              <a:buFont typeface="Arial"/>
              <a:buNone/>
            </a:pPr>
            <a:r>
              <a:t/>
            </a:r>
            <a:endParaRPr>
              <a:solidFill>
                <a:schemeClr val="dk1"/>
              </a:solidFill>
            </a:endParaRPr>
          </a:p>
          <a:p>
            <a:pPr indent="0" lvl="0" marL="0" rtl="0" algn="l">
              <a:spcBef>
                <a:spcPts val="0"/>
              </a:spcBef>
              <a:spcAft>
                <a:spcPts val="0"/>
              </a:spcAft>
              <a:buClr>
                <a:schemeClr val="dk1"/>
              </a:buClr>
              <a:buSzPts val="1400"/>
              <a:buFont typeface="Arial"/>
              <a:buNone/>
            </a:pPr>
            <a:r>
              <a:rPr lang="en-US">
                <a:solidFill>
                  <a:schemeClr val="dk1"/>
                </a:solidFill>
              </a:rPr>
              <a:t>The SEL 3 Signature Practices are one tool for fostering a supportive environment and promoting SEL. They intentionally and explicitly help build a habit of practices through which students and adults enhance their SEL skills. </a:t>
            </a:r>
            <a:endParaRPr>
              <a:solidFill>
                <a:schemeClr val="dk1"/>
              </a:solidFill>
            </a:endParaRPr>
          </a:p>
          <a:p>
            <a:pPr indent="0" lvl="0" marL="0" rtl="0" algn="l">
              <a:spcBef>
                <a:spcPts val="0"/>
              </a:spcBef>
              <a:spcAft>
                <a:spcPts val="0"/>
              </a:spcAft>
              <a:buClr>
                <a:schemeClr val="dk1"/>
              </a:buClr>
              <a:buSzPts val="1400"/>
              <a:buFont typeface="Arial"/>
              <a:buNone/>
            </a:pPr>
            <a:r>
              <a:t/>
            </a:r>
            <a:endParaRPr>
              <a:solidFill>
                <a:schemeClr val="dk1"/>
              </a:solidFill>
            </a:endParaRPr>
          </a:p>
          <a:p>
            <a:pPr indent="0" lvl="0" marL="0" rtl="0" algn="l">
              <a:spcBef>
                <a:spcPts val="0"/>
              </a:spcBef>
              <a:spcAft>
                <a:spcPts val="0"/>
              </a:spcAft>
              <a:buClr>
                <a:schemeClr val="dk1"/>
              </a:buClr>
              <a:buSzPts val="1400"/>
              <a:buFont typeface="Arial"/>
              <a:buNone/>
            </a:pPr>
            <a:r>
              <a:rPr lang="en-US">
                <a:solidFill>
                  <a:schemeClr val="dk1"/>
                </a:solidFill>
              </a:rPr>
              <a:t>For a short presentation of what SEL 3 Signature Practices are, along with a list of practices, see the following:</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https://docs.google.com/presentation/d/1utb0X71RHbzQdt-aZmOQfiFkg_kHltO7i-hUoOPb2m0/edit?usp=sharing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100"/>
              <a:buFont typeface="Arial"/>
              <a:buNone/>
            </a:pPr>
            <a:br>
              <a:rPr lang="en-US" sz="1100">
                <a:latin typeface="Arial"/>
                <a:ea typeface="Arial"/>
                <a:cs typeface="Arial"/>
                <a:sym typeface="Arial"/>
              </a:rPr>
            </a:br>
            <a:br>
              <a:rPr lang="en-US" sz="1100">
                <a:latin typeface="Arial"/>
                <a:ea typeface="Arial"/>
                <a:cs typeface="Arial"/>
                <a:sym typeface="Arial"/>
              </a:rPr>
            </a:b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400"/>
              <a:buFont typeface="Arial"/>
              <a:buNone/>
            </a:pPr>
            <a:r>
              <a:t/>
            </a:r>
            <a:endParaRPr sz="1100">
              <a:latin typeface="Arial"/>
              <a:ea typeface="Arial"/>
              <a:cs typeface="Arial"/>
              <a:sym typeface="Arial"/>
            </a:endParaRPr>
          </a:p>
        </p:txBody>
      </p:sp>
      <p:sp>
        <p:nvSpPr>
          <p:cNvPr id="172" name="Google Shape;172;g2548f6b433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25b44ac636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g225b44ac636_0_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25b44ac636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200">
                <a:solidFill>
                  <a:schemeClr val="dk1"/>
                </a:solidFill>
              </a:rPr>
              <a:t>The </a:t>
            </a:r>
            <a:r>
              <a:rPr lang="en-US" sz="1200" u="sng">
                <a:solidFill>
                  <a:schemeClr val="dk1"/>
                </a:solidFill>
                <a:hlinkClick r:id="rId2">
                  <a:extLst>
                    <a:ext uri="{A12FA001-AC4F-418D-AE19-62706E023703}">
                      <ahyp:hlinkClr val="tx"/>
                    </a:ext>
                  </a:extLst>
                </a:hlinkClick>
              </a:rPr>
              <a:t>Equitable Collaboration Framework</a:t>
            </a:r>
            <a:r>
              <a:rPr lang="en-US" sz="1200">
                <a:solidFill>
                  <a:schemeClr val="dk1"/>
                </a:solidFill>
              </a:rPr>
              <a:t> (https://organizingengagement.org/featured/equitable-collaboration-framework/) was developed by the </a:t>
            </a:r>
            <a:r>
              <a:rPr lang="en-US" sz="1200" u="sng">
                <a:solidFill>
                  <a:schemeClr val="dk1"/>
                </a:solidFill>
                <a:hlinkClick r:id="rId3">
                  <a:extLst>
                    <a:ext uri="{A12FA001-AC4F-418D-AE19-62706E023703}">
                      <ahyp:hlinkClr val="tx"/>
                    </a:ext>
                  </a:extLst>
                </a:hlinkClick>
              </a:rPr>
              <a:t>Equitable Parent-School Collaboration Research Project</a:t>
            </a:r>
            <a:r>
              <a:rPr lang="en-US" sz="1200">
                <a:solidFill>
                  <a:schemeClr val="dk1"/>
                </a:solidFill>
              </a:rPr>
              <a:t> at the University of Washington’s College of Education and hosted on Organizing Engagement. </a:t>
            </a:r>
            <a:endParaRPr sz="1200">
              <a:solidFill>
                <a:schemeClr val="dk1"/>
              </a:solidFill>
            </a:endParaRPr>
          </a:p>
          <a:p>
            <a:pPr indent="0" lvl="0" marL="0" rtl="0" algn="l">
              <a:spcBef>
                <a:spcPts val="0"/>
              </a:spcBef>
              <a:spcAft>
                <a:spcPts val="0"/>
              </a:spcAft>
              <a:buNone/>
            </a:pPr>
            <a:r>
              <a:t/>
            </a:r>
            <a:endParaRPr/>
          </a:p>
        </p:txBody>
      </p:sp>
      <p:sp>
        <p:nvSpPr>
          <p:cNvPr id="389" name="Google Shape;389;g225b44ac636_0_2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5325c0a6d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200">
                <a:solidFill>
                  <a:schemeClr val="dk1"/>
                </a:solidFill>
              </a:rPr>
              <a:t>The </a:t>
            </a:r>
            <a:r>
              <a:rPr lang="en-US" sz="1200" u="sng">
                <a:solidFill>
                  <a:schemeClr val="dk1"/>
                </a:solidFill>
                <a:hlinkClick r:id="rId2">
                  <a:extLst>
                    <a:ext uri="{A12FA001-AC4F-418D-AE19-62706E023703}">
                      <ahyp:hlinkClr val="tx"/>
                    </a:ext>
                  </a:extLst>
                </a:hlinkClick>
              </a:rPr>
              <a:t>Family Engagement Playbook</a:t>
            </a:r>
            <a:r>
              <a:rPr lang="en-US" sz="1200">
                <a:solidFill>
                  <a:schemeClr val="dk1"/>
                </a:solidFill>
              </a:rPr>
              <a:t>, created by the </a:t>
            </a:r>
            <a:r>
              <a:rPr lang="en-US" sz="1200" u="sng">
                <a:solidFill>
                  <a:schemeClr val="dk1"/>
                </a:solidFill>
                <a:hlinkClick r:id="rId3">
                  <a:extLst>
                    <a:ext uri="{A12FA001-AC4F-418D-AE19-62706E023703}">
                      <ahyp:hlinkClr val="tx"/>
                    </a:ext>
                  </a:extLst>
                </a:hlinkClick>
              </a:rPr>
              <a:t>Global Family Research Project</a:t>
            </a:r>
            <a:r>
              <a:rPr lang="en-US" sz="1200">
                <a:solidFill>
                  <a:schemeClr val="dk1"/>
                </a:solidFill>
              </a:rPr>
              <a:t>, “provides people, groups, and organizations with opportunities to explore new possibilities for building capacity to promote co-created family engagement. (https://medium.com/familyengagementplaybook)</a:t>
            </a:r>
            <a:endParaRPr sz="1200">
              <a:solidFill>
                <a:schemeClr val="dk1"/>
              </a:solidFill>
            </a:endParaRPr>
          </a:p>
          <a:p>
            <a:pPr indent="0" lvl="0" marL="0" rtl="0" algn="l">
              <a:spcBef>
                <a:spcPts val="0"/>
              </a:spcBef>
              <a:spcAft>
                <a:spcPts val="0"/>
              </a:spcAft>
              <a:buNone/>
            </a:pPr>
            <a:r>
              <a:t/>
            </a:r>
            <a:endParaRPr/>
          </a:p>
        </p:txBody>
      </p:sp>
      <p:sp>
        <p:nvSpPr>
          <p:cNvPr id="398" name="Google Shape;398;g25325c0a6d7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25b44ac636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US" sz="1200">
                <a:solidFill>
                  <a:schemeClr val="dk1"/>
                </a:solidFill>
              </a:rPr>
              <a:t>Framing: Co-creating pathways for parents and caregivers to contribute their strengths and participate in their child’s education in ways that enrich the school community is a key partnership-building practice. </a:t>
            </a:r>
            <a:endParaRPr sz="1200">
              <a:solidFill>
                <a:schemeClr val="dk1"/>
              </a:solidFill>
            </a:endParaRPr>
          </a:p>
          <a:p>
            <a:pPr indent="-228600" lvl="0" marL="457200" rtl="0" algn="l">
              <a:spcBef>
                <a:spcPts val="0"/>
              </a:spcBef>
              <a:spcAft>
                <a:spcPts val="0"/>
              </a:spcAft>
              <a:buClr>
                <a:schemeClr val="dk1"/>
              </a:buClr>
              <a:buSzPts val="1400"/>
              <a:buFont typeface="Arial"/>
              <a:buNone/>
            </a:pPr>
            <a:r>
              <a:t/>
            </a:r>
            <a:endParaRPr sz="1200">
              <a:solidFill>
                <a:schemeClr val="dk1"/>
              </a:solidFill>
            </a:endParaRPr>
          </a:p>
          <a:p>
            <a:pPr indent="-228600" lvl="0" marL="457200" rtl="0" algn="l">
              <a:spcBef>
                <a:spcPts val="0"/>
              </a:spcBef>
              <a:spcAft>
                <a:spcPts val="0"/>
              </a:spcAft>
              <a:buNone/>
            </a:pPr>
            <a:r>
              <a:rPr lang="en-US" sz="1200">
                <a:solidFill>
                  <a:schemeClr val="dk1"/>
                </a:solidFill>
              </a:rPr>
              <a:t>Ask group members to choose one of the two FCE frameworks to explore.(See two previous slides.) Give 3-5 minutes for individual exploration. With a framework-alike partner, discuss any of the following questions: </a:t>
            </a:r>
            <a:endParaRPr sz="1200">
              <a:solidFill>
                <a:schemeClr val="dk1"/>
              </a:solidFill>
            </a:endParaRPr>
          </a:p>
          <a:p>
            <a:pPr indent="-228600" lvl="0" marL="457200" rtl="0" algn="l">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Have participants split into two groups with each group exploring one of the resources. Ideally groups would be no larger than 5-6. Assign multiple groups to each topic as necessary. Have them discuss with a framework-alike partner and capture answers to the questions. Then share out.</a:t>
            </a:r>
            <a:endParaRPr sz="1200">
              <a:solidFill>
                <a:schemeClr val="dk1"/>
              </a:solidFill>
            </a:endParaRPr>
          </a:p>
        </p:txBody>
      </p:sp>
      <p:sp>
        <p:nvSpPr>
          <p:cNvPr id="407" name="Google Shape;407;g225b44ac636_0_2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5325c0a6d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28600" lvl="0" marL="457200" rtl="0" algn="l">
              <a:spcBef>
                <a:spcPts val="0"/>
              </a:spcBef>
              <a:spcAft>
                <a:spcPts val="0"/>
              </a:spcAft>
              <a:buClr>
                <a:schemeClr val="dk1"/>
              </a:buClr>
              <a:buSzPts val="1400"/>
              <a:buFont typeface="Arial"/>
              <a:buNone/>
            </a:pPr>
            <a:r>
              <a:rPr lang="en-US" sz="1200">
                <a:solidFill>
                  <a:schemeClr val="dk1"/>
                </a:solidFill>
              </a:rPr>
              <a:t>In Soo Hong’s book on lessons learned from the Logan Square Neighborhood Association’s work in Boston,</a:t>
            </a:r>
            <a:r>
              <a:rPr lang="en-US" sz="1200" u="sng">
                <a:solidFill>
                  <a:schemeClr val="dk1"/>
                </a:solidFill>
                <a:hlinkClick r:id="rId2">
                  <a:extLst>
                    <a:ext uri="{A12FA001-AC4F-418D-AE19-62706E023703}">
                      <ahyp:hlinkClr val="tx"/>
                    </a:ext>
                  </a:extLst>
                </a:hlinkClick>
              </a:rPr>
              <a:t> A Cord of Three Strands</a:t>
            </a:r>
            <a:r>
              <a:rPr lang="en-US" sz="1200">
                <a:solidFill>
                  <a:schemeClr val="dk1"/>
                </a:solidFill>
              </a:rPr>
              <a:t>, (2011) the author writes: Quote on Slide</a:t>
            </a:r>
            <a:endParaRPr sz="1200">
              <a:solidFill>
                <a:schemeClr val="dk1"/>
              </a:solidFill>
            </a:endParaRPr>
          </a:p>
          <a:p>
            <a:pPr indent="-228600" lvl="0" marL="457200" rtl="0" algn="l">
              <a:spcBef>
                <a:spcPts val="0"/>
              </a:spcBef>
              <a:spcAft>
                <a:spcPts val="0"/>
              </a:spcAft>
              <a:buClr>
                <a:schemeClr val="dk1"/>
              </a:buClr>
              <a:buSzPts val="1400"/>
              <a:buFont typeface="Arial"/>
              <a:buNone/>
            </a:pPr>
            <a:r>
              <a:rPr lang="en-US" sz="1200">
                <a:solidFill>
                  <a:schemeClr val="dk1"/>
                </a:solidFill>
              </a:rPr>
              <a:t>(https://books.google.com/books?hl=en&amp;lr=&amp;id=RX4fEAAAQBAJ&amp;oi=fnd&amp;pg=PT6&amp;dq=info:yxLd50GmNc8J:scholar.google.com/&amp;ots=YziE4nYwQT&amp;sig=ZqH3pggCJRZZIbt-HcAmNT2e9LA#v=onepage&amp;q&amp;f=false) </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228600" lvl="0" marL="457200" rtl="0" algn="l">
              <a:spcBef>
                <a:spcPts val="0"/>
              </a:spcBef>
              <a:spcAft>
                <a:spcPts val="0"/>
              </a:spcAft>
              <a:buClr>
                <a:schemeClr val="dk1"/>
              </a:buClr>
              <a:buSzPts val="1400"/>
              <a:buFont typeface="Arial"/>
              <a:buNone/>
            </a:pPr>
            <a:r>
              <a:rPr lang="en-US" sz="1200">
                <a:solidFill>
                  <a:schemeClr val="dk1"/>
                </a:solidFill>
              </a:rPr>
              <a:t>Keeping in mind Hong’s words, take 10 minutes to read the following article by Jung-Ah Choi, an assistant professor of education, St. Peter’s University, Jersey City, N.J “</a:t>
            </a:r>
            <a:r>
              <a:rPr lang="en-US" sz="1200" u="sng">
                <a:solidFill>
                  <a:schemeClr val="dk1"/>
                </a:solidFill>
                <a:hlinkClick r:id="rId3">
                  <a:extLst>
                    <a:ext uri="{A12FA001-AC4F-418D-AE19-62706E023703}">
                      <ahyp:hlinkClr val="tx"/>
                    </a:ext>
                  </a:extLst>
                </a:hlinkClick>
              </a:rPr>
              <a:t>Why I’m not involved: Parental involvement from a parent’s perspective</a:t>
            </a:r>
            <a:r>
              <a:rPr lang="en-US" sz="1200">
                <a:solidFill>
                  <a:schemeClr val="dk1"/>
                </a:solidFill>
              </a:rPr>
              <a:t>” (https://kappanonline.org/choi-why-im-not-involved-parental-involvement-parents-perspective/) </a:t>
            </a:r>
            <a:endParaRPr>
              <a:solidFill>
                <a:schemeClr val="dk1"/>
              </a:solidFill>
            </a:endParaRPr>
          </a:p>
          <a:p>
            <a:pPr indent="0" lvl="0" marL="0" rtl="0" algn="l">
              <a:spcBef>
                <a:spcPts val="0"/>
              </a:spcBef>
              <a:spcAft>
                <a:spcPts val="0"/>
              </a:spcAft>
              <a:buNone/>
            </a:pPr>
            <a:r>
              <a:t/>
            </a:r>
            <a:endParaRPr/>
          </a:p>
        </p:txBody>
      </p:sp>
      <p:sp>
        <p:nvSpPr>
          <p:cNvPr id="422" name="Google Shape;422;g25325c0a6d7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5325c0a6d7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US" sz="1200">
                <a:solidFill>
                  <a:schemeClr val="dk1"/>
                </a:solidFill>
              </a:rPr>
              <a:t>Keeping in mind Hong’s words, take 10 minutes to read the following article by Jung-Ah Choi, an assistant professor of education, St. Peter’s University, Jersey City, N.J “</a:t>
            </a:r>
            <a:r>
              <a:rPr lang="en-US" sz="1200" u="sng">
                <a:solidFill>
                  <a:schemeClr val="dk1"/>
                </a:solidFill>
                <a:hlinkClick r:id="rId2">
                  <a:extLst>
                    <a:ext uri="{A12FA001-AC4F-418D-AE19-62706E023703}">
                      <ahyp:hlinkClr val="tx"/>
                    </a:ext>
                  </a:extLst>
                </a:hlinkClick>
              </a:rPr>
              <a:t>Why I’m not involved: Parental involvement from a parent’s perspective</a:t>
            </a:r>
            <a:r>
              <a:rPr lang="en-US" sz="1200">
                <a:solidFill>
                  <a:schemeClr val="dk1"/>
                </a:solidFill>
              </a:rPr>
              <a:t>” (https://kappanonline.org/choi-why-im-not-involved-parental-involvement-parents-perspective/) </a:t>
            </a:r>
            <a:endParaRPr>
              <a:solidFill>
                <a:schemeClr val="dk1"/>
              </a:solidFill>
            </a:endParaRPr>
          </a:p>
          <a:p>
            <a:pPr indent="0" lvl="0" marL="0" rtl="0" algn="l">
              <a:spcBef>
                <a:spcPts val="0"/>
              </a:spcBef>
              <a:spcAft>
                <a:spcPts val="0"/>
              </a:spcAft>
              <a:buNone/>
            </a:pPr>
            <a:r>
              <a:t/>
            </a:r>
            <a:endParaRPr/>
          </a:p>
        </p:txBody>
      </p:sp>
      <p:sp>
        <p:nvSpPr>
          <p:cNvPr id="430" name="Google Shape;430;g25325c0a6d7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5325c0a6d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200">
                <a:solidFill>
                  <a:schemeClr val="dk1"/>
                </a:solidFill>
              </a:rPr>
              <a:t>Framing: According to </a:t>
            </a:r>
            <a:r>
              <a:rPr lang="en-US" sz="1200" u="sng">
                <a:solidFill>
                  <a:schemeClr val="dk1"/>
                </a:solidFill>
                <a:hlinkClick r:id="rId2">
                  <a:extLst>
                    <a:ext uri="{A12FA001-AC4F-418D-AE19-62706E023703}">
                      <ahyp:hlinkClr val="tx"/>
                    </a:ext>
                  </a:extLst>
                </a:hlinkClick>
              </a:rPr>
              <a:t>research</a:t>
            </a:r>
            <a:r>
              <a:rPr lang="en-US" sz="1200">
                <a:solidFill>
                  <a:schemeClr val="dk1"/>
                </a:solidFill>
              </a:rPr>
              <a:t> (https://link.springer.com/article/10.1007/s10643-006-0063-5)  certain factors may influence teacher beliefs about parents and families. For example:</a:t>
            </a:r>
            <a:endParaRPr sz="1200">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Teachers’ own sociocultural background and childhood experiences. “An assertive parent who is seeking to be a leader may bring about a defensive reaction” from a teacher whose own parents did not seek out leadership roles or who ceded decision-making to the educator.  </a:t>
            </a:r>
            <a:endParaRPr sz="1200">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School culture and norms. If the school signals to parents that “their roles are limited and do not involve leadership then teachers receive distorted messages about how to approach and develop meaningful parent and family involvement.” </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As you reflect on Hong’s words and Choi’s article, discuss the questions above.</a:t>
            </a:r>
            <a:endParaRPr/>
          </a:p>
        </p:txBody>
      </p:sp>
      <p:sp>
        <p:nvSpPr>
          <p:cNvPr id="440" name="Google Shape;440;g25325c0a6d7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5325c0a6d7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28600" lvl="0" marL="457200" rtl="0" algn="l">
              <a:spcBef>
                <a:spcPts val="0"/>
              </a:spcBef>
              <a:spcAft>
                <a:spcPts val="0"/>
              </a:spcAft>
              <a:buClr>
                <a:schemeClr val="dk1"/>
              </a:buClr>
              <a:buSzPts val="1400"/>
              <a:buFont typeface="Arial"/>
              <a:buNone/>
            </a:pPr>
            <a:r>
              <a:rPr lang="en-US" sz="1200">
                <a:solidFill>
                  <a:schemeClr val="dk1"/>
                </a:solidFill>
              </a:rPr>
              <a:t>Activity: Watch </a:t>
            </a:r>
            <a:r>
              <a:rPr lang="en-US" sz="1200" u="sng">
                <a:solidFill>
                  <a:schemeClr val="dk1"/>
                </a:solidFill>
                <a:hlinkClick r:id="rId2">
                  <a:extLst>
                    <a:ext uri="{A12FA001-AC4F-418D-AE19-62706E023703}">
                      <ahyp:hlinkClr val="tx"/>
                    </a:ext>
                  </a:extLst>
                </a:hlinkClick>
              </a:rPr>
              <a:t>Karen Mapp</a:t>
            </a:r>
            <a:r>
              <a:rPr lang="en-US" sz="1200">
                <a:solidFill>
                  <a:schemeClr val="dk1"/>
                </a:solidFill>
              </a:rPr>
              <a:t>’s (7:40) presentation Linking Family Engagement to Learning.</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https://www.youtube.com/watch?v=KDPY1t8E6Cg</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456" name="Google Shape;456;g25325c0a6d7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5325c0a6d7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rPr>
              <a:t>Form five groups, one for each of the categories discussed in Mapp’s presentation. (See below). Each group will focus on only one of the categories. Provide each group with markers and a piece of chart paper with a line drawn down the middle. (This exercise can also be done on a jam board.)</a:t>
            </a:r>
            <a:endParaRPr>
              <a:solidFill>
                <a:schemeClr val="dk1"/>
              </a:solidFill>
            </a:endParaRPr>
          </a:p>
          <a:p>
            <a:pPr indent="0" lvl="0" marL="0" rtl="0" algn="l">
              <a:spcBef>
                <a:spcPts val="0"/>
              </a:spcBef>
              <a:spcAft>
                <a:spcPts val="0"/>
              </a:spcAft>
              <a:buNone/>
            </a:pPr>
            <a:r>
              <a:rPr lang="en-US" sz="1200" u="sng">
                <a:solidFill>
                  <a:schemeClr val="dk1"/>
                </a:solidFill>
              </a:rPr>
              <a:t>Categories</a:t>
            </a:r>
            <a:endParaRPr sz="1200">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 Relational - How are we being intentional about getting to know families?</a:t>
            </a:r>
            <a:endParaRPr>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 Interactive - How are we providing hands-on, engaging, practical opportunities for engagement?</a:t>
            </a:r>
            <a:endParaRPr>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Collaborative - How are we intentionally learning from families and working together? </a:t>
            </a:r>
            <a:endParaRPr>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Developmental - How are we expanding from “‘providing services” to families to building capacity of families? </a:t>
            </a:r>
            <a:endParaRPr>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Linked to Learning (linked to SEL) - How are we linking our FCE to student (social, emotional, and academic) learning?</a:t>
            </a:r>
            <a:endParaRPr sz="1200">
              <a:solidFill>
                <a:schemeClr val="dk1"/>
              </a:solidFill>
            </a:endParaRPr>
          </a:p>
        </p:txBody>
      </p:sp>
      <p:sp>
        <p:nvSpPr>
          <p:cNvPr id="468" name="Google Shape;468;g25325c0a6d7_0_4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25b44ac63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200">
                <a:solidFill>
                  <a:schemeClr val="dk1"/>
                </a:solidFill>
              </a:rPr>
              <a:t>As educators we must build bridges between school and the home by providing opportunities for parents, caregivers, and families to be involved in their child’s education. Systemic SEL invites us to move beyond involvement, center relationships, and enact a partnership model in which families and educators work together to support student social, emotional, and academic development, each with important and complementary roles. </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a:t>
            </a:r>
            <a:endParaRPr sz="8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endParaRPr>
          </a:p>
        </p:txBody>
      </p:sp>
      <p:sp>
        <p:nvSpPr>
          <p:cNvPr id="186" name="Google Shape;186;g225b44ac636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5325c0a6d7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US" sz="1200">
                <a:solidFill>
                  <a:schemeClr val="dk1"/>
                </a:solidFill>
              </a:rPr>
              <a:t>Have each group identify and note on one side of the chart paper their context’s current family engagement practices on one side and potential/aspirational practices on the other side. For example, column 1 might say: “Ways our FCE work is relational: We send home surveys to parents asking about their child, family culture, and traditions.” Column 2 might say: “Potential ways our FCE work could be relational: We could begin home visits or family meet ups in public spaces.”     </a:t>
            </a:r>
            <a:endParaRPr>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Have the groups ‘visit’ the chart paper of each of the other groups and add ideas to each column.</a:t>
            </a:r>
            <a:r>
              <a:rPr lang="en-US">
                <a:solidFill>
                  <a:schemeClr val="dk1"/>
                </a:solidFill>
              </a:rPr>
              <a:t> </a:t>
            </a:r>
            <a:endParaRPr>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Wrap up question: Out of the Potential/Aspirational items for each of the five areas, decide as a group at least one thing you would like to focus on as a group or school.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476" name="Google Shape;476;g25325c0a6d7_0_4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5325c0a6d7_0_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rPr>
              <a:t>Leveraging the knowledge and experiences of families and community members is essential to enriching the classroom curriculum in an inclusive and culturally sustaining and expansive way. Intentionally gathering and using information about families’ assets, experiences, and skills or funds of knowledge requires that educators develop their social and emotional skills and foster trusting relationships with families </a:t>
            </a:r>
            <a:br>
              <a:rPr lang="en-US" sz="1200">
                <a:solidFill>
                  <a:schemeClr val="dk1"/>
                </a:solidFill>
              </a:rPr>
            </a:br>
            <a:endParaRPr sz="1200">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Individually: Review the chart  </a:t>
            </a:r>
            <a:r>
              <a:rPr lang="en-US" sz="1200" u="sng">
                <a:solidFill>
                  <a:schemeClr val="dk1"/>
                </a:solidFill>
                <a:hlinkClick r:id="rId2">
                  <a:extLst>
                    <a:ext uri="{A12FA001-AC4F-418D-AE19-62706E023703}">
                      <ahyp:hlinkClr val="tx"/>
                    </a:ext>
                  </a:extLst>
                </a:hlinkClick>
              </a:rPr>
              <a:t>Funds of Knowledge</a:t>
            </a:r>
            <a:r>
              <a:rPr lang="en-US" sz="1200">
                <a:solidFill>
                  <a:schemeClr val="dk1"/>
                </a:solidFill>
              </a:rPr>
              <a:t> (https://modules.nceln.fpg.unc.edu/sites/modules.nceln.fpg.unc.edu/files/foundations/handouts/Mod%204%20Funds%20of%20knowledge.pdf) adapted from the work of Gonzalez, Moll, and Amanti (2005) by Bank Street College on the second page of this document</a:t>
            </a:r>
            <a:endParaRPr sz="1200">
              <a:solidFill>
                <a:schemeClr val="dk1"/>
              </a:solidFill>
            </a:endParaRPr>
          </a:p>
        </p:txBody>
      </p:sp>
      <p:sp>
        <p:nvSpPr>
          <p:cNvPr id="488" name="Google Shape;488;g25325c0a6d7_0_4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5325c0a6d7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Discuss as a group: What are the existing tools and practices educators use to surface families’ strengths and knowledge? </a:t>
            </a:r>
            <a:endParaRPr sz="1200">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How would you enhance this Funds of Knowledge chart to be appropriate for families in 2021-2022? What would you add? What would you remove, if anything</a:t>
            </a:r>
            <a:endParaRPr sz="1200">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Wrap up question: What is one idea you heard in the discussion you want to try or learn more about? </a:t>
            </a:r>
            <a:endParaRPr sz="1200">
              <a:solidFill>
                <a:schemeClr val="dk1"/>
              </a:solidFill>
            </a:endParaRPr>
          </a:p>
        </p:txBody>
      </p:sp>
      <p:sp>
        <p:nvSpPr>
          <p:cNvPr id="496" name="Google Shape;496;g25325c0a6d7_0_4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5bd5361038_0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g25bd5361038_0_1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u="none" cap="none" strike="noStrike">
                <a:solidFill>
                  <a:schemeClr val="dk1"/>
                </a:solidFill>
              </a:rPr>
              <a:t>San Diego County Office of Education curated resources on FCE and SEL: </a:t>
            </a:r>
            <a:endParaRPr/>
          </a:p>
          <a:p>
            <a:pPr indent="0" lvl="0" marL="0" rtl="0" algn="l">
              <a:spcBef>
                <a:spcPts val="0"/>
              </a:spcBef>
              <a:spcAft>
                <a:spcPts val="0"/>
              </a:spcAft>
              <a:buNone/>
            </a:pPr>
            <a:r>
              <a:rPr lang="en-US" sz="1200" u="sng" cap="none" strike="noStrike">
                <a:solidFill>
                  <a:schemeClr val="dk1"/>
                </a:solidFill>
                <a:hlinkClick r:id="rId2">
                  <a:extLst>
                    <a:ext uri="{A12FA001-AC4F-418D-AE19-62706E023703}">
                      <ahyp:hlinkClr val="tx"/>
                    </a:ext>
                  </a:extLst>
                </a:hlinkClick>
              </a:rPr>
              <a:t>Building Partnerships and Honoring the Contributions of Diverse Families</a:t>
            </a:r>
            <a:r>
              <a:rPr lang="en-US" sz="1200" u="none" cap="none" strike="noStrike">
                <a:solidFill>
                  <a:schemeClr val="dk1"/>
                </a:solidFill>
              </a:rPr>
              <a:t> (SLIDES 1-9) discusses cultivating welcoming environments for diverse families, tips on what, when, and how to share information about SEL with families, and starter ideas for including families in SEL efforts. (</a:t>
            </a:r>
            <a:r>
              <a:rPr lang="en-US" sz="1200" u="sng" cap="none" strike="noStrike">
                <a:solidFill>
                  <a:schemeClr val="dk1"/>
                </a:solidFill>
                <a:hlinkClick r:id="rId3">
                  <a:extLst>
                    <a:ext uri="{A12FA001-AC4F-418D-AE19-62706E023703}">
                      <ahyp:hlinkClr val="tx"/>
                    </a:ext>
                  </a:extLst>
                </a:hlinkClick>
              </a:rPr>
              <a:t>https://greatergood.berkeley.edu/slides/BUILDING_PARTNERSHIPS__HONORING_THE_CONTRIBUTIONS_OF_DIVERSE_FAMILIES._San_Diego_Unified_pptx_.pptx</a:t>
            </a:r>
            <a:r>
              <a:rPr lang="en-US" sz="1200" u="none" cap="none" strike="noStrike">
                <a:solidFill>
                  <a:schemeClr val="dk1"/>
                </a:solidFill>
              </a:rPr>
              <a:t>_ </a:t>
            </a:r>
            <a:endParaRPr/>
          </a:p>
          <a:p>
            <a:pPr indent="0" lvl="0" marL="0" rtl="0" algn="l">
              <a:spcBef>
                <a:spcPts val="0"/>
              </a:spcBef>
              <a:spcAft>
                <a:spcPts val="0"/>
              </a:spcAft>
              <a:buNone/>
            </a:pPr>
            <a:r>
              <a:rPr lang="en-US" sz="1200" u="sng" cap="none" strike="noStrike">
                <a:solidFill>
                  <a:schemeClr val="dk1"/>
                </a:solidFill>
                <a:hlinkClick r:id="rId4">
                  <a:extLst>
                    <a:ext uri="{A12FA001-AC4F-418D-AE19-62706E023703}">
                      <ahyp:hlinkClr val="tx"/>
                    </a:ext>
                  </a:extLst>
                </a:hlinkClick>
              </a:rPr>
              <a:t>SEL Strategies and Tips for Families</a:t>
            </a:r>
            <a:r>
              <a:rPr lang="en-US" sz="1200" u="none" cap="none" strike="noStrike">
                <a:solidFill>
                  <a:schemeClr val="dk1"/>
                </a:solidFill>
              </a:rPr>
              <a:t> (SLIDES 10-26)  a curated presentation for use with families at an engagement event that offers simple ways for families to support their children’s social and emotional development, an introduction to CASEL’s five core SEL competencies, and some SEL developmental milestones. (</a:t>
            </a:r>
            <a:r>
              <a:rPr lang="en-US" sz="1200" u="sng" cap="none" strike="noStrike">
                <a:solidFill>
                  <a:schemeClr val="dk1"/>
                </a:solidFill>
                <a:hlinkClick r:id="rId5">
                  <a:extLst>
                    <a:ext uri="{A12FA001-AC4F-418D-AE19-62706E023703}">
                      <ahyp:hlinkClr val="tx"/>
                    </a:ext>
                  </a:extLst>
                </a:hlinkClick>
              </a:rPr>
              <a:t>https://ggsc.berkeley.edu/</a:t>
            </a:r>
            <a:r>
              <a:rPr lang="en-US" sz="1200" u="sng" cap="none" strike="noStrike">
                <a:solidFill>
                  <a:schemeClr val="dk1"/>
                </a:solidFill>
              </a:rPr>
              <a:t>slides/SEL_STRATEGIES__TIPS_FOR_FAMILIES._San_Diego_Unified_.pptx) </a:t>
            </a:r>
            <a:endParaRPr/>
          </a:p>
          <a:p>
            <a:pPr indent="0" lvl="0" marL="0" rtl="0" algn="l">
              <a:spcBef>
                <a:spcPts val="0"/>
              </a:spcBef>
              <a:spcAft>
                <a:spcPts val="0"/>
              </a:spcAft>
              <a:buNone/>
            </a:pPr>
            <a:r>
              <a:t/>
            </a:r>
            <a:endParaRPr sz="1200" u="none" cap="none" strike="noStrike">
              <a:solidFill>
                <a:schemeClr val="dk1"/>
              </a:solidFill>
            </a:endParaRPr>
          </a:p>
          <a:p>
            <a:pPr indent="0" lvl="0" marL="0" rtl="0" algn="l">
              <a:spcBef>
                <a:spcPts val="0"/>
              </a:spcBef>
              <a:spcAft>
                <a:spcPts val="0"/>
              </a:spcAft>
              <a:buNone/>
            </a:pPr>
            <a:r>
              <a:rPr lang="en-US" sz="1200" u="none" cap="none" strike="noStrike">
                <a:solidFill>
                  <a:schemeClr val="dk1"/>
                </a:solidFill>
              </a:rPr>
              <a:t>Review the slides and discuss:</a:t>
            </a:r>
            <a:endParaRPr/>
          </a:p>
          <a:p>
            <a:pPr indent="-171450" lvl="0" marL="171450" rtl="0" algn="l">
              <a:spcBef>
                <a:spcPts val="0"/>
              </a:spcBef>
              <a:spcAft>
                <a:spcPts val="0"/>
              </a:spcAft>
              <a:buClr>
                <a:schemeClr val="dk1"/>
              </a:buClr>
              <a:buSzPts val="1200"/>
              <a:buFont typeface="Arial"/>
              <a:buChar char="•"/>
            </a:pPr>
            <a:r>
              <a:rPr lang="en-US" sz="1200" u="none" cap="none" strike="noStrike">
                <a:solidFill>
                  <a:schemeClr val="dk1"/>
                </a:solidFill>
              </a:rPr>
              <a:t>Are any of the ideas or approaches in the Building Partnerships slides new to you or did they spark ideas? In the SEL Strategies and Tips for Families?</a:t>
            </a:r>
            <a:endParaRPr/>
          </a:p>
          <a:p>
            <a:pPr indent="-171450" lvl="0" marL="171450" rtl="0" algn="l">
              <a:spcBef>
                <a:spcPts val="0"/>
              </a:spcBef>
              <a:spcAft>
                <a:spcPts val="0"/>
              </a:spcAft>
              <a:buClr>
                <a:schemeClr val="dk1"/>
              </a:buClr>
              <a:buSzPts val="1200"/>
              <a:buFont typeface="Arial"/>
              <a:buChar char="•"/>
            </a:pPr>
            <a:r>
              <a:rPr lang="en-US" sz="1200" u="none" cap="none" strike="noStrike">
                <a:solidFill>
                  <a:schemeClr val="dk1"/>
                </a:solidFill>
              </a:rPr>
              <a:t>Beyond SEL 101 or SEL Foundations presentations to families, how might families be engaged to inform and enhance SEL practices within the school day? </a:t>
            </a:r>
            <a:endParaRPr/>
          </a:p>
          <a:p>
            <a:pPr indent="-171450" lvl="0" marL="171450" rtl="0" algn="l">
              <a:spcBef>
                <a:spcPts val="0"/>
              </a:spcBef>
              <a:spcAft>
                <a:spcPts val="0"/>
              </a:spcAft>
              <a:buClr>
                <a:schemeClr val="dk1"/>
              </a:buClr>
              <a:buSzPts val="1200"/>
              <a:buFont typeface="Arial"/>
              <a:buChar char="•"/>
            </a:pPr>
            <a:r>
              <a:rPr lang="en-US" sz="1200" u="none" cap="none" strike="noStrike">
                <a:solidFill>
                  <a:schemeClr val="dk1"/>
                </a:solidFill>
              </a:rPr>
              <a:t>Wrap up question: What questions might you ask to learn more about incorporating culturally responsive practices in school-wide and classroom based SEL practice</a:t>
            </a:r>
            <a:r>
              <a:rPr lang="en-US"/>
              <a:t>  </a:t>
            </a:r>
            <a:endParaRPr sz="1200" u="none" cap="none" strike="noStrike">
              <a:solidFill>
                <a:schemeClr val="dk1"/>
              </a:solidFill>
            </a:endParaRPr>
          </a:p>
          <a:p>
            <a:pPr indent="0" lvl="0" marL="0" rtl="0" algn="l">
              <a:spcBef>
                <a:spcPts val="0"/>
              </a:spcBef>
              <a:spcAft>
                <a:spcPts val="0"/>
              </a:spcAft>
              <a:buNone/>
            </a:pPr>
            <a:r>
              <a:t/>
            </a:r>
            <a:endParaRPr/>
          </a:p>
        </p:txBody>
      </p:sp>
      <p:sp>
        <p:nvSpPr>
          <p:cNvPr id="507" name="Google Shape;507;g25bd5361038_0_1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Arial"/>
              <a:buNone/>
            </a:pPr>
            <a:fld id="{00000000-1234-1234-1234-123412341234}" type="slidenum">
              <a:rPr lang="en-US" sz="1200" u="none" cap="none" strike="noStrike">
                <a:solidFill>
                  <a:schemeClr val="dk1"/>
                </a:solidFill>
              </a:rPr>
              <a:t>‹#›</a:t>
            </a:fld>
            <a:endParaRPr sz="1200" u="none" cap="none" strike="noStrike">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4b9c6f30e6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Let’s further examine our own beliefs and our classroom cultures. </a:t>
            </a:r>
            <a:br>
              <a:rPr lang="en-US"/>
            </a:br>
            <a:r>
              <a:rPr lang="en-US"/>
              <a:t>Allow learners to consider these questions independently. Perhaps they note surprising responses with a star and highlight beliefs they would like to change.</a:t>
            </a:r>
            <a:endParaRPr/>
          </a:p>
          <a:p>
            <a:pPr indent="0" lvl="0" marL="0" rtl="0" algn="l">
              <a:spcBef>
                <a:spcPts val="0"/>
              </a:spcBef>
              <a:spcAft>
                <a:spcPts val="0"/>
              </a:spcAft>
              <a:buClr>
                <a:schemeClr val="dk1"/>
              </a:buClr>
              <a:buSzPts val="1100"/>
              <a:buFont typeface="Arial"/>
              <a:buNone/>
            </a:pPr>
            <a:r>
              <a:rPr lang="en-US">
                <a:solidFill>
                  <a:schemeClr val="dk1"/>
                </a:solidFill>
              </a:rPr>
              <a:t>https://ggie.berkeley.edu/wp-content/uploads/2023/10/6.2-Linking-Family-Engagement-to-Learning.pdf</a:t>
            </a:r>
            <a:endParaRPr/>
          </a:p>
        </p:txBody>
      </p:sp>
      <p:sp>
        <p:nvSpPr>
          <p:cNvPr id="515" name="Google Shape;515;g24b9c6f30e6_0_4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25b44ac636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526" name="Google Shape;526;g225b44ac636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Expand objectives to California Developmental Indicators through making connections to SEL competencies in California on developmental age span.</a:t>
            </a:r>
            <a:br>
              <a:rPr lang="en-US">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Sourced from CDE (July 2023):</a:t>
            </a:r>
            <a:br>
              <a:rPr lang="en-US">
                <a:solidFill>
                  <a:schemeClr val="dk1"/>
                </a:solidFill>
              </a:rPr>
            </a:br>
            <a:r>
              <a:rPr lang="en-US">
                <a:solidFill>
                  <a:schemeClr val="dk1"/>
                </a:solidFill>
              </a:rPr>
              <a:t>The </a:t>
            </a:r>
            <a:r>
              <a:rPr lang="en-US" u="sng">
                <a:solidFill>
                  <a:schemeClr val="hlink"/>
                </a:solidFill>
                <a:hlinkClick r:id="rId2"/>
              </a:rPr>
              <a:t>California Department of Education (CDE) </a:t>
            </a:r>
            <a:r>
              <a:rPr lang="en-US">
                <a:solidFill>
                  <a:schemeClr val="dk1"/>
                </a:solidFill>
              </a:rPr>
              <a:t>aims to support and advance the efforts of educators across California who are working to fully integrate systemic SEL and equity by building on the promise of T-SEL as a concept. To provide these supports, the </a:t>
            </a:r>
            <a:r>
              <a:rPr lang="en-US" u="sng">
                <a:solidFill>
                  <a:schemeClr val="hlink"/>
                </a:solidFill>
                <a:hlinkClick r:id="rId3"/>
              </a:rPr>
              <a:t>CDE has articulated developmental indicators for CASEL’s five core competencies</a:t>
            </a:r>
            <a:r>
              <a:rPr lang="en-US">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u="sng">
                <a:solidFill>
                  <a:schemeClr val="hlink"/>
                </a:solidFill>
                <a:hlinkClick r:id="rId4"/>
              </a:rPr>
              <a:t>Self-Awareness (Intrapersonal Focus)</a:t>
            </a:r>
            <a:endParaRPr>
              <a:solidFill>
                <a:schemeClr val="dk1"/>
              </a:solidFill>
            </a:endParaRPr>
          </a:p>
          <a:p>
            <a:pPr indent="0" lvl="0" marL="0" rtl="0" algn="l">
              <a:spcBef>
                <a:spcPts val="0"/>
              </a:spcBef>
              <a:spcAft>
                <a:spcPts val="0"/>
              </a:spcAft>
              <a:buClr>
                <a:schemeClr val="dk1"/>
              </a:buClr>
              <a:buSzPts val="1100"/>
              <a:buFont typeface="Arial"/>
              <a:buNone/>
            </a:pPr>
            <a:r>
              <a:rPr lang="en-US" u="sng">
                <a:solidFill>
                  <a:schemeClr val="hlink"/>
                </a:solidFill>
                <a:hlinkClick r:id="rId5"/>
              </a:rPr>
              <a:t>Self-Management (Intrapersonal Focus)</a:t>
            </a:r>
            <a:endParaRPr>
              <a:solidFill>
                <a:schemeClr val="dk1"/>
              </a:solidFill>
            </a:endParaRPr>
          </a:p>
          <a:p>
            <a:pPr indent="0" lvl="0" marL="0" rtl="0" algn="l">
              <a:spcBef>
                <a:spcPts val="0"/>
              </a:spcBef>
              <a:spcAft>
                <a:spcPts val="0"/>
              </a:spcAft>
              <a:buClr>
                <a:schemeClr val="dk1"/>
              </a:buClr>
              <a:buSzPts val="1100"/>
              <a:buFont typeface="Arial"/>
              <a:buNone/>
            </a:pPr>
            <a:r>
              <a:rPr lang="en-US" u="sng">
                <a:solidFill>
                  <a:schemeClr val="hlink"/>
                </a:solidFill>
                <a:hlinkClick r:id="rId6"/>
              </a:rPr>
              <a:t>Social Awareness (Interpersonal Focus)</a:t>
            </a:r>
            <a:endParaRPr>
              <a:solidFill>
                <a:schemeClr val="dk1"/>
              </a:solidFill>
            </a:endParaRPr>
          </a:p>
          <a:p>
            <a:pPr indent="0" lvl="0" marL="0" rtl="0" algn="l">
              <a:spcBef>
                <a:spcPts val="0"/>
              </a:spcBef>
              <a:spcAft>
                <a:spcPts val="0"/>
              </a:spcAft>
              <a:buClr>
                <a:schemeClr val="dk1"/>
              </a:buClr>
              <a:buSzPts val="1100"/>
              <a:buFont typeface="Arial"/>
              <a:buNone/>
            </a:pPr>
            <a:r>
              <a:rPr lang="en-US" u="sng">
                <a:solidFill>
                  <a:schemeClr val="hlink"/>
                </a:solidFill>
                <a:hlinkClick r:id="rId7"/>
              </a:rPr>
              <a:t>Relationship Skills (Interpersonal Focus)</a:t>
            </a:r>
            <a:endParaRPr>
              <a:solidFill>
                <a:schemeClr val="dk1"/>
              </a:solidFill>
            </a:endParaRPr>
          </a:p>
          <a:p>
            <a:pPr indent="0" lvl="0" marL="0" rtl="0" algn="l">
              <a:spcBef>
                <a:spcPts val="0"/>
              </a:spcBef>
              <a:spcAft>
                <a:spcPts val="0"/>
              </a:spcAft>
              <a:buClr>
                <a:schemeClr val="dk1"/>
              </a:buClr>
              <a:buSzPts val="1100"/>
              <a:buFont typeface="Arial"/>
              <a:buNone/>
            </a:pPr>
            <a:r>
              <a:rPr lang="en-US" u="sng">
                <a:solidFill>
                  <a:schemeClr val="hlink"/>
                </a:solidFill>
                <a:hlinkClick r:id="rId8"/>
              </a:rPr>
              <a:t>Responsible Decision-Making (Inter and Intrapersonal)</a:t>
            </a:r>
            <a:endParaRPr/>
          </a:p>
        </p:txBody>
      </p:sp>
      <p:sp>
        <p:nvSpPr>
          <p:cNvPr id="536" name="Google Shape;536;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28b9e91fa1d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br>
              <a:rPr b="1" lang="en-US" sz="1350">
                <a:solidFill>
                  <a:schemeClr val="dk1"/>
                </a:solidFill>
                <a:latin typeface="Roboto"/>
                <a:ea typeface="Roboto"/>
                <a:cs typeface="Roboto"/>
                <a:sym typeface="Roboto"/>
              </a:rPr>
            </a:br>
            <a:endParaRPr/>
          </a:p>
        </p:txBody>
      </p:sp>
      <p:sp>
        <p:nvSpPr>
          <p:cNvPr id="548" name="Google Shape;548;g28b9e91fa1d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225b44ac636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557" name="Google Shape;557;g225b44ac636_0_3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25325c0a6d7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97727"/>
              </a:lnSpc>
              <a:spcBef>
                <a:spcPts val="2300"/>
              </a:spcBef>
              <a:spcAft>
                <a:spcPts val="0"/>
              </a:spcAft>
              <a:buClr>
                <a:schemeClr val="dk1"/>
              </a:buClr>
              <a:buSzPts val="1100"/>
              <a:buFont typeface="Arial"/>
              <a:buNone/>
            </a:pPr>
            <a:r>
              <a:rPr b="1" lang="en-US" sz="1200">
                <a:solidFill>
                  <a:schemeClr val="dk1"/>
                </a:solidFill>
                <a:latin typeface="Roboto"/>
                <a:ea typeface="Roboto"/>
                <a:cs typeface="Roboto"/>
                <a:sym typeface="Roboto"/>
              </a:rPr>
              <a:t>Setting the Scene for Communication with Families and an Active Listening Strategy</a:t>
            </a:r>
            <a:endParaRPr b="1"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US" sz="1200">
                <a:solidFill>
                  <a:schemeClr val="dk1"/>
                </a:solidFill>
                <a:latin typeface="Roboto"/>
                <a:ea typeface="Roboto"/>
                <a:cs typeface="Roboto"/>
                <a:sym typeface="Roboto"/>
              </a:rPr>
              <a:t>Begin by watching </a:t>
            </a:r>
            <a:r>
              <a:rPr lang="en-US" sz="1200">
                <a:solidFill>
                  <a:srgbClr val="EE1F60"/>
                </a:solidFill>
                <a:uFill>
                  <a:noFill/>
                </a:uFill>
                <a:latin typeface="Roboto"/>
                <a:ea typeface="Roboto"/>
                <a:cs typeface="Roboto"/>
                <a:sym typeface="Roboto"/>
                <a:hlinkClick r:id="rId2">
                  <a:extLst>
                    <a:ext uri="{A12FA001-AC4F-418D-AE19-62706E023703}">
                      <ahyp:hlinkClr val="tx"/>
                    </a:ext>
                  </a:extLst>
                </a:hlinkClick>
              </a:rPr>
              <a:t>this video</a:t>
            </a:r>
            <a:r>
              <a:rPr lang="en-US" sz="1200">
                <a:solidFill>
                  <a:schemeClr val="dk1"/>
                </a:solidFill>
                <a:latin typeface="Roboto"/>
                <a:ea typeface="Roboto"/>
                <a:cs typeface="Roboto"/>
                <a:sym typeface="Roboto"/>
              </a:rPr>
              <a:t> (3:28) from the </a:t>
            </a:r>
            <a:r>
              <a:rPr lang="en-US" sz="1200">
                <a:solidFill>
                  <a:srgbClr val="EE1F60"/>
                </a:solidFill>
                <a:uFill>
                  <a:noFill/>
                </a:uFill>
                <a:latin typeface="Roboto"/>
                <a:ea typeface="Roboto"/>
                <a:cs typeface="Roboto"/>
                <a:sym typeface="Roboto"/>
                <a:hlinkClick r:id="rId3">
                  <a:extLst>
                    <a:ext uri="{A12FA001-AC4F-418D-AE19-62706E023703}">
                      <ahyp:hlinkClr val="tx"/>
                    </a:ext>
                  </a:extLst>
                </a:hlinkClick>
              </a:rPr>
              <a:t>San Francisco Unified School District FCE toolkit</a:t>
            </a:r>
            <a:r>
              <a:rPr lang="en-US" sz="1200">
                <a:solidFill>
                  <a:schemeClr val="dk1"/>
                </a:solidFill>
                <a:latin typeface="Roboto"/>
                <a:ea typeface="Roboto"/>
                <a:cs typeface="Roboto"/>
                <a:sym typeface="Roboto"/>
              </a:rPr>
              <a:t>. It features a parent discussing relationship building and communication. </a:t>
            </a:r>
            <a:r>
              <a:rPr lang="en-US" sz="1200">
                <a:solidFill>
                  <a:schemeClr val="dk1"/>
                </a:solidFill>
              </a:rPr>
              <a:t>(https://www.youtube.com/watch?v=vbyhao0FtaQ)</a:t>
            </a:r>
            <a:endParaRPr sz="1200">
              <a:solidFill>
                <a:schemeClr val="dk1"/>
              </a:solidFill>
              <a:latin typeface="Roboto"/>
              <a:ea typeface="Roboto"/>
              <a:cs typeface="Roboto"/>
              <a:sym typeface="Roboto"/>
            </a:endParaRPr>
          </a:p>
          <a:p>
            <a:pPr indent="0" lvl="0" marL="0" rtl="0" algn="l">
              <a:spcBef>
                <a:spcPts val="0"/>
              </a:spcBef>
              <a:spcAft>
                <a:spcPts val="0"/>
              </a:spcAft>
              <a:buNone/>
            </a:pPr>
            <a:br>
              <a:rPr lang="en-US"/>
            </a:br>
            <a:endParaRPr/>
          </a:p>
        </p:txBody>
      </p:sp>
      <p:sp>
        <p:nvSpPr>
          <p:cNvPr id="568" name="Google Shape;568;g25325c0a6d7_0_5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In this module, we explore Family and Community Engagement (FCE) as an essential part of school-wide social and emotional learning that focuses on whole child development.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We will:</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Understand how major stakeholders view family and community engagement and SEL</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Explore practical ways that schools engage in authentic partnerships with families and communities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Examine the ways having a culturally responsive lens is essential to effective FCE and SEL</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Consider how to develop partnerships with families and communities around SEL</a:t>
            </a:r>
            <a:endParaRPr/>
          </a:p>
        </p:txBody>
      </p:sp>
      <p:sp>
        <p:nvSpPr>
          <p:cNvPr id="196" name="Google Shape;196;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8b9e91fa1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171450" lvl="0" marL="171450" rtl="0" algn="l">
              <a:spcBef>
                <a:spcPts val="0"/>
              </a:spcBef>
              <a:spcAft>
                <a:spcPts val="0"/>
              </a:spcAft>
              <a:buClr>
                <a:schemeClr val="dk1"/>
              </a:buClr>
              <a:buSzPts val="1200"/>
              <a:buChar char="•"/>
            </a:pPr>
            <a:r>
              <a:rPr lang="en-US" sz="1200">
                <a:solidFill>
                  <a:schemeClr val="dk1"/>
                </a:solidFill>
              </a:rPr>
              <a:t>(</a:t>
            </a:r>
            <a:r>
              <a:rPr lang="en-US" sz="1200" u="sng">
                <a:solidFill>
                  <a:schemeClr val="hlink"/>
                </a:solidFill>
                <a:hlinkClick r:id="rId2"/>
              </a:rPr>
              <a:t>http://www.ascd.org/publications/educational-leadership/may11/vol68/num08/How-to-(Really)-Listen-to-Parents.aspx</a:t>
            </a:r>
            <a:r>
              <a:rPr lang="en-US" sz="1200">
                <a:solidFill>
                  <a:schemeClr val="dk1"/>
                </a:solidFill>
              </a:rPr>
              <a:t>)</a:t>
            </a:r>
            <a:endParaRPr sz="1200">
              <a:solidFill>
                <a:schemeClr val="dk1"/>
              </a:solidFill>
            </a:endParaRPr>
          </a:p>
          <a:p>
            <a:pPr indent="-88900" lvl="0" marL="0" rtl="0" algn="l">
              <a:spcBef>
                <a:spcPts val="0"/>
              </a:spcBef>
              <a:spcAft>
                <a:spcPts val="0"/>
              </a:spcAft>
              <a:buClr>
                <a:schemeClr val="dk1"/>
              </a:buClr>
              <a:buSzPts val="1400"/>
              <a:buChar char="•"/>
            </a:pPr>
            <a:r>
              <a:rPr lang="en-US" sz="1200">
                <a:solidFill>
                  <a:schemeClr val="dk1"/>
                </a:solidFill>
              </a:rPr>
              <a:t>Make the first move. Don't wait until parents contact you about a concern or problem. Instead, begin building a positive partnership by reaching out before school begins, or at least early in the year. Sharing brief notes about a child's successes is a good opener.</a:t>
            </a:r>
            <a:endParaRPr sz="1200">
              <a:solidFill>
                <a:schemeClr val="dk1"/>
              </a:solidFill>
            </a:endParaRPr>
          </a:p>
          <a:p>
            <a:pPr indent="-88900" lvl="0" marL="0" rtl="0" algn="l">
              <a:spcBef>
                <a:spcPts val="0"/>
              </a:spcBef>
              <a:spcAft>
                <a:spcPts val="0"/>
              </a:spcAft>
              <a:buClr>
                <a:schemeClr val="dk1"/>
              </a:buClr>
              <a:buSzPts val="1400"/>
              <a:buChar char="•"/>
            </a:pPr>
            <a:r>
              <a:rPr lang="en-US" sz="1200">
                <a:solidFill>
                  <a:schemeClr val="dk1"/>
                </a:solidFill>
              </a:rPr>
              <a:t>Offer conversation starters. Help things along by offering guiding questions. A focused question like, "What's one thing you'd really like your child to accomplish in school this year?" is easier to answer than a broad question like, "What do you want your child to learn?" Asking, "What's one thing your child is good at" shows that you're thinking about a child's strengths—and encourages families to do the same. </a:t>
            </a:r>
            <a:endParaRPr sz="1200">
              <a:solidFill>
                <a:schemeClr val="dk1"/>
              </a:solidFill>
            </a:endParaRPr>
          </a:p>
          <a:p>
            <a:pPr indent="-88900" lvl="0" marL="0" rtl="0" algn="l">
              <a:spcBef>
                <a:spcPts val="0"/>
              </a:spcBef>
              <a:spcAft>
                <a:spcPts val="0"/>
              </a:spcAft>
              <a:buClr>
                <a:schemeClr val="dk1"/>
              </a:buClr>
              <a:buSzPts val="1400"/>
              <a:buChar char="•"/>
            </a:pPr>
            <a:r>
              <a:rPr lang="en-US" sz="1200">
                <a:solidFill>
                  <a:schemeClr val="dk1"/>
                </a:solidFill>
              </a:rPr>
              <a:t>Give parents a chance to think. I encourage teachers to send home a question or two for parents to consider before school meetings. Parents are less likely to feel put on the spot, and conversations are usually more productive and positive.  [Also from the article: Accommodate parents' literacy skills. How does your school reach out to parents who speak limited English or struggle with reading? Are translators available during meetings? Do you translate communications sent home and school signage into parents' native languages?] </a:t>
            </a:r>
            <a:endParaRPr sz="1200">
              <a:solidFill>
                <a:schemeClr val="dk1"/>
              </a:solidFill>
            </a:endParaRPr>
          </a:p>
          <a:p>
            <a:pPr indent="-88900" lvl="0" marL="0" rtl="0" algn="l">
              <a:spcBef>
                <a:spcPts val="0"/>
              </a:spcBef>
              <a:spcAft>
                <a:spcPts val="0"/>
              </a:spcAft>
              <a:buClr>
                <a:schemeClr val="dk1"/>
              </a:buClr>
              <a:buSzPts val="1400"/>
              <a:buChar char="•"/>
            </a:pPr>
            <a:r>
              <a:rPr lang="en-US" sz="1200">
                <a:solidFill>
                  <a:schemeClr val="dk1"/>
                </a:solidFill>
              </a:rPr>
              <a:t>Seek first to understand. It's even more important to listen with openness and compassion in high-risk conversations and dialogues, and when conflicts occur. Instead of responding defensively, show that you are genuinely interested in hearing concerns. Leaning into these situations with curiosity and respect for parents will further strengthen trust. Statements like, "I can tell this is very important to you. I'd like to hear more about that" or "What do you think might help in this situation?" are apt to open lines of communication and make everyone feel understood. </a:t>
            </a:r>
            <a:endParaRPr b="1" sz="1350">
              <a:solidFill>
                <a:schemeClr val="dk1"/>
              </a:solidFill>
              <a:latin typeface="Roboto"/>
              <a:ea typeface="Roboto"/>
              <a:cs typeface="Roboto"/>
              <a:sym typeface="Roboto"/>
            </a:endParaRPr>
          </a:p>
        </p:txBody>
      </p:sp>
      <p:sp>
        <p:nvSpPr>
          <p:cNvPr id="580" name="Google Shape;580;g28b9e91fa1d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25325c0a6d7_0_6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350">
                <a:solidFill>
                  <a:schemeClr val="dk1"/>
                </a:solidFill>
                <a:latin typeface="Roboto"/>
                <a:ea typeface="Roboto"/>
                <a:cs typeface="Roboto"/>
                <a:sym typeface="Roboto"/>
              </a:rPr>
              <a:t>Next, review</a:t>
            </a:r>
            <a:r>
              <a:rPr lang="en-US" sz="1350">
                <a:solidFill>
                  <a:schemeClr val="dk1"/>
                </a:solidFill>
                <a:latin typeface="Roboto"/>
                <a:ea typeface="Roboto"/>
                <a:cs typeface="Roboto"/>
                <a:sym typeface="Roboto"/>
              </a:rPr>
              <a:t> the </a:t>
            </a:r>
            <a:r>
              <a:rPr i="1" lang="en-US" sz="1350">
                <a:solidFill>
                  <a:schemeClr val="dk1"/>
                </a:solidFill>
                <a:latin typeface="Roboto"/>
                <a:ea typeface="Roboto"/>
                <a:cs typeface="Roboto"/>
                <a:sym typeface="Roboto"/>
              </a:rPr>
              <a:t>LAFF Don’t CRY Strategy,</a:t>
            </a:r>
            <a:r>
              <a:rPr lang="en-US" sz="1350">
                <a:solidFill>
                  <a:schemeClr val="dk1"/>
                </a:solidFill>
                <a:latin typeface="Roboto"/>
                <a:ea typeface="Roboto"/>
                <a:cs typeface="Roboto"/>
                <a:sym typeface="Roboto"/>
              </a:rPr>
              <a:t> from </a:t>
            </a:r>
            <a:r>
              <a:rPr lang="en-US" sz="1350">
                <a:solidFill>
                  <a:srgbClr val="EE1F60"/>
                </a:solidFill>
                <a:uFill>
                  <a:noFill/>
                </a:uFill>
                <a:latin typeface="Roboto"/>
                <a:ea typeface="Roboto"/>
                <a:cs typeface="Roboto"/>
                <a:sym typeface="Roboto"/>
                <a:hlinkClick r:id="rId2">
                  <a:extLst>
                    <a:ext uri="{A12FA001-AC4F-418D-AE19-62706E023703}">
                      <ahyp:hlinkClr val="tx"/>
                    </a:ext>
                  </a:extLst>
                </a:hlinkClick>
              </a:rPr>
              <a:t>Using Active Listening to Improve Collaborative With Parents</a:t>
            </a:r>
            <a:r>
              <a:rPr lang="en-US" sz="1350">
                <a:solidFill>
                  <a:schemeClr val="dk1"/>
                </a:solidFill>
                <a:latin typeface="Roboto"/>
                <a:ea typeface="Roboto"/>
                <a:cs typeface="Roboto"/>
                <a:sym typeface="Roboto"/>
              </a:rPr>
              <a:t>. </a:t>
            </a:r>
            <a:r>
              <a:rPr lang="en-US" sz="1350">
                <a:solidFill>
                  <a:schemeClr val="dk1"/>
                </a:solidFill>
                <a:latin typeface="Roboto"/>
                <a:ea typeface="Roboto"/>
                <a:cs typeface="Roboto"/>
                <a:sym typeface="Roboto"/>
              </a:rPr>
              <a:t> The LAFF don’t CRY mnemonic reminds teachers to use positive active listening steps. </a:t>
            </a:r>
            <a:r>
              <a:rPr lang="en-US" sz="1350">
                <a:solidFill>
                  <a:schemeClr val="dk1"/>
                </a:solidFill>
                <a:latin typeface="Roboto"/>
                <a:ea typeface="Roboto"/>
                <a:cs typeface="Roboto"/>
                <a:sym typeface="Roboto"/>
              </a:rPr>
              <a:t>This is just one possible approach to active listening that can be adopted by educators when communicating with families. (Note: “Yakety-yak-yak” means to talk too much!)</a:t>
            </a:r>
            <a:endParaRPr sz="135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US">
                <a:solidFill>
                  <a:schemeClr val="dk1"/>
                </a:solidFill>
              </a:rPr>
              <a:t>”:</a:t>
            </a:r>
            <a:br>
              <a:rPr lang="en-US">
                <a:solidFill>
                  <a:schemeClr val="dk1"/>
                </a:solidFill>
              </a:rPr>
            </a:br>
            <a:br>
              <a:rPr lang="en-US">
                <a:solidFill>
                  <a:schemeClr val="dk1"/>
                </a:solidFill>
              </a:rPr>
            </a:br>
            <a:r>
              <a:rPr lang="en-US" sz="1350">
                <a:solidFill>
                  <a:srgbClr val="EE1F60"/>
                </a:solidFill>
                <a:uFill>
                  <a:noFill/>
                </a:uFill>
                <a:latin typeface="Roboto"/>
                <a:ea typeface="Roboto"/>
                <a:cs typeface="Roboto"/>
                <a:sym typeface="Roboto"/>
                <a:hlinkClick r:id="rId3">
                  <a:extLst>
                    <a:ext uri="{A12FA001-AC4F-418D-AE19-62706E023703}">
                      <ahyp:hlinkClr val="tx"/>
                    </a:ext>
                  </a:extLst>
                </a:hlinkClick>
              </a:rPr>
              <a:t>Chart from Using Active Listening to Collaborative with Parents.</a:t>
            </a:r>
            <a:endParaRPr/>
          </a:p>
        </p:txBody>
      </p:sp>
      <p:sp>
        <p:nvSpPr>
          <p:cNvPr id="589" name="Google Shape;589;g25325c0a6d7_0_6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25325c0a6d7_0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597" name="Google Shape;597;g25325c0a6d7_0_6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25325c0a6d7_0_6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25325c0a6d7_0_6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171450" lvl="0" marL="171450" rtl="0" algn="l">
              <a:spcBef>
                <a:spcPts val="0"/>
              </a:spcBef>
              <a:spcAft>
                <a:spcPts val="0"/>
              </a:spcAft>
              <a:buClr>
                <a:schemeClr val="dk1"/>
              </a:buClr>
              <a:buSzPts val="1200"/>
              <a:buChar char="•"/>
            </a:pPr>
            <a:r>
              <a:rPr lang="en-US" sz="1200">
                <a:solidFill>
                  <a:schemeClr val="dk1"/>
                </a:solidFill>
              </a:rPr>
              <a:t>In </a:t>
            </a:r>
            <a:r>
              <a:rPr lang="en-US" sz="1200" u="sng">
                <a:solidFill>
                  <a:schemeClr val="dk1"/>
                </a:solidFill>
                <a:hlinkClick r:id="rId2">
                  <a:extLst>
                    <a:ext uri="{A12FA001-AC4F-418D-AE19-62706E023703}">
                      <ahyp:hlinkClr val="tx"/>
                    </a:ext>
                  </a:extLst>
                </a:hlinkClick>
              </a:rPr>
              <a:t>Bicultural Parent Engagement</a:t>
            </a:r>
            <a:r>
              <a:rPr lang="en-US" sz="1200">
                <a:solidFill>
                  <a:schemeClr val="dk1"/>
                </a:solidFill>
              </a:rPr>
              <a:t>, edited by Olivos, Jiménez-Castellanos, &amp; Ochoa, the Parent and Community Communication and Outreach rubric describes a continuum of understanding and actions from cultural destructiveness to cultural competence and proficiency.  Download Rubric: </a:t>
            </a:r>
            <a:r>
              <a:rPr lang="en-US" sz="1200" u="sng">
                <a:solidFill>
                  <a:schemeClr val="dk1"/>
                </a:solidFill>
                <a:hlinkClick r:id="rId3">
                  <a:extLst>
                    <a:ext uri="{A12FA001-AC4F-418D-AE19-62706E023703}">
                      <ahyp:hlinkClr val="tx"/>
                    </a:ext>
                  </a:extLst>
                </a:hlinkClick>
              </a:rPr>
              <a:t>https://ggie.berkeley.edu/wp-content/uploads/2021/07/Parent-and-Communication-Outreach-Rubric.pdf</a:t>
            </a:r>
            <a:endParaRPr/>
          </a:p>
          <a:p>
            <a:pPr indent="-76200" lvl="0" marL="0" rtl="0" algn="l">
              <a:spcBef>
                <a:spcPts val="0"/>
              </a:spcBef>
              <a:spcAft>
                <a:spcPts val="0"/>
              </a:spcAft>
              <a:buClr>
                <a:schemeClr val="dk1"/>
              </a:buClr>
              <a:buSzPts val="1200"/>
              <a:buChar char="•"/>
            </a:pPr>
            <a:r>
              <a:rPr lang="en-US" sz="1200">
                <a:solidFill>
                  <a:schemeClr val="dk1"/>
                </a:solidFill>
              </a:rPr>
              <a:t>Have participants individually explore the rubric and use these reflection questions (adapted from prompts by the authors) to guide a journal entry.</a:t>
            </a:r>
            <a:endParaRPr sz="1200">
              <a:solidFill>
                <a:schemeClr val="dk1"/>
              </a:solidFill>
            </a:endParaRPr>
          </a:p>
          <a:p>
            <a:pPr indent="-76200" lvl="1" marL="457200" rtl="0" algn="l">
              <a:spcBef>
                <a:spcPts val="0"/>
              </a:spcBef>
              <a:spcAft>
                <a:spcPts val="0"/>
              </a:spcAft>
              <a:buClr>
                <a:schemeClr val="dk1"/>
              </a:buClr>
              <a:buSzPts val="1200"/>
              <a:buChar char="•"/>
            </a:pPr>
            <a:r>
              <a:rPr lang="en-US" sz="1200">
                <a:solidFill>
                  <a:schemeClr val="dk1"/>
                </a:solidFill>
              </a:rPr>
              <a:t>What are your reflections on the practices described under cultural destructiveness? Did anything surprise you? If you are familiar with these concepts, what would you add?</a:t>
            </a:r>
            <a:endParaRPr sz="1200">
              <a:solidFill>
                <a:schemeClr val="dk1"/>
              </a:solidFill>
            </a:endParaRPr>
          </a:p>
          <a:p>
            <a:pPr indent="-76200" lvl="1" marL="457200" rtl="0" algn="l">
              <a:spcBef>
                <a:spcPts val="0"/>
              </a:spcBef>
              <a:spcAft>
                <a:spcPts val="0"/>
              </a:spcAft>
              <a:buClr>
                <a:schemeClr val="dk1"/>
              </a:buClr>
              <a:buSzPts val="1200"/>
              <a:buChar char="•"/>
            </a:pPr>
            <a:r>
              <a:rPr lang="en-US" sz="1200">
                <a:solidFill>
                  <a:schemeClr val="dk1"/>
                </a:solidFill>
              </a:rPr>
              <a:t>What about the practices listed under cultural proficiency? Did anything surprise you there? If you are familiar with these concepts, what would you add to this section of the continuum?</a:t>
            </a:r>
            <a:endParaRPr sz="1200">
              <a:solidFill>
                <a:schemeClr val="dk1"/>
              </a:solidFill>
            </a:endParaRPr>
          </a:p>
          <a:p>
            <a:pPr indent="-76200" lvl="1" marL="457200" rtl="0" algn="l">
              <a:spcBef>
                <a:spcPts val="0"/>
              </a:spcBef>
              <a:spcAft>
                <a:spcPts val="0"/>
              </a:spcAft>
              <a:buClr>
                <a:schemeClr val="dk1"/>
              </a:buClr>
              <a:buSzPts val="1200"/>
              <a:buChar char="•"/>
            </a:pPr>
            <a:r>
              <a:rPr lang="en-US" sz="1200">
                <a:solidFill>
                  <a:schemeClr val="dk1"/>
                </a:solidFill>
              </a:rPr>
              <a:t>Does this rubric make you aware of any new opportunities for building more cultural competence in your interactions with families and community?</a:t>
            </a:r>
            <a:endParaRPr sz="1200">
              <a:solidFill>
                <a:schemeClr val="dk1"/>
              </a:solidFill>
            </a:endParaRPr>
          </a:p>
          <a:p>
            <a:pPr indent="-184150" lvl="0" marL="171450" rtl="0" algn="l">
              <a:spcBef>
                <a:spcPts val="0"/>
              </a:spcBef>
              <a:spcAft>
                <a:spcPts val="0"/>
              </a:spcAft>
              <a:buClr>
                <a:schemeClr val="dk1"/>
              </a:buClr>
              <a:buSzPts val="1400"/>
              <a:buChar char="•"/>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200">
                <a:solidFill>
                  <a:schemeClr val="dk1"/>
                </a:solidFill>
              </a:rPr>
              <a:t>Whole group discussion:</a:t>
            </a:r>
            <a:endParaRPr sz="1200">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What did you find interesting about the rubric? Was anything new to you?</a:t>
            </a:r>
            <a:endParaRPr sz="1200">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Can we ever become “culturally proficient”? What are some actions we can take to become more culturally proficient? </a:t>
            </a:r>
            <a:endParaRPr sz="1200">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What role does cultural humility play in parent and community communication?</a:t>
            </a:r>
            <a:endParaRPr sz="1200">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How might the five social and emotional competencies help us to advance along the  “Parent and Community Communication and Outreach” continuum? For example: Which self-management skills might support more culturally proficient interactions with families and community members?</a:t>
            </a:r>
            <a:endParaRPr sz="1200">
              <a:solidFill>
                <a:schemeClr val="dk1"/>
              </a:solidFill>
            </a:endParaRPr>
          </a:p>
          <a:p>
            <a:pPr indent="0" lvl="1" marL="457200" rtl="0" algn="l">
              <a:spcBef>
                <a:spcPts val="0"/>
              </a:spcBef>
              <a:spcAft>
                <a:spcPts val="0"/>
              </a:spcAft>
              <a:buClr>
                <a:schemeClr val="dk1"/>
              </a:buClr>
              <a:buFont typeface="Arial"/>
              <a:buNone/>
            </a:pPr>
            <a:r>
              <a:rPr lang="en-US" sz="1200">
                <a:solidFill>
                  <a:schemeClr val="dk1"/>
                </a:solidFill>
              </a:rPr>
              <a:t>Self awareness?</a:t>
            </a:r>
            <a:endParaRPr sz="1200">
              <a:solidFill>
                <a:schemeClr val="dk1"/>
              </a:solidFill>
            </a:endParaRPr>
          </a:p>
          <a:p>
            <a:pPr indent="0" lvl="1" marL="457200" rtl="0" algn="l">
              <a:spcBef>
                <a:spcPts val="0"/>
              </a:spcBef>
              <a:spcAft>
                <a:spcPts val="0"/>
              </a:spcAft>
              <a:buClr>
                <a:schemeClr val="dk1"/>
              </a:buClr>
              <a:buFont typeface="Arial"/>
              <a:buNone/>
            </a:pPr>
            <a:r>
              <a:rPr lang="en-US" sz="1200">
                <a:solidFill>
                  <a:schemeClr val="dk1"/>
                </a:solidFill>
              </a:rPr>
              <a:t>Social awareness?</a:t>
            </a:r>
            <a:endParaRPr sz="1200">
              <a:solidFill>
                <a:schemeClr val="dk1"/>
              </a:solidFill>
            </a:endParaRPr>
          </a:p>
          <a:p>
            <a:pPr indent="0" lvl="1" marL="457200" rtl="0" algn="l">
              <a:spcBef>
                <a:spcPts val="0"/>
              </a:spcBef>
              <a:spcAft>
                <a:spcPts val="0"/>
              </a:spcAft>
              <a:buClr>
                <a:schemeClr val="dk1"/>
              </a:buClr>
              <a:buFont typeface="Arial"/>
              <a:buNone/>
            </a:pPr>
            <a:r>
              <a:rPr lang="en-US" sz="1200">
                <a:solidFill>
                  <a:schemeClr val="dk1"/>
                </a:solidFill>
              </a:rPr>
              <a:t>Relationship skills?</a:t>
            </a:r>
            <a:endParaRPr sz="1200">
              <a:solidFill>
                <a:schemeClr val="dk1"/>
              </a:solidFill>
            </a:endParaRPr>
          </a:p>
          <a:p>
            <a:pPr indent="0" lvl="1" marL="457200" rtl="0" algn="l">
              <a:spcBef>
                <a:spcPts val="0"/>
              </a:spcBef>
              <a:spcAft>
                <a:spcPts val="0"/>
              </a:spcAft>
              <a:buClr>
                <a:schemeClr val="dk1"/>
              </a:buClr>
              <a:buFont typeface="Arial"/>
              <a:buNone/>
            </a:pPr>
            <a:r>
              <a:rPr lang="en-US" sz="1200">
                <a:solidFill>
                  <a:schemeClr val="dk1"/>
                </a:solidFill>
              </a:rPr>
              <a:t>Responsible decision-making?</a:t>
            </a:r>
            <a:endParaRPr sz="1200">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Wrap up question: How could this rubric be used as a tool in your professional practice? In your school? Your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611" name="Google Shape;611;p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225b44ac636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https://ggie.berkeley.edu/wp-content/uploads/2023/10/6.3-Listening-through-Focus-Groups.pdf</a:t>
            </a:r>
            <a:endParaRPr/>
          </a:p>
        </p:txBody>
      </p:sp>
      <p:sp>
        <p:nvSpPr>
          <p:cNvPr id="623" name="Google Shape;623;g225b44ac636_0_3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225b44ac63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
        <p:nvSpPr>
          <p:cNvPr id="633" name="Google Shape;633;g225b44ac636_0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Expand objectives to California Developmental Indicators through making connections to SEL competencies in California on developmental age span.</a:t>
            </a:r>
            <a:br>
              <a:rPr lang="en-US">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Sourced from CDE (July 2023):</a:t>
            </a:r>
            <a:br>
              <a:rPr lang="en-US">
                <a:solidFill>
                  <a:schemeClr val="dk1"/>
                </a:solidFill>
              </a:rPr>
            </a:br>
            <a:r>
              <a:rPr lang="en-US">
                <a:solidFill>
                  <a:schemeClr val="dk1"/>
                </a:solidFill>
              </a:rPr>
              <a:t>The </a:t>
            </a:r>
            <a:r>
              <a:rPr lang="en-US" u="sng">
                <a:solidFill>
                  <a:schemeClr val="hlink"/>
                </a:solidFill>
                <a:hlinkClick r:id="rId2"/>
              </a:rPr>
              <a:t>California Department of Education (CDE) </a:t>
            </a:r>
            <a:r>
              <a:rPr lang="en-US">
                <a:solidFill>
                  <a:schemeClr val="dk1"/>
                </a:solidFill>
              </a:rPr>
              <a:t>aims to support and advance the efforts of educators across California who are working to fully integrate systemic SEL and equity by building on the promise of T-SEL as a concept. To provide these supports, the </a:t>
            </a:r>
            <a:r>
              <a:rPr lang="en-US" u="sng">
                <a:solidFill>
                  <a:schemeClr val="hlink"/>
                </a:solidFill>
                <a:hlinkClick r:id="rId3"/>
              </a:rPr>
              <a:t>CDE has articulated developmental indicators for CASEL’s five core competencies</a:t>
            </a:r>
            <a:r>
              <a:rPr lang="en-US">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u="sng">
                <a:solidFill>
                  <a:schemeClr val="hlink"/>
                </a:solidFill>
                <a:hlinkClick r:id="rId4"/>
              </a:rPr>
              <a:t>Self-Awareness (Intrapersonal Focus)</a:t>
            </a:r>
            <a:endParaRPr>
              <a:solidFill>
                <a:schemeClr val="dk1"/>
              </a:solidFill>
            </a:endParaRPr>
          </a:p>
          <a:p>
            <a:pPr indent="0" lvl="0" marL="0" rtl="0" algn="l">
              <a:spcBef>
                <a:spcPts val="0"/>
              </a:spcBef>
              <a:spcAft>
                <a:spcPts val="0"/>
              </a:spcAft>
              <a:buClr>
                <a:schemeClr val="dk1"/>
              </a:buClr>
              <a:buSzPts val="1100"/>
              <a:buFont typeface="Arial"/>
              <a:buNone/>
            </a:pPr>
            <a:r>
              <a:rPr lang="en-US" u="sng">
                <a:solidFill>
                  <a:schemeClr val="hlink"/>
                </a:solidFill>
                <a:hlinkClick r:id="rId5"/>
              </a:rPr>
              <a:t>Self-Management (Intrapersonal Focus)</a:t>
            </a:r>
            <a:endParaRPr>
              <a:solidFill>
                <a:schemeClr val="dk1"/>
              </a:solidFill>
            </a:endParaRPr>
          </a:p>
          <a:p>
            <a:pPr indent="0" lvl="0" marL="0" rtl="0" algn="l">
              <a:spcBef>
                <a:spcPts val="0"/>
              </a:spcBef>
              <a:spcAft>
                <a:spcPts val="0"/>
              </a:spcAft>
              <a:buClr>
                <a:schemeClr val="dk1"/>
              </a:buClr>
              <a:buSzPts val="1100"/>
              <a:buFont typeface="Arial"/>
              <a:buNone/>
            </a:pPr>
            <a:r>
              <a:rPr lang="en-US" u="sng">
                <a:solidFill>
                  <a:schemeClr val="hlink"/>
                </a:solidFill>
                <a:hlinkClick r:id="rId6"/>
              </a:rPr>
              <a:t>Social Awareness (Interpersonal Focus)</a:t>
            </a:r>
            <a:endParaRPr>
              <a:solidFill>
                <a:schemeClr val="dk1"/>
              </a:solidFill>
            </a:endParaRPr>
          </a:p>
          <a:p>
            <a:pPr indent="0" lvl="0" marL="0" rtl="0" algn="l">
              <a:spcBef>
                <a:spcPts val="0"/>
              </a:spcBef>
              <a:spcAft>
                <a:spcPts val="0"/>
              </a:spcAft>
              <a:buClr>
                <a:schemeClr val="dk1"/>
              </a:buClr>
              <a:buSzPts val="1100"/>
              <a:buFont typeface="Arial"/>
              <a:buNone/>
            </a:pPr>
            <a:r>
              <a:rPr lang="en-US" u="sng">
                <a:solidFill>
                  <a:schemeClr val="hlink"/>
                </a:solidFill>
                <a:hlinkClick r:id="rId7"/>
              </a:rPr>
              <a:t>Relationship Skills (Interpersonal Focus)</a:t>
            </a:r>
            <a:endParaRPr>
              <a:solidFill>
                <a:schemeClr val="dk1"/>
              </a:solidFill>
            </a:endParaRPr>
          </a:p>
          <a:p>
            <a:pPr indent="0" lvl="0" marL="0" rtl="0" algn="l">
              <a:spcBef>
                <a:spcPts val="0"/>
              </a:spcBef>
              <a:spcAft>
                <a:spcPts val="0"/>
              </a:spcAft>
              <a:buClr>
                <a:schemeClr val="dk1"/>
              </a:buClr>
              <a:buSzPts val="1100"/>
              <a:buFont typeface="Arial"/>
              <a:buNone/>
            </a:pPr>
            <a:r>
              <a:rPr lang="en-US" u="sng">
                <a:solidFill>
                  <a:schemeClr val="hlink"/>
                </a:solidFill>
                <a:hlinkClick r:id="rId8"/>
              </a:rPr>
              <a:t>Responsible Decision-Making (Inter and Intrapersonal)</a:t>
            </a:r>
            <a:endParaRPr/>
          </a:p>
        </p:txBody>
      </p:sp>
      <p:sp>
        <p:nvSpPr>
          <p:cNvPr id="643" name="Google Shape;643;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25325c0a6d7_0_7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25325c0a6d7_0_7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start our exploration of Expanded Learning and social and emotional skills by reviewing the Eight Essential Practices suggested by the National Afterschool Association: https://naaweb.org/resources/sel-to-the-core</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25325c0a6d7_0_7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0" name="Google Shape;660;g25325c0a6d7_0_7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u="none" cap="none" strike="noStrike">
              <a:solidFill>
                <a:schemeClr val="dk1"/>
              </a:solidFill>
            </a:endParaRPr>
          </a:p>
          <a:p>
            <a:pPr indent="0" lvl="0" marL="0" rtl="0" algn="l">
              <a:spcBef>
                <a:spcPts val="0"/>
              </a:spcBef>
              <a:spcAft>
                <a:spcPts val="0"/>
              </a:spcAft>
              <a:buNone/>
            </a:pPr>
            <a:r>
              <a:rPr lang="en-US" sz="1200" u="none" cap="none" strike="noStrike">
                <a:solidFill>
                  <a:schemeClr val="dk1"/>
                </a:solidFill>
              </a:rPr>
              <a:t>Share the graphic. Invite group members to read each one aloud. After reviewing the Eight Essential Practices, form groups to discuss:</a:t>
            </a:r>
            <a:endParaRPr/>
          </a:p>
          <a:p>
            <a:pPr indent="-171450" lvl="0" marL="171450" rtl="0" algn="l">
              <a:spcBef>
                <a:spcPts val="0"/>
              </a:spcBef>
              <a:spcAft>
                <a:spcPts val="0"/>
              </a:spcAft>
              <a:buClr>
                <a:schemeClr val="dk1"/>
              </a:buClr>
              <a:buSzPts val="1200"/>
              <a:buFont typeface="Arial"/>
              <a:buChar char="•"/>
            </a:pPr>
            <a:r>
              <a:rPr lang="en-US" sz="1200" u="none" cap="none" strike="noStrike">
                <a:solidFill>
                  <a:schemeClr val="dk1"/>
                </a:solidFill>
              </a:rPr>
              <a:t>In what ways are these practices similar or different from those we would consider essential in school?</a:t>
            </a:r>
            <a:endParaRPr/>
          </a:p>
          <a:p>
            <a:pPr indent="-171450" lvl="0" marL="171450" rtl="0" algn="l">
              <a:spcBef>
                <a:spcPts val="0"/>
              </a:spcBef>
              <a:spcAft>
                <a:spcPts val="0"/>
              </a:spcAft>
              <a:buClr>
                <a:schemeClr val="dk1"/>
              </a:buClr>
              <a:buSzPts val="1200"/>
              <a:buFont typeface="Arial"/>
              <a:buChar char="•"/>
            </a:pPr>
            <a:r>
              <a:rPr lang="en-US" sz="1200" u="none" cap="none" strike="noStrike">
                <a:solidFill>
                  <a:schemeClr val="dk1"/>
                </a:solidFill>
              </a:rPr>
              <a:t>What are some of our individual and collective strengths?</a:t>
            </a:r>
            <a:endParaRPr/>
          </a:p>
          <a:p>
            <a:pPr indent="-171450" lvl="0" marL="171450" rtl="0" algn="l">
              <a:spcBef>
                <a:spcPts val="0"/>
              </a:spcBef>
              <a:spcAft>
                <a:spcPts val="0"/>
              </a:spcAft>
              <a:buClr>
                <a:schemeClr val="dk1"/>
              </a:buClr>
              <a:buSzPts val="1200"/>
              <a:buFont typeface="Arial"/>
              <a:buChar char="•"/>
            </a:pPr>
            <a:r>
              <a:rPr lang="en-US" sz="1200" u="none" cap="none" strike="noStrike">
                <a:solidFill>
                  <a:schemeClr val="dk1"/>
                </a:solidFill>
              </a:rPr>
              <a:t>Identify some areas for growth. </a:t>
            </a:r>
            <a:endParaRPr/>
          </a:p>
          <a:p>
            <a:pPr indent="-95250" lvl="0" marL="171450" rtl="0" algn="l">
              <a:spcBef>
                <a:spcPts val="0"/>
              </a:spcBef>
              <a:spcAft>
                <a:spcPts val="0"/>
              </a:spcAft>
              <a:buClr>
                <a:schemeClr val="dk1"/>
              </a:buClr>
              <a:buSzPts val="1200"/>
              <a:buFont typeface="Arial"/>
              <a:buNone/>
            </a:pPr>
            <a:r>
              <a:t/>
            </a:r>
            <a:endParaRPr sz="1200" u="none" cap="none" strike="noStrike">
              <a:solidFill>
                <a:schemeClr val="dk1"/>
              </a:solidFill>
            </a:endParaRPr>
          </a:p>
          <a:p>
            <a:pPr indent="0" lvl="0" marL="0" rtl="0" algn="l">
              <a:spcBef>
                <a:spcPts val="0"/>
              </a:spcBef>
              <a:spcAft>
                <a:spcPts val="0"/>
              </a:spcAft>
              <a:buNone/>
            </a:pPr>
            <a:r>
              <a:t/>
            </a:r>
            <a:endParaRPr/>
          </a:p>
        </p:txBody>
      </p:sp>
      <p:sp>
        <p:nvSpPr>
          <p:cNvPr id="661" name="Google Shape;661;g25325c0a6d7_0_7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Arial"/>
              <a:buNone/>
            </a:pPr>
            <a:fld id="{00000000-1234-1234-1234-123412341234}" type="slidenum">
              <a:rPr lang="en-US" sz="1200" u="none" cap="none" strike="noStrike">
                <a:solidFill>
                  <a:schemeClr val="dk1"/>
                </a:solidFill>
              </a:rPr>
              <a:t>‹#›</a:t>
            </a:fld>
            <a:endParaRPr sz="1200" u="none" cap="none" strike="noStrike">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50425db106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50425db10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The California Department of Education makes the distinction between family and </a:t>
            </a:r>
            <a:r>
              <a:rPr lang="en-US" u="sng">
                <a:solidFill>
                  <a:srgbClr val="1155CC"/>
                </a:solidFill>
                <a:hlinkClick r:id="rId2">
                  <a:extLst>
                    <a:ext uri="{A12FA001-AC4F-418D-AE19-62706E023703}">
                      <ahyp:hlinkClr val="tx"/>
                    </a:ext>
                  </a:extLst>
                </a:hlinkClick>
              </a:rPr>
              <a:t>involvement</a:t>
            </a:r>
            <a:r>
              <a:rPr lang="en-US">
                <a:solidFill>
                  <a:schemeClr val="dk1"/>
                </a:solidFill>
              </a:rPr>
              <a:t> and </a:t>
            </a:r>
            <a:r>
              <a:rPr lang="en-US" u="sng">
                <a:solidFill>
                  <a:srgbClr val="1155CC"/>
                </a:solidFill>
                <a:hlinkClick r:id="rId3">
                  <a:extLst>
                    <a:ext uri="{A12FA001-AC4F-418D-AE19-62706E023703}">
                      <ahyp:hlinkClr val="tx"/>
                    </a:ext>
                  </a:extLst>
                </a:hlinkClick>
              </a:rPr>
              <a:t>engagement</a:t>
            </a:r>
            <a:r>
              <a:rPr lang="en-US">
                <a:solidFill>
                  <a:schemeClr val="dk1"/>
                </a:solidFill>
              </a:rPr>
              <a:t> in the following ways:</a:t>
            </a:r>
            <a:br>
              <a:rPr lang="en-US">
                <a:solidFill>
                  <a:schemeClr val="dk1"/>
                </a:solidFill>
              </a:rPr>
            </a:br>
            <a:br>
              <a:rPr lang="en-US">
                <a:solidFill>
                  <a:schemeClr val="dk1"/>
                </a:solidFill>
              </a:rPr>
            </a:br>
            <a:r>
              <a:rPr lang="en-US" sz="1200">
                <a:solidFill>
                  <a:schemeClr val="dk1"/>
                </a:solidFill>
              </a:rPr>
              <a:t>Link to full handout with descriptions here: </a:t>
            </a:r>
            <a:r>
              <a:rPr lang="en-US" sz="1200" u="sng">
                <a:solidFill>
                  <a:schemeClr val="dk1"/>
                </a:solidFill>
                <a:hlinkClick r:id="rId4">
                  <a:extLst>
                    <a:ext uri="{A12FA001-AC4F-418D-AE19-62706E023703}">
                      <ahyp:hlinkClr val="tx"/>
                    </a:ext>
                  </a:extLst>
                </a:hlinkClick>
              </a:rPr>
              <a:t>https://ggie.berkeley.edu/wp-content/uploads/2021/07/Family-Involvement-to-Engagement-Handout.pdf</a:t>
            </a:r>
            <a:br>
              <a:rPr lang="en-US" sz="1200">
                <a:solidFill>
                  <a:schemeClr val="dk1"/>
                </a:solidFill>
              </a:rPr>
            </a:br>
            <a:br>
              <a:rPr lang="en-US" sz="1200">
                <a:solidFill>
                  <a:schemeClr val="dk1"/>
                </a:solidFill>
              </a:rPr>
            </a:br>
            <a:r>
              <a:rPr lang="en-US" sz="1200">
                <a:solidFill>
                  <a:schemeClr val="dk1"/>
                </a:solidFill>
              </a:rPr>
              <a:t>Continuum from Involvement to Partnership</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What does “engagement” or “partnership” really look like in terms of social and emotional learning? This chart offers a continuum from traditional family involvement to engagement to partnership with social and emotional learning focused examples. While it is necessary and positive for schools to “involve” parents as “helpers,” </a:t>
            </a:r>
            <a:r>
              <a:rPr lang="en-US" sz="1200" u="sng">
                <a:solidFill>
                  <a:schemeClr val="dk1"/>
                </a:solidFill>
                <a:hlinkClick r:id="rId5">
                  <a:extLst>
                    <a:ext uri="{A12FA001-AC4F-418D-AE19-62706E023703}">
                      <ahyp:hlinkClr val="tx"/>
                    </a:ext>
                  </a:extLst>
                </a:hlinkClick>
              </a:rPr>
              <a:t>research</a:t>
            </a:r>
            <a:r>
              <a:rPr lang="en-US" sz="1200">
                <a:solidFill>
                  <a:schemeClr val="dk1"/>
                </a:solidFill>
              </a:rPr>
              <a:t> tells us it will not lead to shared ownership of student outcomes and school improvement in the ways engagement and partnerships will.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Involvement</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involvement may include “[s]ending home flyers about meetings and activities, recruiting chaperones for field trips, soliciting parents’ help with fundraisers” which “contribute to a school, but may result in low parent engagement, and may not make a substantial impact on students learning and thriving.”</a:t>
            </a:r>
            <a:br>
              <a:rPr lang="en-US" sz="1200">
                <a:solidFill>
                  <a:schemeClr val="dk1"/>
                </a:solidFill>
              </a:rPr>
            </a:b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Engagement</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“effective family and community engagement is an intentional and systemic partnership of educators, families, and community members. These partners share responsibility for a student’s preparation for school, work, and life, from the time the child is born to young adulthood. To build an effective partnership, educators, families, and community members need to develop the knowledge and skills to work together, and schools must purposefully integrate family and community engagement with goals for students learning and thriving.”</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254bffa33a7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9" name="Google Shape;669;g254bffa33a7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u="none" cap="none" strike="noStrike">
                <a:solidFill>
                  <a:schemeClr val="dk1"/>
                </a:solidFill>
              </a:rPr>
              <a:t>Connecting OST and the Traditional School Day through SEL</a:t>
            </a:r>
            <a:endParaRPr/>
          </a:p>
          <a:p>
            <a:pPr indent="0" lvl="0" marL="0" rtl="0" algn="l">
              <a:spcBef>
                <a:spcPts val="0"/>
              </a:spcBef>
              <a:spcAft>
                <a:spcPts val="0"/>
              </a:spcAft>
              <a:buNone/>
            </a:pPr>
            <a:r>
              <a:t/>
            </a:r>
            <a:endParaRPr sz="1200" u="none" cap="none" strike="noStrike">
              <a:solidFill>
                <a:schemeClr val="dk1"/>
              </a:solidFill>
            </a:endParaRPr>
          </a:p>
          <a:p>
            <a:pPr indent="-171450" lvl="0" marL="171450" rtl="0" algn="l">
              <a:spcBef>
                <a:spcPts val="0"/>
              </a:spcBef>
              <a:spcAft>
                <a:spcPts val="0"/>
              </a:spcAft>
              <a:buClr>
                <a:schemeClr val="dk1"/>
              </a:buClr>
              <a:buSzPts val="1200"/>
              <a:buFont typeface="Arial"/>
              <a:buChar char="•"/>
            </a:pPr>
            <a:r>
              <a:rPr lang="en-US" sz="1200" u="none" cap="none" strike="noStrike">
                <a:solidFill>
                  <a:schemeClr val="dk1"/>
                </a:solidFill>
              </a:rPr>
              <a:t>Aligning around SEL can be one important way to connect traditional school day educators and OST/Expanded Learning partners. A California-based example is the </a:t>
            </a:r>
            <a:r>
              <a:rPr lang="en-US" sz="1200" u="sng" cap="none" strike="noStrike">
                <a:solidFill>
                  <a:schemeClr val="dk1"/>
                </a:solidFill>
                <a:hlinkClick r:id="rId2">
                  <a:extLst>
                    <a:ext uri="{A12FA001-AC4F-418D-AE19-62706E023703}">
                      <ahyp:hlinkClr val="tx"/>
                    </a:ext>
                  </a:extLst>
                </a:hlinkClick>
              </a:rPr>
              <a:t>Expanded Learning 360°/365 Project</a:t>
            </a:r>
            <a:r>
              <a:rPr lang="en-US" sz="1200" u="none" cap="none" strike="noStrike">
                <a:solidFill>
                  <a:schemeClr val="dk1"/>
                </a:solidFill>
              </a:rPr>
              <a:t>, a partnership initiative “dedicated to promoting the development of critical skills beyond academics that research has identified as essential to young people’s success in school, work, and life.” http://www.expandedlearning360-365.com/partner-organizations.html</a:t>
            </a:r>
            <a:endParaRPr sz="1200" u="none" cap="none" strike="noStrike">
              <a:solidFill>
                <a:schemeClr val="dk1"/>
              </a:solidFill>
            </a:endParaRPr>
          </a:p>
          <a:p>
            <a:pPr indent="0" lvl="0" marL="0" rtl="0" algn="l">
              <a:spcBef>
                <a:spcPts val="0"/>
              </a:spcBef>
              <a:spcAft>
                <a:spcPts val="0"/>
              </a:spcAft>
              <a:buNone/>
            </a:pPr>
            <a:r>
              <a:rPr lang="en-US" sz="1200" u="none" cap="none" strike="noStrike">
                <a:solidFill>
                  <a:schemeClr val="dk1"/>
                </a:solidFill>
              </a:rPr>
              <a:t> </a:t>
            </a:r>
            <a:endParaRPr/>
          </a:p>
          <a:p>
            <a:pPr indent="-171450" lvl="0" marL="171450" rtl="0" algn="l">
              <a:spcBef>
                <a:spcPts val="0"/>
              </a:spcBef>
              <a:spcAft>
                <a:spcPts val="0"/>
              </a:spcAft>
              <a:buClr>
                <a:schemeClr val="dk1"/>
              </a:buClr>
              <a:buSzPts val="1200"/>
              <a:buFont typeface="Arial"/>
              <a:buChar char="•"/>
            </a:pPr>
            <a:r>
              <a:rPr lang="en-US" sz="1200" u="none" cap="none" strike="noStrike">
                <a:solidFill>
                  <a:schemeClr val="dk1"/>
                </a:solidFill>
              </a:rPr>
              <a:t>In a 2016 report, </a:t>
            </a:r>
            <a:r>
              <a:rPr lang="en-US" sz="1200" u="sng" cap="none" strike="noStrike">
                <a:solidFill>
                  <a:schemeClr val="dk1"/>
                </a:solidFill>
                <a:hlinkClick r:id="rId3">
                  <a:extLst>
                    <a:ext uri="{A12FA001-AC4F-418D-AE19-62706E023703}">
                      <ahyp:hlinkClr val="tx"/>
                    </a:ext>
                  </a:extLst>
                </a:hlinkClick>
              </a:rPr>
              <a:t>Finding Common Ground: Connecting Social-Emotional Learning During and Beyond the School Day</a:t>
            </a:r>
            <a:r>
              <a:rPr lang="en-US" sz="1200" u="none" cap="none" strike="noStrike">
                <a:solidFill>
                  <a:schemeClr val="dk1"/>
                </a:solidFill>
              </a:rPr>
              <a:t>, by Partnership for Children and Youth (PCY), a founding member of the project, not sharing a common language is identified as one barrier to aligned and consistent SEL for students: https://www.partnerforchildren.org/resources/2017/11/1/finding-common-ground</a:t>
            </a:r>
            <a:endParaRPr/>
          </a:p>
          <a:p>
            <a:pPr indent="0" lvl="0" marL="0" rtl="0" algn="l">
              <a:spcBef>
                <a:spcPts val="0"/>
              </a:spcBef>
              <a:spcAft>
                <a:spcPts val="0"/>
              </a:spcAft>
              <a:buNone/>
            </a:pPr>
            <a:r>
              <a:rPr lang="en-US" sz="1200" u="none" cap="none" strike="noStrike">
                <a:solidFill>
                  <a:schemeClr val="dk1"/>
                </a:solidFill>
              </a:rPr>
              <a:t>	“</a:t>
            </a:r>
            <a:r>
              <a:rPr i="1" lang="en-US" sz="1200" u="none" cap="none" strike="noStrike">
                <a:solidFill>
                  <a:schemeClr val="dk1"/>
                </a:solidFill>
              </a:rPr>
              <a:t>School day and expanded learning professionals can most effectively develop their students’ social-emotional skills when they work together, providing students with consistent social-emotional learning strategies and 	environments. Unfortunately, these educators don’t always speak the same language. Too often they fail to recognize their common purpose, in part because they use different terminology and operate in silos.”</a:t>
            </a:r>
            <a:endParaRPr/>
          </a:p>
          <a:p>
            <a:pPr indent="0" lvl="0" marL="0" rtl="0" algn="l">
              <a:spcBef>
                <a:spcPts val="0"/>
              </a:spcBef>
              <a:spcAft>
                <a:spcPts val="0"/>
              </a:spcAft>
              <a:buNone/>
            </a:pPr>
            <a:r>
              <a:t/>
            </a:r>
            <a:endParaRPr sz="1200" u="none" cap="none" strike="noStrike">
              <a:solidFill>
                <a:schemeClr val="dk1"/>
              </a:solidFill>
            </a:endParaRPr>
          </a:p>
          <a:p>
            <a:pPr indent="0" lvl="0" marL="0" rtl="0" algn="l">
              <a:spcBef>
                <a:spcPts val="0"/>
              </a:spcBef>
              <a:spcAft>
                <a:spcPts val="0"/>
              </a:spcAft>
              <a:buNone/>
            </a:pPr>
            <a:r>
              <a:t/>
            </a:r>
            <a:endParaRPr/>
          </a:p>
        </p:txBody>
      </p:sp>
      <p:sp>
        <p:nvSpPr>
          <p:cNvPr id="670" name="Google Shape;670;g254bffa33a7_0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Arial"/>
              <a:buNone/>
            </a:pPr>
            <a:fld id="{00000000-1234-1234-1234-123412341234}" type="slidenum">
              <a:rPr lang="en-US" sz="1200" u="none" cap="none" strike="noStrike">
                <a:solidFill>
                  <a:schemeClr val="dk1"/>
                </a:solidFill>
              </a:rPr>
              <a:t>‹#›</a:t>
            </a:fld>
            <a:endParaRPr sz="1200" u="none" cap="none" strike="noStrike">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254bffa33a7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Review this two page infographic by Partnership for Children and Youth and Project 360/365, that provides a simple framework for practitioners to understand the goals of SEL, and A Crosswalk Between the CDE Quality Standards for Expanded Learning with SEL competencies. </a:t>
            </a:r>
            <a:r>
              <a:rPr lang="en-US" u="sng">
                <a:solidFill>
                  <a:schemeClr val="hlink"/>
                </a:solidFill>
                <a:hlinkClick r:id="rId2"/>
              </a:rPr>
              <a:t>https://static1.squarespace.com/static/59f76b95268b96985343bb62/t/59fc9d889140b7375c475294/1509727626269/SEL+Fact+Sheet_with+hyperlinks+underlined.pdfhttps://www.afterschoolnetwork.org/sites/main/files/file-attachments/_crosswalk.pdf</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76" name="Google Shape;676;g254bffa33a7_0_1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225b44ac636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https://www.youtube.com/watch?v=btXOc60UQ0Q</a:t>
            </a:r>
            <a:endParaRPr/>
          </a:p>
        </p:txBody>
      </p:sp>
      <p:sp>
        <p:nvSpPr>
          <p:cNvPr id="687" name="Google Shape;687;g225b44ac636_0_3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254bffa33a7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699" name="Google Shape;699;g254bffa33a7_0_1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254bffa33a7_0_3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254bffa33a7_0_32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200">
                <a:solidFill>
                  <a:schemeClr val="dk1"/>
                </a:solidFill>
              </a:rPr>
              <a:t>Ask the group to review the list on the next two slides. </a:t>
            </a:r>
            <a:endParaRPr>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What do they notice? </a:t>
            </a:r>
            <a:endParaRPr>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What patterns and trends can they identify?</a:t>
            </a: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In order to plan a successful SEL initiative, school and OST partnerships collaborate to: </a:t>
            </a:r>
            <a:endParaRPr>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(From the </a:t>
            </a:r>
            <a:r>
              <a:rPr lang="en-US" sz="1200" u="sng">
                <a:solidFill>
                  <a:schemeClr val="dk1"/>
                </a:solidFill>
                <a:hlinkClick r:id="rId2">
                  <a:extLst>
                    <a:ext uri="{A12FA001-AC4F-418D-AE19-62706E023703}">
                      <ahyp:hlinkClr val="tx"/>
                    </a:ext>
                  </a:extLst>
                </a:hlinkClick>
              </a:rPr>
              <a:t>National Afterschool Association</a:t>
            </a:r>
            <a:r>
              <a:rPr lang="en-US" sz="1200">
                <a:solidFill>
                  <a:schemeClr val="dk1"/>
                </a:solidFill>
              </a:rPr>
              <a:t> - https://naaweb.org/resources/sel-to-the-core) </a:t>
            </a: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Define the targeted SEL skills</a:t>
            </a: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Describe success in terms of observable behaviors by staff and students</a:t>
            </a: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Use backwards-mapping to determine necessary system-level supports.</a:t>
            </a: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Use common and consistent expectations, language, key practices, tools, and support</a:t>
            </a: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Combine professional learning activities and/or communities of practice</a:t>
            </a: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Employ a liaison to coordinate communication of practices, learning themes, and information related to student or family level service provision</a:t>
            </a: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Engage all stakeholders to better incorporate the goals, needs, and desires of the school community, reflect the culture and identities of stakeholders, and maintain active supporters of the program</a:t>
            </a:r>
            <a:endParaRPr>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These additional  items are from the American Institutes for Research and Policy Analysis for California Education </a:t>
            </a:r>
            <a:r>
              <a:rPr lang="en-US" sz="1200" u="sng">
                <a:solidFill>
                  <a:schemeClr val="dk1"/>
                </a:solidFill>
                <a:hlinkClick r:id="rId3">
                  <a:extLst>
                    <a:ext uri="{A12FA001-AC4F-418D-AE19-62706E023703}">
                      <ahyp:hlinkClr val="tx"/>
                    </a:ext>
                  </a:extLst>
                </a:hlinkClick>
              </a:rPr>
              <a:t>examination</a:t>
            </a:r>
            <a:r>
              <a:rPr lang="en-US" sz="1200">
                <a:solidFill>
                  <a:schemeClr val="dk1"/>
                </a:solidFill>
              </a:rPr>
              <a:t> of California’s Expanded Learning system during COVID-19 response https://edpolicyinca.org/publications/expanded-learning-partnerships) </a:t>
            </a:r>
            <a:br>
              <a:rPr lang="en-US" sz="1200">
                <a:solidFill>
                  <a:schemeClr val="dk1"/>
                </a:solidFill>
              </a:rPr>
            </a:b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Collaboratively plan and implement integrated services</a:t>
            </a: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Provide integrated supports that reflect the science of learning and development</a:t>
            </a: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Prioritize equity</a:t>
            </a: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Develop relationships so that partnerships are “more than transactional” and become authentically collaborative, with shared leadership and unity of purpose among staff</a:t>
            </a:r>
            <a:endParaRPr sz="1200">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228600" lvl="0" marL="457200" rtl="0" algn="l">
              <a:lnSpc>
                <a:spcPct val="115000"/>
              </a:lnSpc>
              <a:spcBef>
                <a:spcPts val="0"/>
              </a:spcBef>
              <a:spcAft>
                <a:spcPts val="0"/>
              </a:spcAft>
              <a:buClr>
                <a:schemeClr val="dk1"/>
              </a:buClr>
              <a:buSzPts val="1100"/>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
        <p:nvSpPr>
          <p:cNvPr id="714" name="Google Shape;714;g254bffa33a7_0_32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2454a8a4a1d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2454a8a4a1d_0_6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200">
                <a:solidFill>
                  <a:schemeClr val="dk1"/>
                </a:solidFill>
              </a:rPr>
              <a:t>Ask the group to review the list.</a:t>
            </a:r>
            <a:endParaRPr sz="1200">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What do they notice? </a:t>
            </a:r>
            <a:endParaRPr sz="1200">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What patterns and trends can they identify?</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In order to plan a successful SEL initiative, school and OST partnerships collaborate to: </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(From the </a:t>
            </a:r>
            <a:r>
              <a:rPr lang="en-US" sz="1200" u="sng">
                <a:solidFill>
                  <a:schemeClr val="dk1"/>
                </a:solidFill>
                <a:hlinkClick r:id="rId2">
                  <a:extLst>
                    <a:ext uri="{A12FA001-AC4F-418D-AE19-62706E023703}">
                      <ahyp:hlinkClr val="tx"/>
                    </a:ext>
                  </a:extLst>
                </a:hlinkClick>
              </a:rPr>
              <a:t>National Afterschool Association</a:t>
            </a:r>
            <a:r>
              <a:rPr lang="en-US" sz="1200">
                <a:solidFill>
                  <a:schemeClr val="dk1"/>
                </a:solidFill>
              </a:rPr>
              <a:t> - https://naaweb.org/resources/sel-to-the-core) </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Define the targeted SEL skills</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Describe success in terms of observable behaviors by staff and students</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Use backwards-mapping to determine necessary system-level supports.</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Use common and consistent expectations, language, key practices, tools, and support</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Combine professional learning activities and/or communities of practice</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Employ a liaison to coordinate communication of practices, learning themes, and information related to student or family level service provision</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Engage all stakeholders to better incorporate the goals, needs, and desires of the school community, reflect the culture and identities of stakeholders, and maintain active supporters of the program</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(From the American Institutes for Research and Policy Analysis for California Education </a:t>
            </a:r>
            <a:r>
              <a:rPr lang="en-US" sz="1200" u="sng">
                <a:solidFill>
                  <a:schemeClr val="dk1"/>
                </a:solidFill>
                <a:hlinkClick r:id="rId3">
                  <a:extLst>
                    <a:ext uri="{A12FA001-AC4F-418D-AE19-62706E023703}">
                      <ahyp:hlinkClr val="tx"/>
                    </a:ext>
                  </a:extLst>
                </a:hlinkClick>
              </a:rPr>
              <a:t>examination</a:t>
            </a:r>
            <a:r>
              <a:rPr lang="en-US" sz="1200">
                <a:solidFill>
                  <a:schemeClr val="dk1"/>
                </a:solidFill>
              </a:rPr>
              <a:t> of California’s Expanded Learning system during COVID-19 response https://edpolicyinca.org/publications/expanded-learning-partnerships) </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Collaboratively plan and implement integrated services</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Provide integrated supports that reflect the science of learning and development</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Prioritize equity</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Develop relationships so that partnerships are “more than transactional” and become authentically collaborative, with shared leadership and unity of purpose among staff</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228600" lvl="0" marL="457200" rtl="0" algn="l">
              <a:lnSpc>
                <a:spcPct val="115000"/>
              </a:lnSpc>
              <a:spcBef>
                <a:spcPts val="0"/>
              </a:spcBef>
              <a:spcAft>
                <a:spcPts val="0"/>
              </a:spcAft>
              <a:buClr>
                <a:schemeClr val="dk1"/>
              </a:buClr>
              <a:buSzPts val="1100"/>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
        <p:nvSpPr>
          <p:cNvPr id="722" name="Google Shape;722;g2454a8a4a1d_0_6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254bffa33a7_0_3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254bffa33a7_0_33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solidFill>
                  <a:schemeClr val="dk1"/>
                </a:solidFill>
              </a:rPr>
              <a:t>Quality Matters: What </a:t>
            </a:r>
            <a:r>
              <a:rPr lang="en-US" u="sng">
                <a:solidFill>
                  <a:srgbClr val="1155CC"/>
                </a:solidFill>
                <a:hlinkClick r:id="rId2">
                  <a:extLst>
                    <a:ext uri="{A12FA001-AC4F-418D-AE19-62706E023703}">
                      <ahyp:hlinkClr val="tx"/>
                    </a:ext>
                  </a:extLst>
                </a:hlinkClick>
              </a:rPr>
              <a:t>evidence-based design</a:t>
            </a:r>
            <a:r>
              <a:rPr lang="en-US">
                <a:solidFill>
                  <a:schemeClr val="dk1"/>
                </a:solidFill>
              </a:rPr>
              <a:t> elements help expanded learning programs become more effective in producing positive student outcomes for SEL?</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US">
                <a:solidFill>
                  <a:schemeClr val="dk1"/>
                </a:solidFill>
              </a:rPr>
              <a:t>In a 2010 meta-analysis of afterschool programs and social-emotional skills, researchers found four evidence-based practices that form the acronym SAFE to be effective in developing SEL skills in youth. (https://naaweb.org/professional-development/item/1224-s-a-f-e-social-emotional-learning-programming-boosts-participants-personal-social-and-academic-outcomes#:~:text=These%20four%20practices%20form%20the,activities%20to%20achieve%20its%20objectives.) </a:t>
            </a:r>
            <a:endParaRPr>
              <a:solidFill>
                <a:schemeClr val="dk1"/>
              </a:solidFill>
            </a:endParaRPr>
          </a:p>
          <a:p>
            <a:pPr indent="0" lvl="0" marL="0" rtl="0" algn="l">
              <a:lnSpc>
                <a:spcPct val="115000"/>
              </a:lnSpc>
              <a:spcBef>
                <a:spcPts val="0"/>
              </a:spcBef>
              <a:spcAft>
                <a:spcPts val="0"/>
              </a:spcAft>
              <a:buNone/>
            </a:pPr>
            <a:r>
              <a:rPr lang="en-US">
                <a:solidFill>
                  <a:schemeClr val="dk1"/>
                </a:solidFill>
              </a:rPr>
              <a:t> </a:t>
            </a:r>
            <a:endParaRPr>
              <a:solidFill>
                <a:schemeClr val="dk1"/>
              </a:solidFill>
            </a:endParaRPr>
          </a:p>
          <a:p>
            <a:pPr indent="0" lvl="0" marL="0" rtl="0" algn="l">
              <a:lnSpc>
                <a:spcPct val="115000"/>
              </a:lnSpc>
              <a:spcBef>
                <a:spcPts val="0"/>
              </a:spcBef>
              <a:spcAft>
                <a:spcPts val="0"/>
              </a:spcAft>
              <a:buNone/>
            </a:pPr>
            <a:r>
              <a:rPr lang="en-US">
                <a:solidFill>
                  <a:schemeClr val="dk1"/>
                </a:solidFill>
              </a:rPr>
              <a:t>S: Sequenced, step by step</a:t>
            </a:r>
            <a:endParaRPr>
              <a:solidFill>
                <a:schemeClr val="dk1"/>
              </a:solidFill>
            </a:endParaRPr>
          </a:p>
          <a:p>
            <a:pPr indent="0" lvl="0" marL="0" rtl="0" algn="l">
              <a:lnSpc>
                <a:spcPct val="115000"/>
              </a:lnSpc>
              <a:spcBef>
                <a:spcPts val="0"/>
              </a:spcBef>
              <a:spcAft>
                <a:spcPts val="0"/>
              </a:spcAft>
              <a:buNone/>
            </a:pPr>
            <a:r>
              <a:rPr lang="en-US">
                <a:solidFill>
                  <a:schemeClr val="dk1"/>
                </a:solidFill>
              </a:rPr>
              <a:t>A: Active forms of learning, including active practice of new skills </a:t>
            </a:r>
            <a:endParaRPr>
              <a:solidFill>
                <a:schemeClr val="dk1"/>
              </a:solidFill>
            </a:endParaRPr>
          </a:p>
          <a:p>
            <a:pPr indent="0" lvl="0" marL="0" rtl="0" algn="l">
              <a:lnSpc>
                <a:spcPct val="115000"/>
              </a:lnSpc>
              <a:spcBef>
                <a:spcPts val="0"/>
              </a:spcBef>
              <a:spcAft>
                <a:spcPts val="0"/>
              </a:spcAft>
              <a:buNone/>
            </a:pPr>
            <a:r>
              <a:rPr lang="en-US">
                <a:solidFill>
                  <a:schemeClr val="dk1"/>
                </a:solidFill>
              </a:rPr>
              <a:t>F: Focused, specific time and attention on skill development </a:t>
            </a:r>
            <a:endParaRPr>
              <a:solidFill>
                <a:schemeClr val="dk1"/>
              </a:solidFill>
            </a:endParaRPr>
          </a:p>
          <a:p>
            <a:pPr indent="0" lvl="0" marL="0" rtl="0" algn="l">
              <a:lnSpc>
                <a:spcPct val="115000"/>
              </a:lnSpc>
              <a:spcBef>
                <a:spcPts val="0"/>
              </a:spcBef>
              <a:spcAft>
                <a:spcPts val="0"/>
              </a:spcAft>
              <a:buNone/>
            </a:pPr>
            <a:r>
              <a:rPr lang="en-US">
                <a:solidFill>
                  <a:schemeClr val="dk1"/>
                </a:solidFill>
              </a:rPr>
              <a:t>E: Explicit in defining the skills they were attempting to promote </a:t>
            </a:r>
            <a:endParaRPr>
              <a:solidFill>
                <a:schemeClr val="dk1"/>
              </a:solidFill>
            </a:endParaRPr>
          </a:p>
          <a:p>
            <a:pPr indent="0" lvl="0" marL="0" rtl="0" algn="l">
              <a:lnSpc>
                <a:spcPct val="115000"/>
              </a:lnSpc>
              <a:spcBef>
                <a:spcPts val="0"/>
              </a:spcBef>
              <a:spcAft>
                <a:spcPts val="0"/>
              </a:spcAft>
              <a:buNone/>
            </a:pPr>
            <a:r>
              <a:rPr lang="en-US">
                <a:solidFill>
                  <a:schemeClr val="dk1"/>
                </a:solidFill>
              </a:rPr>
              <a:t> </a:t>
            </a:r>
            <a:endParaRPr>
              <a:solidFill>
                <a:schemeClr val="dk1"/>
              </a:solidFill>
            </a:endParaRPr>
          </a:p>
          <a:p>
            <a:pPr indent="0" lvl="0" marL="0" rtl="0" algn="l">
              <a:lnSpc>
                <a:spcPct val="115000"/>
              </a:lnSpc>
              <a:spcBef>
                <a:spcPts val="0"/>
              </a:spcBef>
              <a:spcAft>
                <a:spcPts val="0"/>
              </a:spcAft>
              <a:buNone/>
            </a:pPr>
            <a:r>
              <a:rPr lang="en-US">
                <a:solidFill>
                  <a:schemeClr val="dk1"/>
                </a:solidFill>
              </a:rPr>
              <a:t>Outcomes in youth attending programs using these SAFE practices showed improvements in several areas, including self-perception, school bonding, and positive social behaviors along with significant reductions in problem behaviors. Students in programs not using evidence-based practices did not show significant gains on these outcomes. </a:t>
            </a:r>
            <a:endParaRPr>
              <a:solidFill>
                <a:schemeClr val="dk1"/>
              </a:solidFill>
            </a:endParaRPr>
          </a:p>
          <a:p>
            <a:pPr indent="0" lvl="0" marL="0" rtl="0" algn="l">
              <a:lnSpc>
                <a:spcPct val="115000"/>
              </a:lnSpc>
              <a:spcBef>
                <a:spcPts val="0"/>
              </a:spcBef>
              <a:spcAft>
                <a:spcPts val="0"/>
              </a:spcAft>
              <a:buNone/>
            </a:pPr>
            <a:r>
              <a:rPr lang="en-US">
                <a:solidFill>
                  <a:schemeClr val="dk1"/>
                </a:solidFill>
              </a:rPr>
              <a:t> </a:t>
            </a:r>
            <a:endParaRPr>
              <a:solidFill>
                <a:schemeClr val="dk1"/>
              </a:solidFill>
            </a:endParaRPr>
          </a:p>
          <a:p>
            <a:pPr indent="0" lvl="0" marL="0" rtl="0" algn="l">
              <a:lnSpc>
                <a:spcPct val="115000"/>
              </a:lnSpc>
              <a:spcBef>
                <a:spcPts val="0"/>
              </a:spcBef>
              <a:spcAft>
                <a:spcPts val="0"/>
              </a:spcAft>
              <a:buNone/>
            </a:pPr>
            <a:r>
              <a:rPr lang="en-US">
                <a:solidFill>
                  <a:schemeClr val="dk1"/>
                </a:solidFill>
              </a:rPr>
              <a:t>For more insights on planning integrated whole child support through partnership with OST programs, view these Key Principles to Guide Collaboration Between Schools and Expanded Learning.</a:t>
            </a:r>
            <a:endParaRPr>
              <a:solidFill>
                <a:schemeClr val="dk1"/>
              </a:solidFill>
            </a:endParaRPr>
          </a:p>
          <a:p>
            <a:pPr indent="0" lvl="0" marL="0" rtl="0" algn="l">
              <a:lnSpc>
                <a:spcPct val="115000"/>
              </a:lnSpc>
              <a:spcBef>
                <a:spcPts val="0"/>
              </a:spcBef>
              <a:spcAft>
                <a:spcPts val="0"/>
              </a:spcAft>
              <a:buNone/>
            </a:pPr>
            <a:r>
              <a:rPr lang="en-US" u="sng">
                <a:solidFill>
                  <a:schemeClr val="hlink"/>
                </a:solidFill>
                <a:hlinkClick r:id="rId3"/>
              </a:rPr>
              <a:t>https://edpolicyinca.org/publications/expanded-learning-partnerships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228600" lvl="0" marL="457200" rtl="0" algn="l">
              <a:lnSpc>
                <a:spcPct val="115000"/>
              </a:lnSpc>
              <a:spcBef>
                <a:spcPts val="0"/>
              </a:spcBef>
              <a:spcAft>
                <a:spcPts val="0"/>
              </a:spcAft>
              <a:buClr>
                <a:schemeClr val="dk1"/>
              </a:buClr>
              <a:buSzPts val="1100"/>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
        <p:nvSpPr>
          <p:cNvPr id="730" name="Google Shape;730;g254bffa33a7_0_33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24b9c6f30e6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As part of the The Partnerships for Social Emotional Learning Initiative (PSELI) initiative, “a multiyear effort exploring whether and how children can benefit from intentional partnerships between schools and out-of-school time programs focused on building social and emotional skills,” CASEL developed several tools for its Guide to Schoolwide SEL that align with and provide support to enact the insights above. https://ggie.berkeley.edu/wp-content/uploads/2023/10/6.4-Building-SEL-across-OST.pdf</a:t>
            </a:r>
            <a:endParaRPr/>
          </a:p>
        </p:txBody>
      </p:sp>
      <p:sp>
        <p:nvSpPr>
          <p:cNvPr id="737" name="Google Shape;737;g24b9c6f30e6_0_2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254bffa33a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Next, watch the following video </a:t>
            </a:r>
            <a:r>
              <a:rPr lang="en-US" u="sng">
                <a:solidFill>
                  <a:srgbClr val="1155CC"/>
                </a:solidFill>
                <a:hlinkClick r:id="rId2">
                  <a:extLst>
                    <a:ext uri="{A12FA001-AC4F-418D-AE19-62706E023703}">
                      <ahyp:hlinkClr val="tx"/>
                    </a:ext>
                  </a:extLst>
                </a:hlinkClick>
              </a:rPr>
              <a:t>Scaffolding Academics with Social Emotional Skills in the Afterschool Space</a:t>
            </a:r>
            <a:r>
              <a:rPr lang="en-US">
                <a:solidFill>
                  <a:schemeClr val="dk1"/>
                </a:solidFill>
              </a:rPr>
              <a:t> from Edutopia.</a:t>
            </a:r>
            <a:br>
              <a:rPr lang="en-US">
                <a:solidFill>
                  <a:schemeClr val="dk1"/>
                </a:solidFill>
              </a:rPr>
            </a:br>
            <a:endParaRPr>
              <a:solidFill>
                <a:schemeClr val="dk1"/>
              </a:solidFill>
            </a:endParaRPr>
          </a:p>
          <a:p>
            <a:pPr indent="0" lvl="0" marL="0" rtl="0" algn="l">
              <a:spcBef>
                <a:spcPts val="0"/>
              </a:spcBef>
              <a:spcAft>
                <a:spcPts val="0"/>
              </a:spcAft>
              <a:buNone/>
            </a:pPr>
            <a:r>
              <a:rPr lang="en-US"/>
              <a:t>https://www.edutopia.org/video/connecting-school-and-afterschool-shared-practices</a:t>
            </a:r>
            <a:endParaRPr/>
          </a:p>
        </p:txBody>
      </p:sp>
      <p:sp>
        <p:nvSpPr>
          <p:cNvPr id="747" name="Google Shape;747;g254bffa33a7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254bffa33a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171450" lvl="0" marL="171450" rtl="0" algn="l">
              <a:spcBef>
                <a:spcPts val="0"/>
              </a:spcBef>
              <a:spcAft>
                <a:spcPts val="0"/>
              </a:spcAft>
              <a:buClr>
                <a:schemeClr val="dk1"/>
              </a:buClr>
              <a:buSzPts val="1200"/>
              <a:buChar char="•"/>
            </a:pPr>
            <a:r>
              <a:rPr lang="en-US" sz="1200">
                <a:solidFill>
                  <a:schemeClr val="dk1"/>
                </a:solidFill>
              </a:rPr>
              <a:t>Watch: </a:t>
            </a:r>
            <a:r>
              <a:rPr lang="en-US" sz="1200" u="sng">
                <a:solidFill>
                  <a:schemeClr val="dk1"/>
                </a:solidFill>
                <a:hlinkClick r:id="rId2">
                  <a:extLst>
                    <a:ext uri="{A12FA001-AC4F-418D-AE19-62706E023703}">
                      <ahyp:hlinkClr val="tx"/>
                    </a:ext>
                  </a:extLst>
                </a:hlinkClick>
              </a:rPr>
              <a:t>Connecting School and Afterschool with Shared Practices </a:t>
            </a:r>
            <a:r>
              <a:rPr lang="en-US" sz="1200">
                <a:solidFill>
                  <a:schemeClr val="dk1"/>
                </a:solidFill>
              </a:rPr>
              <a:t>(5:48 from Edutopia): https://www.youtube.com/watch?v=P-w9sX_TOLk</a:t>
            </a:r>
            <a:endParaRPr sz="1200">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Let’s Reflect:</a:t>
            </a:r>
            <a:endParaRPr sz="1200">
              <a:solidFill>
                <a:schemeClr val="dk1"/>
              </a:solidFill>
            </a:endParaRPr>
          </a:p>
          <a:p>
            <a:pPr indent="-171450" lvl="1" marL="628650" rtl="0" algn="l">
              <a:spcBef>
                <a:spcPts val="0"/>
              </a:spcBef>
              <a:spcAft>
                <a:spcPts val="0"/>
              </a:spcAft>
              <a:buClr>
                <a:schemeClr val="dk1"/>
              </a:buClr>
              <a:buSzPts val="1200"/>
              <a:buChar char="•"/>
            </a:pPr>
            <a:r>
              <a:rPr lang="en-US" sz="1200">
                <a:solidFill>
                  <a:schemeClr val="dk1"/>
                </a:solidFill>
              </a:rPr>
              <a:t>Which of the shared signature practices seemed most effective to you?</a:t>
            </a:r>
            <a:endParaRPr sz="1200">
              <a:solidFill>
                <a:schemeClr val="dk1"/>
              </a:solidFill>
            </a:endParaRPr>
          </a:p>
          <a:p>
            <a:pPr indent="-171450" lvl="1" marL="628650" rtl="0" algn="l">
              <a:spcBef>
                <a:spcPts val="0"/>
              </a:spcBef>
              <a:spcAft>
                <a:spcPts val="0"/>
              </a:spcAft>
              <a:buClr>
                <a:schemeClr val="dk1"/>
              </a:buClr>
              <a:buSzPts val="1200"/>
              <a:buChar char="•"/>
            </a:pPr>
            <a:r>
              <a:rPr lang="en-US" sz="1200">
                <a:solidFill>
                  <a:schemeClr val="dk1"/>
                </a:solidFill>
              </a:rPr>
              <a:t>Are any of these practices in place in your setting?</a:t>
            </a:r>
            <a:endParaRPr sz="1200">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 Pair and Share: Discuss In groups of 2-3:</a:t>
            </a:r>
            <a:endParaRPr sz="1200">
              <a:solidFill>
                <a:schemeClr val="dk1"/>
              </a:solidFill>
            </a:endParaRPr>
          </a:p>
          <a:p>
            <a:pPr indent="-171450" lvl="1" marL="628650" rtl="0" algn="l">
              <a:spcBef>
                <a:spcPts val="0"/>
              </a:spcBef>
              <a:spcAft>
                <a:spcPts val="0"/>
              </a:spcAft>
              <a:buClr>
                <a:schemeClr val="dk1"/>
              </a:buClr>
              <a:buSzPts val="1200"/>
              <a:buChar char="•"/>
            </a:pPr>
            <a:r>
              <a:rPr lang="en-US" sz="1200">
                <a:solidFill>
                  <a:schemeClr val="dk1"/>
                </a:solidFill>
              </a:rPr>
              <a:t>What SEL competencies are addressed in each signature practice?</a:t>
            </a:r>
            <a:endParaRPr sz="1200">
              <a:solidFill>
                <a:schemeClr val="dk1"/>
              </a:solidFill>
            </a:endParaRPr>
          </a:p>
          <a:p>
            <a:pPr indent="-171450" lvl="1" marL="628650" rtl="0" algn="l">
              <a:spcBef>
                <a:spcPts val="0"/>
              </a:spcBef>
              <a:spcAft>
                <a:spcPts val="0"/>
              </a:spcAft>
              <a:buClr>
                <a:schemeClr val="dk1"/>
              </a:buClr>
              <a:buSzPts val="1200"/>
              <a:buChar char="•"/>
            </a:pPr>
            <a:r>
              <a:rPr lang="en-US" sz="1200">
                <a:solidFill>
                  <a:schemeClr val="dk1"/>
                </a:solidFill>
              </a:rPr>
              <a:t>How do these practices set students up for success in other areas of the program?</a:t>
            </a:r>
            <a:endParaRPr sz="1200">
              <a:solidFill>
                <a:schemeClr val="dk1"/>
              </a:solidFill>
            </a:endParaRPr>
          </a:p>
          <a:p>
            <a:pPr indent="-171450" lvl="1" marL="628650" rtl="0" algn="l">
              <a:spcBef>
                <a:spcPts val="0"/>
              </a:spcBef>
              <a:spcAft>
                <a:spcPts val="0"/>
              </a:spcAft>
              <a:buClr>
                <a:schemeClr val="dk1"/>
              </a:buClr>
              <a:buSzPts val="1200"/>
              <a:buChar char="•"/>
            </a:pPr>
            <a:r>
              <a:rPr lang="en-US" sz="1200">
                <a:solidFill>
                  <a:schemeClr val="dk1"/>
                </a:solidFill>
              </a:rPr>
              <a:t>What strategies would you use to implement shared practices in your setting?</a:t>
            </a:r>
            <a:endParaRPr/>
          </a:p>
          <a:p>
            <a:pPr indent="0" lvl="0" marL="0" rtl="0" algn="l">
              <a:spcBef>
                <a:spcPts val="0"/>
              </a:spcBef>
              <a:spcAft>
                <a:spcPts val="0"/>
              </a:spcAft>
              <a:buNone/>
            </a:pPr>
            <a:r>
              <a:t/>
            </a:r>
            <a:endParaRPr/>
          </a:p>
        </p:txBody>
      </p:sp>
      <p:sp>
        <p:nvSpPr>
          <p:cNvPr id="759" name="Google Shape;759;g254bffa33a7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50425db106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50425db106_0_1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100"/>
              <a:t>In California’s </a:t>
            </a:r>
            <a:r>
              <a:rPr lang="en-US" sz="1100" u="sng">
                <a:solidFill>
                  <a:srgbClr val="1155CC"/>
                </a:solidFill>
                <a:hlinkClick r:id="rId2">
                  <a:extLst>
                    <a:ext uri="{A12FA001-AC4F-418D-AE19-62706E023703}">
                      <ahyp:hlinkClr val="tx"/>
                    </a:ext>
                  </a:extLst>
                </a:hlinkClick>
              </a:rPr>
              <a:t>Social and Emotional Learning Guiding Principles </a:t>
            </a:r>
            <a:r>
              <a:rPr lang="en-US" sz="1100"/>
              <a:t>(2017), Guiding Principle number four and its sub-principles focus on the role of families, communities, and partnerships in promoting SEL:</a:t>
            </a:r>
            <a:endParaRPr sz="1100"/>
          </a:p>
          <a:p>
            <a:pPr indent="0" lvl="0" marL="0" rtl="0" algn="l">
              <a:lnSpc>
                <a:spcPct val="115000"/>
              </a:lnSpc>
              <a:spcBef>
                <a:spcPts val="0"/>
              </a:spcBef>
              <a:spcAft>
                <a:spcPts val="0"/>
              </a:spcAft>
              <a:buNone/>
            </a:pPr>
            <a:br>
              <a:rPr lang="en-US" sz="1100"/>
            </a:br>
            <a:r>
              <a:rPr lang="en-US">
                <a:solidFill>
                  <a:srgbClr val="666666"/>
                </a:solidFill>
              </a:rPr>
              <a:t>Partner with Families and Community</a:t>
            </a:r>
            <a:endParaRPr>
              <a:solidFill>
                <a:srgbClr val="666666"/>
              </a:solidFill>
            </a:endParaRPr>
          </a:p>
          <a:p>
            <a:pPr indent="0" lvl="0" marL="0" rtl="0" algn="l">
              <a:lnSpc>
                <a:spcPct val="115000"/>
              </a:lnSpc>
              <a:spcBef>
                <a:spcPts val="0"/>
              </a:spcBef>
              <a:spcAft>
                <a:spcPts val="0"/>
              </a:spcAft>
              <a:buNone/>
            </a:pPr>
            <a:r>
              <a:rPr lang="en-US" sz="1100"/>
              <a:t>Maximize the resources of the entire school community, including expanded learning opportunities, early learning and care programs, and family and community partnerships, to advance SEL and student well-being.</a:t>
            </a:r>
            <a:endParaRPr sz="1100"/>
          </a:p>
          <a:p>
            <a:pPr indent="0" lvl="0" marL="0" rtl="0" algn="l">
              <a:lnSpc>
                <a:spcPct val="115000"/>
              </a:lnSpc>
              <a:spcBef>
                <a:spcPts val="0"/>
              </a:spcBef>
              <a:spcAft>
                <a:spcPts val="0"/>
              </a:spcAft>
              <a:buNone/>
            </a:pPr>
            <a:r>
              <a:rPr lang="en-US" sz="1100"/>
              <a:t>A. Family engagement: Provide families with options for meaningful contributions to, and participation in, their child’s learning experience to build respectful, mutually beneficial relationships.</a:t>
            </a:r>
            <a:endParaRPr sz="1100"/>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US" sz="1100"/>
              <a:t>B. Expanded learning: Establish shared goals across all youth serving settings, such as after school programs and summer learning programs, to leverage capacity and increase shared responsibility for positive student outcomes.</a:t>
            </a:r>
            <a:endParaRPr sz="1100"/>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US" sz="1100"/>
              <a:t>C. Early learning: Consider the inclusion of early learning and care programs as SEL systems are developed.</a:t>
            </a:r>
            <a:endParaRPr sz="1100"/>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US" sz="1100"/>
              <a:t>D. Community partnerships: Address the basic needs of students and families, including social and emotional well-being, through partnerships with community-based organizations and other local stakeholders.</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7" name="Google Shape;217;g250425db106_0_1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225b44ac636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t>SEL happens in a variety of settings across home, school, and community. We can increase the consistency of SEL for students with intentional planning, partnership, and alignment between schools, families, and community-based organizations.</a:t>
            </a:r>
            <a:endParaRPr/>
          </a:p>
        </p:txBody>
      </p:sp>
      <p:sp>
        <p:nvSpPr>
          <p:cNvPr id="773" name="Google Shape;773;g225b44ac636_0_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225b44ac63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Expand objectives to California Developmental Indicators through making connections to SEL competencies in California on developmental age span.</a:t>
            </a:r>
            <a:br>
              <a:rPr lang="en-US">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Sourced from CDE (July 2023):</a:t>
            </a:r>
            <a:br>
              <a:rPr lang="en-US">
                <a:solidFill>
                  <a:schemeClr val="dk1"/>
                </a:solidFill>
              </a:rPr>
            </a:br>
            <a:r>
              <a:rPr lang="en-US">
                <a:solidFill>
                  <a:schemeClr val="dk1"/>
                </a:solidFill>
              </a:rPr>
              <a:t>The </a:t>
            </a:r>
            <a:r>
              <a:rPr lang="en-US" u="sng">
                <a:solidFill>
                  <a:schemeClr val="hlink"/>
                </a:solidFill>
                <a:hlinkClick r:id="rId2"/>
              </a:rPr>
              <a:t>California Department of Education (CDE) </a:t>
            </a:r>
            <a:r>
              <a:rPr lang="en-US">
                <a:solidFill>
                  <a:schemeClr val="dk1"/>
                </a:solidFill>
              </a:rPr>
              <a:t>aims to support and advance the efforts of educators across California who are working to fully integrate systemic SEL and equity by building on the promise of T-SEL as a concept. To provide these supports, the </a:t>
            </a:r>
            <a:r>
              <a:rPr lang="en-US" u="sng">
                <a:solidFill>
                  <a:schemeClr val="hlink"/>
                </a:solidFill>
                <a:hlinkClick r:id="rId3"/>
              </a:rPr>
              <a:t>CDE has articulated developmental indicators for CASEL’s five core competencies</a:t>
            </a:r>
            <a:r>
              <a:rPr lang="en-US">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u="sng">
                <a:solidFill>
                  <a:schemeClr val="hlink"/>
                </a:solidFill>
                <a:hlinkClick r:id="rId4"/>
              </a:rPr>
              <a:t>Self-Awareness (Intrapersonal Focus)</a:t>
            </a:r>
            <a:endParaRPr>
              <a:solidFill>
                <a:schemeClr val="dk1"/>
              </a:solidFill>
            </a:endParaRPr>
          </a:p>
          <a:p>
            <a:pPr indent="0" lvl="0" marL="0" rtl="0" algn="l">
              <a:spcBef>
                <a:spcPts val="0"/>
              </a:spcBef>
              <a:spcAft>
                <a:spcPts val="0"/>
              </a:spcAft>
              <a:buClr>
                <a:schemeClr val="dk1"/>
              </a:buClr>
              <a:buSzPts val="1100"/>
              <a:buFont typeface="Arial"/>
              <a:buNone/>
            </a:pPr>
            <a:r>
              <a:rPr lang="en-US" u="sng">
                <a:solidFill>
                  <a:schemeClr val="hlink"/>
                </a:solidFill>
                <a:hlinkClick r:id="rId5"/>
              </a:rPr>
              <a:t>Self-Management (Intrapersonal Focus)</a:t>
            </a:r>
            <a:endParaRPr>
              <a:solidFill>
                <a:schemeClr val="dk1"/>
              </a:solidFill>
            </a:endParaRPr>
          </a:p>
          <a:p>
            <a:pPr indent="0" lvl="0" marL="0" rtl="0" algn="l">
              <a:spcBef>
                <a:spcPts val="0"/>
              </a:spcBef>
              <a:spcAft>
                <a:spcPts val="0"/>
              </a:spcAft>
              <a:buClr>
                <a:schemeClr val="dk1"/>
              </a:buClr>
              <a:buSzPts val="1100"/>
              <a:buFont typeface="Arial"/>
              <a:buNone/>
            </a:pPr>
            <a:r>
              <a:rPr lang="en-US" u="sng">
                <a:solidFill>
                  <a:schemeClr val="hlink"/>
                </a:solidFill>
                <a:hlinkClick r:id="rId6"/>
              </a:rPr>
              <a:t>Social Awareness (Interpersonal Focus)</a:t>
            </a:r>
            <a:endParaRPr>
              <a:solidFill>
                <a:schemeClr val="dk1"/>
              </a:solidFill>
            </a:endParaRPr>
          </a:p>
          <a:p>
            <a:pPr indent="0" lvl="0" marL="0" rtl="0" algn="l">
              <a:spcBef>
                <a:spcPts val="0"/>
              </a:spcBef>
              <a:spcAft>
                <a:spcPts val="0"/>
              </a:spcAft>
              <a:buClr>
                <a:schemeClr val="dk1"/>
              </a:buClr>
              <a:buSzPts val="1100"/>
              <a:buFont typeface="Arial"/>
              <a:buNone/>
            </a:pPr>
            <a:r>
              <a:rPr lang="en-US" u="sng">
                <a:solidFill>
                  <a:schemeClr val="hlink"/>
                </a:solidFill>
                <a:hlinkClick r:id="rId7"/>
              </a:rPr>
              <a:t>Relationship Skills (Interpersonal Focus)</a:t>
            </a:r>
            <a:endParaRPr>
              <a:solidFill>
                <a:schemeClr val="dk1"/>
              </a:solidFill>
            </a:endParaRPr>
          </a:p>
          <a:p>
            <a:pPr indent="0" lvl="0" marL="0" rtl="0" algn="l">
              <a:spcBef>
                <a:spcPts val="0"/>
              </a:spcBef>
              <a:spcAft>
                <a:spcPts val="0"/>
              </a:spcAft>
              <a:buClr>
                <a:schemeClr val="dk1"/>
              </a:buClr>
              <a:buSzPts val="1100"/>
              <a:buFont typeface="Arial"/>
              <a:buNone/>
            </a:pPr>
            <a:r>
              <a:rPr lang="en-US" u="sng">
                <a:solidFill>
                  <a:schemeClr val="hlink"/>
                </a:solidFill>
                <a:hlinkClick r:id="rId8"/>
              </a:rPr>
              <a:t>Responsible Decision-Making (Inter and Intrapersonal)</a:t>
            </a:r>
            <a:endParaRPr/>
          </a:p>
        </p:txBody>
      </p:sp>
      <p:sp>
        <p:nvSpPr>
          <p:cNvPr id="783" name="Google Shape;783;g225b44ac636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254bffa33a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171450" lvl="0" marL="171450" rtl="0" algn="l">
              <a:spcBef>
                <a:spcPts val="0"/>
              </a:spcBef>
              <a:spcAft>
                <a:spcPts val="0"/>
              </a:spcAft>
              <a:buClr>
                <a:schemeClr val="dk1"/>
              </a:buClr>
              <a:buSzPts val="1200"/>
              <a:buChar char="•"/>
            </a:pPr>
            <a:r>
              <a:rPr lang="en-US" sz="1200">
                <a:solidFill>
                  <a:schemeClr val="dk1"/>
                </a:solidFill>
              </a:rPr>
              <a:t>Framing: Community partners offer resources, services, and expertise that can enrich our school programs to benefit students and families, strengthening relationships and reinforcing a sense of belonging and promoting community engagement. Today, we’re going to explore what makes a successful community-family-school partnership and surface possible local organizations to include.</a:t>
            </a:r>
            <a:endParaRPr sz="1200">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Ask: What community organizations are we already partnering with and what services do they provide?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Successful School-Parent-Community Partnerships</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In </a:t>
            </a:r>
            <a:r>
              <a:rPr lang="en-US" sz="1200" u="sng">
                <a:solidFill>
                  <a:schemeClr val="dk1"/>
                </a:solidFill>
                <a:hlinkClick r:id="rId2">
                  <a:extLst>
                    <a:ext uri="{A12FA001-AC4F-418D-AE19-62706E023703}">
                      <ahyp:hlinkClr val="tx"/>
                    </a:ext>
                  </a:extLst>
                </a:hlinkClick>
              </a:rPr>
              <a:t>Beyond the Bake Sale: A Community-Based Relational Approach to Parent Engagement in Schools</a:t>
            </a:r>
            <a:r>
              <a:rPr lang="en-US" sz="1200">
                <a:solidFill>
                  <a:schemeClr val="dk1"/>
                </a:solidFill>
              </a:rPr>
              <a:t> the authors state “[m]any of the same neighborhoods with families who are disconnected from public schools . . . often contain strong community-based organizations with deep roots in the lives of families.” They contrast traditional parent involvement approaches with three parent engagement practices often used by youth serving Community-Based organizations (CBOS). https://citeseerx.ist.psu.edu/viewdoc/download?doi=10.1.1.615.9522&amp;rep=rep1&amp;type=pdf </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These approaches are based on case studies of successful school-parent-community partnerships:</a:t>
            </a:r>
            <a:endParaRPr sz="1200">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An emphasis on relationship building among parents and between parents and educators</a:t>
            </a:r>
            <a:endParaRPr sz="1200">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A focus on the leadership development of parents</a:t>
            </a:r>
            <a:endParaRPr sz="1200">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An effort to bridge the gap in culture and power between parents and educators </a:t>
            </a:r>
            <a:endParaRPr sz="1200">
              <a:solidFill>
                <a:schemeClr val="dk1"/>
              </a:solidFill>
            </a:endParaRPr>
          </a:p>
          <a:p>
            <a:pPr indent="0" lvl="0" marL="0" rtl="0" algn="l">
              <a:spcBef>
                <a:spcPts val="0"/>
              </a:spcBef>
              <a:spcAft>
                <a:spcPts val="0"/>
              </a:spcAft>
              <a:buNone/>
            </a:pPr>
            <a:r>
              <a:rPr lang="en-US" sz="1200">
                <a:solidFill>
                  <a:schemeClr val="dk1"/>
                </a:solidFill>
              </a:rPr>
              <a:t> </a:t>
            </a:r>
            <a:endParaRPr sz="1200">
              <a:solidFill>
                <a:schemeClr val="dk1"/>
              </a:solidFill>
            </a:endParaRPr>
          </a:p>
          <a:p>
            <a:pPr indent="0" lvl="0" marL="0" rtl="0" algn="l">
              <a:spcBef>
                <a:spcPts val="0"/>
              </a:spcBef>
              <a:spcAft>
                <a:spcPts val="0"/>
              </a:spcAft>
              <a:buNone/>
            </a:pPr>
            <a:r>
              <a:rPr lang="en-US" sz="1200">
                <a:solidFill>
                  <a:schemeClr val="dk1"/>
                </a:solidFill>
              </a:rPr>
              <a:t>Have participants review the chart on the slide and discuss:</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What are the assets CBOs have that lend themselves to promoting SEL?</a:t>
            </a:r>
            <a:endParaRPr>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With a pair or small group, list the </a:t>
            </a:r>
            <a:r>
              <a:rPr lang="en-US" sz="1200" u="sng">
                <a:solidFill>
                  <a:schemeClr val="dk1"/>
                </a:solidFill>
                <a:hlinkClick r:id="rId3">
                  <a:extLst>
                    <a:ext uri="{A12FA001-AC4F-418D-AE19-62706E023703}">
                      <ahyp:hlinkClr val="tx"/>
                    </a:ext>
                  </a:extLst>
                </a:hlinkClick>
              </a:rPr>
              <a:t>SEL skills</a:t>
            </a:r>
            <a:r>
              <a:rPr lang="en-US" sz="1200">
                <a:solidFill>
                  <a:schemeClr val="dk1"/>
                </a:solidFill>
              </a:rPr>
              <a:t> students and adults may experience when engaged in and negotiating community-based learning.: </a:t>
            </a:r>
            <a:r>
              <a:rPr lang="en-US">
                <a:solidFill>
                  <a:schemeClr val="dk1"/>
                </a:solidFill>
              </a:rPr>
              <a:t>SEL Skills (https://ggie.berkeley.edu/practice/identifying-social-emotional-learning-skills/) </a:t>
            </a:r>
            <a:endParaRPr/>
          </a:p>
        </p:txBody>
      </p:sp>
      <p:sp>
        <p:nvSpPr>
          <p:cNvPr id="796" name="Google Shape;796;g254bffa33a7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24b9c6f30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200">
                <a:solidFill>
                  <a:schemeClr val="dk1"/>
                </a:solidFill>
              </a:rPr>
              <a:t>Where and When Learning Happens</a:t>
            </a:r>
            <a:endParaRPr>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Framing: Learning happens at home, during school, in out-of-school stem (OST), and within the community through adult-student and peer interactions.</a:t>
            </a: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Examine the continuum of learning infographic from the report </a:t>
            </a:r>
            <a:r>
              <a:rPr lang="en-US" sz="1200" u="sng">
                <a:solidFill>
                  <a:schemeClr val="hlink"/>
                </a:solidFill>
                <a:hlinkClick r:id="rId2"/>
              </a:rPr>
              <a:t>From a Nation at Risk to a Nation at Hope.</a:t>
            </a:r>
            <a:r>
              <a:rPr lang="en-US" sz="1200">
                <a:solidFill>
                  <a:schemeClr val="dk1"/>
                </a:solidFill>
              </a:rPr>
              <a:t> (https://www.aspeninstitute.org/wp-content/uploads/2023/02/Nation-at-Hope.pdff) </a:t>
            </a:r>
            <a:endParaRPr>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What SEL skills do you think are primarily developed during the traditional school day? </a:t>
            </a:r>
            <a:endParaRPr>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What SEL skills may be developed through extracurricular and enrichment activities? </a:t>
            </a:r>
            <a:endParaRPr>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What SEL skills may be developed in civic opportunities or community learning settings? </a:t>
            </a:r>
            <a:endParaRPr>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What are likely commonalities and differences across settings? Why? </a:t>
            </a:r>
            <a:endParaRPr>
              <a:solidFill>
                <a:schemeClr val="dk1"/>
              </a:solidFill>
            </a:endParaRPr>
          </a:p>
          <a:p>
            <a:pPr indent="0" lvl="0" marL="0" rtl="0" algn="l">
              <a:lnSpc>
                <a:spcPct val="115000"/>
              </a:lnSpc>
              <a:spcBef>
                <a:spcPts val="1600"/>
              </a:spcBef>
              <a:spcAft>
                <a:spcPts val="400"/>
              </a:spcAft>
              <a:buClr>
                <a:schemeClr val="dk1"/>
              </a:buClr>
              <a:buSzPts val="1100"/>
              <a:buFont typeface="Arial"/>
              <a:buNone/>
            </a:pPr>
            <a:r>
              <a:t/>
            </a:r>
            <a:endParaRPr sz="1400"/>
          </a:p>
        </p:txBody>
      </p:sp>
      <p:sp>
        <p:nvSpPr>
          <p:cNvPr id="807" name="Google Shape;807;g24b9c6f30e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2454a8a4a1d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200">
                <a:solidFill>
                  <a:schemeClr val="dk1"/>
                </a:solidFill>
              </a:rPr>
              <a:t>How Learning Happens</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A report from </a:t>
            </a:r>
            <a:r>
              <a:rPr lang="en-US" sz="1200" u="sng">
                <a:solidFill>
                  <a:schemeClr val="dk1"/>
                </a:solidFill>
                <a:hlinkClick r:id="rId2">
                  <a:extLst>
                    <a:ext uri="{A12FA001-AC4F-418D-AE19-62706E023703}">
                      <ahyp:hlinkClr val="tx"/>
                    </a:ext>
                  </a:extLst>
                </a:hlinkClick>
              </a:rPr>
              <a:t>From a Nation at Risk to a Nation at Hope</a:t>
            </a:r>
            <a:r>
              <a:rPr lang="en-US" sz="1200">
                <a:solidFill>
                  <a:schemeClr val="dk1"/>
                </a:solidFill>
              </a:rPr>
              <a:t> (https://nationathope.org/wp-content/uploads/2018_aspen_final-report_full_webversion.pdf) describes elements of success as student engagement, ownership, and a sense of purpose. Review this infographic from the report that discusses what this looks like in schools and communities.  </a:t>
            </a:r>
            <a:endParaRPr>
              <a:solidFill>
                <a:schemeClr val="dk1"/>
              </a:solidFill>
            </a:endParaRPr>
          </a:p>
          <a:p>
            <a:pPr indent="0" lvl="0" marL="0" rtl="0" algn="l">
              <a:lnSpc>
                <a:spcPct val="115000"/>
              </a:lnSpc>
              <a:spcBef>
                <a:spcPts val="1600"/>
              </a:spcBef>
              <a:spcAft>
                <a:spcPts val="400"/>
              </a:spcAft>
              <a:buClr>
                <a:schemeClr val="dk1"/>
              </a:buClr>
              <a:buSzPts val="1100"/>
              <a:buFont typeface="Arial"/>
              <a:buNone/>
            </a:pPr>
            <a:r>
              <a:t/>
            </a:r>
            <a:endParaRPr sz="1400"/>
          </a:p>
        </p:txBody>
      </p:sp>
      <p:sp>
        <p:nvSpPr>
          <p:cNvPr id="815" name="Google Shape;815;g2454a8a4a1d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24b9c6f30e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200">
                <a:solidFill>
                  <a:schemeClr val="dk1"/>
                </a:solidFill>
              </a:rPr>
              <a:t>How Learning Happens</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A report from </a:t>
            </a:r>
            <a:r>
              <a:rPr lang="en-US" sz="1200" u="sng">
                <a:solidFill>
                  <a:schemeClr val="dk1"/>
                </a:solidFill>
                <a:hlinkClick r:id="rId2">
                  <a:extLst>
                    <a:ext uri="{A12FA001-AC4F-418D-AE19-62706E023703}">
                      <ahyp:hlinkClr val="tx"/>
                    </a:ext>
                  </a:extLst>
                </a:hlinkClick>
              </a:rPr>
              <a:t>From a Nation at Risk to a Nation at Hope</a:t>
            </a:r>
            <a:r>
              <a:rPr lang="en-US" sz="1200">
                <a:solidFill>
                  <a:schemeClr val="dk1"/>
                </a:solidFill>
              </a:rPr>
              <a:t> (https://nationathope.org/wp-content/uploads/2018_aspen_final-report_full_webversion.pdf) describes elements of success as student engagement, ownership, and a sense of purpose. Review this infographic from the report that discusses what this looks like in schools and communities.  </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None/>
            </a:pPr>
            <a:r>
              <a:t/>
            </a:r>
            <a:endParaRPr/>
          </a:p>
        </p:txBody>
      </p:sp>
      <p:sp>
        <p:nvSpPr>
          <p:cNvPr id="825" name="Google Shape;825;g24b9c6f30e6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25bd5361038_0_4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9" name="Google Shape;839;g25bd5361038_0_4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u="none" cap="none" strike="noStrike">
                <a:solidFill>
                  <a:schemeClr val="dk1"/>
                </a:solidFill>
              </a:rPr>
              <a:t>Community-based organizations can leverage SEL as a way to foster community-level responsibility and empowerment. SEL competencies can help youth understand community issues. In turn, community organizations are well situated to help youth increase and harness their self and social awareness, and connect them to adults in the community with resources for advocacy and civic involvement. </a:t>
            </a:r>
            <a:endParaRPr/>
          </a:p>
          <a:p>
            <a:pPr indent="0" lvl="0" marL="0" rtl="0" algn="l">
              <a:spcBef>
                <a:spcPts val="0"/>
              </a:spcBef>
              <a:spcAft>
                <a:spcPts val="0"/>
              </a:spcAft>
              <a:buNone/>
            </a:pPr>
            <a:r>
              <a:rPr lang="en-US" sz="1200" u="none" cap="none" strike="noStrike">
                <a:solidFill>
                  <a:schemeClr val="dk1"/>
                </a:solidFill>
              </a:rPr>
              <a:t> </a:t>
            </a:r>
            <a:endParaRPr/>
          </a:p>
          <a:p>
            <a:pPr indent="0" lvl="0" marL="0" rtl="0" algn="l">
              <a:spcBef>
                <a:spcPts val="0"/>
              </a:spcBef>
              <a:spcAft>
                <a:spcPts val="0"/>
              </a:spcAft>
              <a:buNone/>
            </a:pPr>
            <a:r>
              <a:rPr lang="en-US" sz="1200" u="none" cap="none" strike="noStrike">
                <a:solidFill>
                  <a:schemeClr val="dk1"/>
                </a:solidFill>
              </a:rPr>
              <a:t>SEL practice focused on transforming inequitable settings and systems, and promoting justice-oriented civic engagement is being defined as </a:t>
            </a:r>
            <a:r>
              <a:rPr lang="en-US" sz="1200" u="sng" cap="none" strike="noStrike">
                <a:solidFill>
                  <a:schemeClr val="dk1"/>
                </a:solidFill>
                <a:hlinkClick r:id="rId2">
                  <a:extLst>
                    <a:ext uri="{A12FA001-AC4F-418D-AE19-62706E023703}">
                      <ahyp:hlinkClr val="tx"/>
                    </a:ext>
                  </a:extLst>
                </a:hlinkClick>
              </a:rPr>
              <a:t>Transformative SEL</a:t>
            </a:r>
            <a:r>
              <a:rPr lang="en-US" sz="1200" u="none" cap="none" strike="noStrike">
                <a:solidFill>
                  <a:schemeClr val="dk1"/>
                </a:solidFill>
              </a:rPr>
              <a:t> by CASEL. In the brief </a:t>
            </a:r>
            <a:r>
              <a:rPr lang="en-US" sz="1200" u="sng" cap="none" strike="noStrike">
                <a:solidFill>
                  <a:schemeClr val="dk1"/>
                </a:solidFill>
                <a:hlinkClick r:id="rId3">
                  <a:extLst>
                    <a:ext uri="{A12FA001-AC4F-418D-AE19-62706E023703}">
                      <ahyp:hlinkClr val="tx"/>
                    </a:ext>
                  </a:extLst>
                </a:hlinkClick>
              </a:rPr>
              <a:t>Rising Up Together: Spotlighting Transformative SEL in Practice with Latinx Youth</a:t>
            </a:r>
            <a:r>
              <a:rPr lang="en-US" sz="1200" u="none" cap="none" strike="noStrike">
                <a:solidFill>
                  <a:schemeClr val="dk1"/>
                </a:solidFill>
              </a:rPr>
              <a:t>, (https://casel.org/wp-content/uploads/2021/03/SEL-Rising-Up-Together.pdf)  the authors highlight three principles for engaging transformative SEL: </a:t>
            </a:r>
            <a:endParaRPr/>
          </a:p>
          <a:p>
            <a:pPr indent="0" lvl="0" marL="0" rtl="0" algn="l">
              <a:spcBef>
                <a:spcPts val="0"/>
              </a:spcBef>
              <a:spcAft>
                <a:spcPts val="0"/>
              </a:spcAft>
              <a:buNone/>
            </a:pPr>
            <a:r>
              <a:rPr lang="en-US" sz="1200" u="none" cap="none" strike="noStrike">
                <a:solidFill>
                  <a:schemeClr val="dk1"/>
                </a:solidFill>
              </a:rPr>
              <a:t>Centering students' lived experiences and identities in SEL</a:t>
            </a:r>
            <a:endParaRPr/>
          </a:p>
          <a:p>
            <a:pPr indent="0" lvl="0" marL="0" rtl="0" algn="l">
              <a:spcBef>
                <a:spcPts val="0"/>
              </a:spcBef>
              <a:spcAft>
                <a:spcPts val="0"/>
              </a:spcAft>
              <a:buNone/>
            </a:pPr>
            <a:r>
              <a:rPr lang="en-US" sz="1200" u="none" cap="none" strike="noStrike">
                <a:solidFill>
                  <a:schemeClr val="dk1"/>
                </a:solidFill>
              </a:rPr>
              <a:t>Using SEL discussions to validate students’ experiences of oppression</a:t>
            </a:r>
            <a:endParaRPr/>
          </a:p>
          <a:p>
            <a:pPr indent="0" lvl="0" marL="0" rtl="0" algn="l">
              <a:spcBef>
                <a:spcPts val="0"/>
              </a:spcBef>
              <a:spcAft>
                <a:spcPts val="0"/>
              </a:spcAft>
              <a:buNone/>
            </a:pPr>
            <a:r>
              <a:rPr lang="en-US" sz="1200" u="none" cap="none" strike="noStrike">
                <a:solidFill>
                  <a:schemeClr val="dk1"/>
                </a:solidFill>
              </a:rPr>
              <a:t>Using SEL instruction as a space to encourage youth to use their voice for social justice </a:t>
            </a:r>
            <a:endParaRPr/>
          </a:p>
          <a:p>
            <a:pPr indent="0" lvl="0" marL="0" rtl="0" algn="l">
              <a:spcBef>
                <a:spcPts val="0"/>
              </a:spcBef>
              <a:spcAft>
                <a:spcPts val="0"/>
              </a:spcAft>
              <a:buNone/>
            </a:pPr>
            <a:r>
              <a:rPr lang="en-US" sz="1200" u="none" cap="none" strike="noStrike">
                <a:solidFill>
                  <a:schemeClr val="dk1"/>
                </a:solidFill>
              </a:rPr>
              <a:t> </a:t>
            </a:r>
            <a:endParaRPr/>
          </a:p>
          <a:p>
            <a:pPr indent="-228600" lvl="0" marL="457200" marR="0" rtl="0" algn="l">
              <a:lnSpc>
                <a:spcPct val="100000"/>
              </a:lnSpc>
              <a:spcBef>
                <a:spcPts val="0"/>
              </a:spcBef>
              <a:spcAft>
                <a:spcPts val="0"/>
              </a:spcAft>
              <a:buClr>
                <a:srgbClr val="000000"/>
              </a:buClr>
              <a:buSzPts val="1400"/>
              <a:buFont typeface="Arial"/>
              <a:buNone/>
            </a:pPr>
            <a:r>
              <a:rPr lang="en-US" sz="1200" u="none" cap="none" strike="noStrike">
                <a:solidFill>
                  <a:schemeClr val="dk1"/>
                </a:solidFill>
              </a:rPr>
              <a:t>Community-based organizations, especially those focused on community empowerment, can hold key practices to strengthen student SEL such as acknowledging trauma that occurs at a community level, engaging reflection about the impact of current events and issues affecting students, and providing ways students can build agency.</a:t>
            </a:r>
            <a:endParaRPr/>
          </a:p>
          <a:p>
            <a:pPr indent="0" lvl="0" marL="0" rtl="0" algn="l">
              <a:spcBef>
                <a:spcPts val="0"/>
              </a:spcBef>
              <a:spcAft>
                <a:spcPts val="0"/>
              </a:spcAft>
              <a:buNone/>
            </a:pPr>
            <a:r>
              <a:t/>
            </a:r>
            <a:endParaRPr/>
          </a:p>
        </p:txBody>
      </p:sp>
      <p:sp>
        <p:nvSpPr>
          <p:cNvPr id="840" name="Google Shape;840;g25bd5361038_0_4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Arial"/>
              <a:buNone/>
            </a:pPr>
            <a:fld id="{00000000-1234-1234-1234-123412341234}" type="slidenum">
              <a:rPr lang="en-US" sz="1200" u="none" cap="none" strike="noStrike">
                <a:solidFill>
                  <a:schemeClr val="dk1"/>
                </a:solidFill>
              </a:rPr>
              <a:t>‹#›</a:t>
            </a:fld>
            <a:endParaRPr sz="1200" u="none" cap="none" strike="noStrike">
              <a:solidFill>
                <a:schemeClr val="dk1"/>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2454a8a4a1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200">
                <a:solidFill>
                  <a:schemeClr val="dk1"/>
                </a:solidFill>
              </a:rPr>
              <a:t>Discussion questions:</a:t>
            </a:r>
            <a:br>
              <a:rPr lang="en-US" sz="1200">
                <a:solidFill>
                  <a:schemeClr val="dk1"/>
                </a:solidFill>
              </a:rPr>
            </a:b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How can you help students to become informed and engaged citizens and community members?  </a:t>
            </a: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Are you doing everything you can to move your students closer to opportunity? </a:t>
            </a: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Who are partners or stakeholders you could connect with to understand more about the role CBOs can play in supporting social and emotional learning?</a:t>
            </a: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a:t>
            </a: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CBOs contribute to a learning ecosystem across the community, interconnecting the places where children, youth, and families live, learn, work, and play. In the paper </a:t>
            </a:r>
            <a:r>
              <a:rPr lang="en-US" sz="1200" u="sng">
                <a:solidFill>
                  <a:schemeClr val="dk1"/>
                </a:solidFill>
                <a:hlinkClick r:id="rId2">
                  <a:extLst>
                    <a:ext uri="{A12FA001-AC4F-418D-AE19-62706E023703}">
                      <ahyp:hlinkClr val="tx"/>
                    </a:ext>
                  </a:extLst>
                </a:hlinkClick>
              </a:rPr>
              <a:t>Thriving, Robust Equity, and Transformational Learning and Development</a:t>
            </a:r>
            <a:r>
              <a:rPr lang="en-US" sz="1200">
                <a:solidFill>
                  <a:schemeClr val="dk1"/>
                </a:solidFill>
              </a:rPr>
              <a:t> (https://www.air.org/sites/default/files/Thriving-Robust-Equity%2C-and-Transformative-Learning-and-Development-July-2020.pdf) connections between schools, families, and community organizations create opportunity structures to address inequity and increase resilience to adversity. </a:t>
            </a: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a:t>
            </a: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Learning is facilitated by safe, inclusive, connected, and culturally responsive and engaging environments. Relationships and experiences are highlighted as multipliers of transformative learning and development. Community-based partnerships provide connections between youth, families, schools, and community to increase relationships, experiences, and opportunities to learn and develop SEL skills.</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None/>
            </a:pPr>
            <a:r>
              <a:t/>
            </a:r>
            <a:endParaRPr/>
          </a:p>
        </p:txBody>
      </p:sp>
      <p:sp>
        <p:nvSpPr>
          <p:cNvPr id="848" name="Google Shape;848;g2454a8a4a1d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2454a8a4a1d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200">
                <a:solidFill>
                  <a:schemeClr val="dk1"/>
                </a:solidFill>
              </a:rPr>
              <a:t>Learning is facilitated by safe, inclusive, connected, and culturally responsive and engaging environments. Relationships and experiences are highlighted as multipliers of transformative learning and development. Community-based partnerships provide connections between youth, families, schools, and community to increase relationships, experiences, and opportunities to learn and develop SEL skills.</a:t>
            </a:r>
            <a:br>
              <a:rPr lang="en-US" sz="1200">
                <a:solidFill>
                  <a:schemeClr val="dk1"/>
                </a:solidFill>
              </a:rPr>
            </a:b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Discussion questions: </a:t>
            </a: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1. Going back to the list that was generated in Welcoming Ritual what community-based organizations in your locale can affirm diverse student identities and students’ lived experiences? </a:t>
            </a: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2. What community-based organizations can provide opportunities for student agency</a:t>
            </a:r>
            <a:r>
              <a:rPr lang="en-US">
                <a:solidFill>
                  <a:schemeClr val="dk1"/>
                </a:solidFill>
              </a:rPr>
              <a:t> </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None/>
            </a:pPr>
            <a:r>
              <a:t/>
            </a:r>
            <a:endParaRPr/>
          </a:p>
        </p:txBody>
      </p:sp>
      <p:sp>
        <p:nvSpPr>
          <p:cNvPr id="862" name="Google Shape;862;g2454a8a4a1d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2454a8a4a1d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200">
                <a:solidFill>
                  <a:schemeClr val="dk1"/>
                </a:solidFill>
              </a:rPr>
              <a:t>The Strive Together Cradle to Career Network takes a collective impact approach to improving social, emotional, and academic outcomes for youth. This report, </a:t>
            </a:r>
            <a:r>
              <a:rPr lang="en-US" sz="1200" u="sng">
                <a:solidFill>
                  <a:schemeClr val="dk1"/>
                </a:solidFill>
                <a:hlinkClick r:id="rId2">
                  <a:extLst>
                    <a:ext uri="{A12FA001-AC4F-418D-AE19-62706E023703}">
                      <ahyp:hlinkClr val="tx"/>
                    </a:ext>
                  </a:extLst>
                </a:hlinkClick>
              </a:rPr>
              <a:t>Stronger Results with Community Based Organizations</a:t>
            </a:r>
            <a:r>
              <a:rPr lang="en-US" sz="1200">
                <a:solidFill>
                  <a:schemeClr val="dk1"/>
                </a:solidFill>
              </a:rPr>
              <a:t> (https://www.strivetogether.org/wp-content/uploads/2017/03/CollectiveImpact_StrongerResultswithCBOs_2014.pdf) includes the Cradle to Career Framework for Building Civic Infrastructure. The four key areas are:</a:t>
            </a: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Shared Community Vision</a:t>
            </a: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Evidence-based Decision making</a:t>
            </a: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Collaborative Action</a:t>
            </a:r>
            <a:endParaRPr>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Investment and Sustainability</a:t>
            </a:r>
            <a:endParaRPr sz="1200">
              <a:solidFill>
                <a:schemeClr val="dk1"/>
              </a:solidFill>
            </a:endParaRPr>
          </a:p>
          <a:p>
            <a:pPr indent="0" lvl="0" marL="0" rtl="0" algn="l">
              <a:lnSpc>
                <a:spcPct val="115000"/>
              </a:lnSpc>
              <a:spcBef>
                <a:spcPts val="1600"/>
              </a:spcBef>
              <a:spcAft>
                <a:spcPts val="400"/>
              </a:spcAft>
              <a:buClr>
                <a:schemeClr val="dk1"/>
              </a:buClr>
              <a:buSzPts val="1100"/>
              <a:buFont typeface="Arial"/>
              <a:buNone/>
            </a:pPr>
            <a:r>
              <a:t/>
            </a:r>
            <a:endParaRPr sz="1400"/>
          </a:p>
        </p:txBody>
      </p:sp>
      <p:sp>
        <p:nvSpPr>
          <p:cNvPr id="875" name="Google Shape;875;g2454a8a4a1d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25b44ac636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solidFill>
                  <a:schemeClr val="dk1"/>
                </a:solidFill>
              </a:rPr>
              <a:t>Watch </a:t>
            </a:r>
            <a:r>
              <a:rPr lang="en-US" u="sng">
                <a:solidFill>
                  <a:srgbClr val="1155CC"/>
                </a:solidFill>
                <a:hlinkClick r:id="rId2">
                  <a:extLst>
                    <a:ext uri="{A12FA001-AC4F-418D-AE19-62706E023703}">
                      <ahyp:hlinkClr val="tx"/>
                    </a:ext>
                  </a:extLst>
                </a:hlinkClick>
              </a:rPr>
              <a:t>this video</a:t>
            </a:r>
            <a:r>
              <a:rPr lang="en-US">
                <a:solidFill>
                  <a:schemeClr val="dk1"/>
                </a:solidFill>
              </a:rPr>
              <a:t> from Think PBS in partnership with CASEL, Montgomery County Educational Services Center, and Ohio Department of Education on Cultivating Authentic Family Partnerships.</a:t>
            </a:r>
            <a:br>
              <a:rPr lang="en-US">
                <a:solidFill>
                  <a:schemeClr val="dk1"/>
                </a:solidFill>
              </a:rPr>
            </a:br>
            <a:br>
              <a:rPr lang="en-US">
                <a:solidFill>
                  <a:schemeClr val="dk1"/>
                </a:solidFill>
              </a:rPr>
            </a:br>
            <a:r>
              <a:rPr lang="en-US" sz="1200">
                <a:solidFill>
                  <a:schemeClr val="dk1"/>
                </a:solidFill>
              </a:rPr>
              <a:t>https://www.youtube.com/watch?v=RgErDZ2pXZc</a:t>
            </a:r>
            <a:endParaRPr>
              <a:solidFill>
                <a:schemeClr val="dk1"/>
              </a:solidFill>
            </a:endParaRPr>
          </a:p>
        </p:txBody>
      </p:sp>
      <p:sp>
        <p:nvSpPr>
          <p:cNvPr id="224" name="Google Shape;224;g225b44ac636_0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25325c0a6d7_0_9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200">
                <a:solidFill>
                  <a:schemeClr val="dk1"/>
                </a:solidFill>
              </a:rPr>
              <a:t>The Strive Together Cradle to Career Network takes a collective impact approach to improving social, emotional, and academic outcomes for youth. This report, </a:t>
            </a:r>
            <a:r>
              <a:rPr lang="en-US" sz="1200" u="sng">
                <a:solidFill>
                  <a:schemeClr val="dk1"/>
                </a:solidFill>
                <a:hlinkClick r:id="rId2">
                  <a:extLst>
                    <a:ext uri="{A12FA001-AC4F-418D-AE19-62706E023703}">
                      <ahyp:hlinkClr val="tx"/>
                    </a:ext>
                  </a:extLst>
                </a:hlinkClick>
              </a:rPr>
              <a:t>Stronger Results with Community Based Organizations</a:t>
            </a:r>
            <a:r>
              <a:rPr lang="en-US" sz="1200">
                <a:solidFill>
                  <a:schemeClr val="dk1"/>
                </a:solidFill>
              </a:rPr>
              <a:t> (https://www.strivetogether.org/wp-content/uploads/2017/03/CollectiveImpact_StrongeResultswithCBOs_2014.pdf) includes the Cradle to Career Framework for Building Civic Infrastructure. The four key areas are:</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Shared Community Vision</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Evidence-based Decision making</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Collaborative Action</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Investment and Sustainability</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Have participants complete the downloadable pdf on the next slide.</a:t>
            </a:r>
            <a:endParaRPr sz="1200">
              <a:solidFill>
                <a:schemeClr val="dk1"/>
              </a:solidFill>
            </a:endParaRPr>
          </a:p>
          <a:p>
            <a:pPr indent="0" lvl="0" marL="0" rtl="0" algn="l">
              <a:spcBef>
                <a:spcPts val="0"/>
              </a:spcBef>
              <a:spcAft>
                <a:spcPts val="0"/>
              </a:spcAft>
              <a:buClr>
                <a:schemeClr val="dk1"/>
              </a:buClr>
              <a:buFont typeface="Arial"/>
              <a:buNone/>
            </a:pPr>
            <a:r>
              <a:rPr lang="en-US" sz="1200">
                <a:solidFill>
                  <a:schemeClr val="dk1"/>
                </a:solidFill>
              </a:rPr>
              <a:t>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lnSpc>
                <a:spcPct val="115000"/>
              </a:lnSpc>
              <a:spcBef>
                <a:spcPts val="1600"/>
              </a:spcBef>
              <a:spcAft>
                <a:spcPts val="400"/>
              </a:spcAft>
              <a:buClr>
                <a:schemeClr val="dk1"/>
              </a:buClr>
              <a:buSzPts val="1100"/>
              <a:buFont typeface="Arial"/>
              <a:buNone/>
            </a:pPr>
            <a:r>
              <a:t/>
            </a:r>
            <a:endParaRPr sz="1400"/>
          </a:p>
        </p:txBody>
      </p:sp>
      <p:sp>
        <p:nvSpPr>
          <p:cNvPr id="884" name="Google Shape;884;g25325c0a6d7_0_9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24b9c6f30e6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rPr>
              <a:t>https://ggie.berkeley.edu/wp-content/uploads/2023/10/6.5-Creating-a-Network-Approach.pdf</a:t>
            </a:r>
            <a:endParaRPr sz="1200">
              <a:solidFill>
                <a:schemeClr val="dk1"/>
              </a:solidFill>
            </a:endParaRPr>
          </a:p>
        </p:txBody>
      </p:sp>
      <p:sp>
        <p:nvSpPr>
          <p:cNvPr id="892" name="Google Shape;892;g24b9c6f30e6_0_2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254bffa33a7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g254bffa33a7_0_4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g24b9c6f30e6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
        <p:nvSpPr>
          <p:cNvPr id="916" name="Google Shape;916;g24b9c6f30e6_0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25b44ac636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rPr>
              <a:t>Facilitation Tip:</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Debrief (5-7 min.) as a group</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Invite a volunteer from each area of focus to:</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Describe key points about that area/domain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Considerations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Ideas for improvement</a:t>
            </a:r>
            <a:endParaRPr>
              <a:solidFill>
                <a:schemeClr val="dk1"/>
              </a:solidFill>
            </a:endParaRPr>
          </a:p>
          <a:p>
            <a:pPr indent="0" lvl="0" marL="0" rtl="0" algn="l">
              <a:lnSpc>
                <a:spcPct val="115000"/>
              </a:lnSpc>
              <a:spcBef>
                <a:spcPts val="0"/>
              </a:spcBef>
              <a:spcAft>
                <a:spcPts val="0"/>
              </a:spcAft>
              <a:buNone/>
            </a:pPr>
            <a:r>
              <a:rPr lang="en-US">
                <a:solidFill>
                  <a:schemeClr val="dk1"/>
                </a:solidFill>
              </a:rPr>
              <a:t>Ask the larger group to add other considerations and ideas for improvement (if time permits).</a:t>
            </a:r>
            <a:endParaRPr>
              <a:solidFill>
                <a:schemeClr val="dk1"/>
              </a:solidFill>
            </a:endParaRPr>
          </a:p>
          <a:p>
            <a:pPr indent="0" lvl="0" marL="0" rtl="0" algn="l">
              <a:spcBef>
                <a:spcPts val="0"/>
              </a:spcBef>
              <a:spcAft>
                <a:spcPts val="0"/>
              </a:spcAft>
              <a:buNone/>
            </a:pPr>
            <a:r>
              <a:t/>
            </a:r>
            <a:endParaRPr/>
          </a:p>
        </p:txBody>
      </p:sp>
      <p:sp>
        <p:nvSpPr>
          <p:cNvPr id="237" name="Google Shape;237;g225b44ac636_0_1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50425db106_0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250425db106_0_1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t/>
            </a:r>
            <a:endParaRPr sz="1100"/>
          </a:p>
          <a:p>
            <a:pPr indent="0" lvl="0" marL="0" marR="0" rtl="0" algn="l">
              <a:lnSpc>
                <a:spcPct val="115000"/>
              </a:lnSpc>
              <a:spcBef>
                <a:spcPts val="0"/>
              </a:spcBef>
              <a:spcAft>
                <a:spcPts val="0"/>
              </a:spcAft>
              <a:buClr>
                <a:schemeClr val="dk1"/>
              </a:buClr>
              <a:buSzPts val="1100"/>
              <a:buFont typeface="Arial"/>
              <a:buNone/>
            </a:pPr>
            <a:r>
              <a:rPr lang="en-US" sz="1100"/>
              <a:t>Read the article that offers ideas for schools to support FCE around SEL and for families to support their child’s social and emotional skill building at home.</a:t>
            </a:r>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Ask participants to scan the QR code, provide handout, or share this link to the article: https://www.gse.harvard.edu/news/uk/18/07/family-engagement-and-sel </a:t>
            </a:r>
            <a:endParaRPr sz="1100">
              <a:latin typeface="Arial"/>
              <a:ea typeface="Arial"/>
              <a:cs typeface="Arial"/>
              <a:sym typeface="Arial"/>
            </a:endParaRPr>
          </a:p>
        </p:txBody>
      </p:sp>
      <p:sp>
        <p:nvSpPr>
          <p:cNvPr id="251" name="Google Shape;251;g250425db106_0_1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or Table of Contents">
  <p:cSld name="Introduction or Table of Contents">
    <p:spTree>
      <p:nvGrpSpPr>
        <p:cNvPr id="80" name="Shape 80"/>
        <p:cNvGrpSpPr/>
        <p:nvPr/>
      </p:nvGrpSpPr>
      <p:grpSpPr>
        <a:xfrm>
          <a:off x="0" y="0"/>
          <a:ext cx="0" cy="0"/>
          <a:chOff x="0" y="0"/>
          <a:chExt cx="0" cy="0"/>
        </a:xfrm>
      </p:grpSpPr>
      <p:sp>
        <p:nvSpPr>
          <p:cNvPr id="81" name="Google Shape;81;p13"/>
          <p:cNvSpPr txBox="1"/>
          <p:nvPr>
            <p:ph type="title"/>
          </p:nvPr>
        </p:nvSpPr>
        <p:spPr>
          <a:xfrm>
            <a:off x="898804" y="953543"/>
            <a:ext cx="15484200" cy="17514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9000"/>
              <a:buFont typeface="Raleway"/>
              <a:buNone/>
              <a:defRPr b="0" i="0" sz="6000" cap="none">
                <a:solidFill>
                  <a:schemeClr val="dk2"/>
                </a:solidFill>
                <a:latin typeface="Arial"/>
                <a:ea typeface="Arial"/>
                <a:cs typeface="Arial"/>
                <a:sym typeface="Arial"/>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pic>
        <p:nvPicPr>
          <p:cNvPr id="82" name="Google Shape;82;p13"/>
          <p:cNvPicPr preferRelativeResize="0"/>
          <p:nvPr/>
        </p:nvPicPr>
        <p:blipFill rotWithShape="1">
          <a:blip r:embed="rId2">
            <a:alphaModFix/>
          </a:blip>
          <a:srcRect b="0" l="0" r="0" t="0"/>
          <a:stretch/>
        </p:blipFill>
        <p:spPr>
          <a:xfrm>
            <a:off x="16992600" y="528658"/>
            <a:ext cx="771977" cy="771977"/>
          </a:xfrm>
          <a:prstGeom prst="rect">
            <a:avLst/>
          </a:prstGeom>
          <a:noFill/>
          <a:ln>
            <a:noFill/>
          </a:ln>
        </p:spPr>
      </p:pic>
      <p:sp>
        <p:nvSpPr>
          <p:cNvPr id="83" name="Google Shape;83;p13"/>
          <p:cNvSpPr txBox="1"/>
          <p:nvPr>
            <p:ph idx="1" type="subTitle"/>
          </p:nvPr>
        </p:nvSpPr>
        <p:spPr>
          <a:xfrm>
            <a:off x="876300" y="4449302"/>
            <a:ext cx="12230100" cy="5242500"/>
          </a:xfrm>
          <a:prstGeom prst="rect">
            <a:avLst/>
          </a:prstGeom>
          <a:noFill/>
          <a:ln>
            <a:noFill/>
          </a:ln>
        </p:spPr>
        <p:txBody>
          <a:bodyPr anchorCtr="0" anchor="t" bIns="0" lIns="0" spcFirstLastPara="1" rIns="0" wrap="square" tIns="0">
            <a:normAutofit/>
          </a:bodyPr>
          <a:lstStyle>
            <a:lvl1pPr lvl="0" rtl="0" algn="l">
              <a:lnSpc>
                <a:spcPct val="100000"/>
              </a:lnSpc>
              <a:spcBef>
                <a:spcPts val="2400"/>
              </a:spcBef>
              <a:spcAft>
                <a:spcPts val="0"/>
              </a:spcAft>
              <a:buClr>
                <a:schemeClr val="dk1"/>
              </a:buClr>
              <a:buSzPts val="4800"/>
              <a:buFont typeface="Noto Sans Symbols"/>
              <a:buChar char="▪"/>
              <a:defRPr b="0" i="0" sz="3200">
                <a:solidFill>
                  <a:schemeClr val="dk1"/>
                </a:solidFill>
                <a:latin typeface="Arial"/>
                <a:ea typeface="Arial"/>
                <a:cs typeface="Arial"/>
                <a:sym typeface="Arial"/>
              </a:defRPr>
            </a:lvl1pPr>
            <a:lvl2pPr lvl="1" rtl="0" algn="l">
              <a:lnSpc>
                <a:spcPct val="90000"/>
              </a:lnSpc>
              <a:spcBef>
                <a:spcPts val="600"/>
              </a:spcBef>
              <a:spcAft>
                <a:spcPts val="0"/>
              </a:spcAft>
              <a:buClr>
                <a:schemeClr val="dk1"/>
              </a:buClr>
              <a:buSzPts val="4200"/>
              <a:buFont typeface="Noto Sans Symbols"/>
              <a:buChar char="▪"/>
              <a:defRPr b="0" i="0" sz="2800">
                <a:solidFill>
                  <a:schemeClr val="dk1"/>
                </a:solidFill>
                <a:latin typeface="Proxima Nova"/>
                <a:ea typeface="Proxima Nova"/>
                <a:cs typeface="Proxima Nova"/>
                <a:sym typeface="Proxima Nova"/>
              </a:defRPr>
            </a:lvl2pPr>
            <a:lvl3pPr lvl="2" rtl="0" algn="l">
              <a:lnSpc>
                <a:spcPct val="100000"/>
              </a:lnSpc>
              <a:spcBef>
                <a:spcPts val="2400"/>
              </a:spcBef>
              <a:spcAft>
                <a:spcPts val="0"/>
              </a:spcAft>
              <a:buClr>
                <a:schemeClr val="dk1"/>
              </a:buClr>
              <a:buSzPts val="4800"/>
              <a:buFont typeface="Noto Sans Symbols"/>
              <a:buChar char="▪"/>
              <a:defRPr b="0" i="0" sz="3200">
                <a:solidFill>
                  <a:schemeClr val="dk1"/>
                </a:solidFill>
                <a:latin typeface="Proxima Nova"/>
                <a:ea typeface="Proxima Nova"/>
                <a:cs typeface="Proxima Nova"/>
                <a:sym typeface="Proxima Nova"/>
              </a:defRPr>
            </a:lvl3pPr>
            <a:lvl4pPr lvl="3" rtl="0" algn="l">
              <a:lnSpc>
                <a:spcPct val="100000"/>
              </a:lnSpc>
              <a:spcBef>
                <a:spcPts val="2400"/>
              </a:spcBef>
              <a:spcAft>
                <a:spcPts val="0"/>
              </a:spcAft>
              <a:buClr>
                <a:schemeClr val="dk1"/>
              </a:buClr>
              <a:buSzPts val="4800"/>
              <a:buFont typeface="Noto Sans Symbols"/>
              <a:buChar char="▪"/>
              <a:defRPr b="0" i="0" sz="3200">
                <a:solidFill>
                  <a:schemeClr val="dk1"/>
                </a:solidFill>
                <a:latin typeface="Proxima Nova"/>
                <a:ea typeface="Proxima Nova"/>
                <a:cs typeface="Proxima Nova"/>
                <a:sym typeface="Proxima Nova"/>
              </a:defRPr>
            </a:lvl4pPr>
            <a:lvl5pPr lvl="4" rtl="0" algn="l">
              <a:lnSpc>
                <a:spcPct val="100000"/>
              </a:lnSpc>
              <a:spcBef>
                <a:spcPts val="2400"/>
              </a:spcBef>
              <a:spcAft>
                <a:spcPts val="0"/>
              </a:spcAft>
              <a:buClr>
                <a:schemeClr val="dk1"/>
              </a:buClr>
              <a:buSzPts val="4800"/>
              <a:buFont typeface="Noto Sans Symbols"/>
              <a:buChar char="▪"/>
              <a:defRPr b="0" i="0" sz="3200">
                <a:solidFill>
                  <a:schemeClr val="dk1"/>
                </a:solidFill>
                <a:latin typeface="Proxima Nova"/>
                <a:ea typeface="Proxima Nova"/>
                <a:cs typeface="Proxima Nova"/>
                <a:sym typeface="Proxima Nova"/>
              </a:defRPr>
            </a:lvl5pPr>
            <a:lvl6pPr lvl="5" rtl="0" algn="ctr">
              <a:lnSpc>
                <a:spcPct val="90000"/>
              </a:lnSpc>
              <a:spcBef>
                <a:spcPts val="500"/>
              </a:spcBef>
              <a:spcAft>
                <a:spcPts val="0"/>
              </a:spcAft>
              <a:buClr>
                <a:srgbClr val="888888"/>
              </a:buClr>
              <a:buSzPts val="2700"/>
              <a:buNone/>
              <a:defRPr>
                <a:solidFill>
                  <a:srgbClr val="888888"/>
                </a:solidFill>
              </a:defRPr>
            </a:lvl6pPr>
            <a:lvl7pPr lvl="6" rtl="0" algn="ctr">
              <a:lnSpc>
                <a:spcPct val="90000"/>
              </a:lnSpc>
              <a:spcBef>
                <a:spcPts val="500"/>
              </a:spcBef>
              <a:spcAft>
                <a:spcPts val="0"/>
              </a:spcAft>
              <a:buClr>
                <a:srgbClr val="888888"/>
              </a:buClr>
              <a:buSzPts val="2700"/>
              <a:buNone/>
              <a:defRPr>
                <a:solidFill>
                  <a:srgbClr val="888888"/>
                </a:solidFill>
              </a:defRPr>
            </a:lvl7pPr>
            <a:lvl8pPr lvl="7" rtl="0" algn="ctr">
              <a:lnSpc>
                <a:spcPct val="90000"/>
              </a:lnSpc>
              <a:spcBef>
                <a:spcPts val="500"/>
              </a:spcBef>
              <a:spcAft>
                <a:spcPts val="0"/>
              </a:spcAft>
              <a:buClr>
                <a:srgbClr val="888888"/>
              </a:buClr>
              <a:buSzPts val="2700"/>
              <a:buNone/>
              <a:defRPr>
                <a:solidFill>
                  <a:srgbClr val="888888"/>
                </a:solidFill>
              </a:defRPr>
            </a:lvl8pPr>
            <a:lvl9pPr lvl="8" rtl="0" algn="ctr">
              <a:lnSpc>
                <a:spcPct val="90000"/>
              </a:lnSpc>
              <a:spcBef>
                <a:spcPts val="500"/>
              </a:spcBef>
              <a:spcAft>
                <a:spcPts val="0"/>
              </a:spcAft>
              <a:buClr>
                <a:srgbClr val="888888"/>
              </a:buClr>
              <a:buSzPts val="2700"/>
              <a:buNone/>
              <a:defRPr>
                <a:solidFill>
                  <a:srgbClr val="888888"/>
                </a:solidFill>
              </a:defRPr>
            </a:lvl9pPr>
          </a:lstStyle>
          <a:p/>
        </p:txBody>
      </p:sp>
      <p:sp>
        <p:nvSpPr>
          <p:cNvPr id="84" name="Google Shape;84;p13"/>
          <p:cNvSpPr txBox="1"/>
          <p:nvPr>
            <p:ph idx="2" type="body"/>
          </p:nvPr>
        </p:nvSpPr>
        <p:spPr>
          <a:xfrm>
            <a:off x="876300" y="2942358"/>
            <a:ext cx="8013600" cy="7593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7F7F7F"/>
              </a:buClr>
              <a:buSzPts val="7200"/>
              <a:buNone/>
              <a:defRPr b="0" i="0" sz="4800">
                <a:solidFill>
                  <a:srgbClr val="7F7F7F"/>
                </a:solidFill>
                <a:latin typeface="Arial"/>
                <a:ea typeface="Arial"/>
                <a:cs typeface="Arial"/>
                <a:sym typeface="Arial"/>
              </a:defRPr>
            </a:lvl1pPr>
            <a:lvl2pPr indent="-228600" lvl="1" marL="914400" rtl="0" algn="l">
              <a:lnSpc>
                <a:spcPct val="90000"/>
              </a:lnSpc>
              <a:spcBef>
                <a:spcPts val="500"/>
              </a:spcBef>
              <a:spcAft>
                <a:spcPts val="0"/>
              </a:spcAft>
              <a:buClr>
                <a:schemeClr val="dk1"/>
              </a:buClr>
              <a:buSzPts val="6000"/>
              <a:buNone/>
              <a:defRPr b="0" i="0" sz="4000">
                <a:latin typeface="Raleway Thin"/>
                <a:ea typeface="Raleway Thin"/>
                <a:cs typeface="Raleway Thin"/>
                <a:sym typeface="Raleway Thin"/>
              </a:defRPr>
            </a:lvl2pPr>
            <a:lvl3pPr indent="-228600" lvl="2" marL="1371600" rtl="0" algn="l">
              <a:lnSpc>
                <a:spcPct val="90000"/>
              </a:lnSpc>
              <a:spcBef>
                <a:spcPts val="500"/>
              </a:spcBef>
              <a:spcAft>
                <a:spcPts val="0"/>
              </a:spcAft>
              <a:buClr>
                <a:schemeClr val="dk1"/>
              </a:buClr>
              <a:buSzPts val="6000"/>
              <a:buNone/>
              <a:defRPr b="0" i="0" sz="4000">
                <a:latin typeface="Raleway Thin"/>
                <a:ea typeface="Raleway Thin"/>
                <a:cs typeface="Raleway Thin"/>
                <a:sym typeface="Raleway Thin"/>
              </a:defRPr>
            </a:lvl3pPr>
            <a:lvl4pPr indent="-228600" lvl="3" marL="1828800" rtl="0" algn="l">
              <a:lnSpc>
                <a:spcPct val="90000"/>
              </a:lnSpc>
              <a:spcBef>
                <a:spcPts val="500"/>
              </a:spcBef>
              <a:spcAft>
                <a:spcPts val="0"/>
              </a:spcAft>
              <a:buClr>
                <a:schemeClr val="dk1"/>
              </a:buClr>
              <a:buSzPts val="6000"/>
              <a:buNone/>
              <a:defRPr b="0" i="0" sz="4000">
                <a:latin typeface="Raleway Thin"/>
                <a:ea typeface="Raleway Thin"/>
                <a:cs typeface="Raleway Thin"/>
                <a:sym typeface="Raleway Thin"/>
              </a:defRPr>
            </a:lvl4pPr>
            <a:lvl5pPr indent="-228600" lvl="4" marL="2286000" rtl="0" algn="l">
              <a:lnSpc>
                <a:spcPct val="90000"/>
              </a:lnSpc>
              <a:spcBef>
                <a:spcPts val="500"/>
              </a:spcBef>
              <a:spcAft>
                <a:spcPts val="0"/>
              </a:spcAft>
              <a:buClr>
                <a:schemeClr val="dk1"/>
              </a:buClr>
              <a:buSzPts val="6000"/>
              <a:buNone/>
              <a:defRPr b="0" i="0" sz="4000">
                <a:latin typeface="Raleway Thin"/>
                <a:ea typeface="Raleway Thin"/>
                <a:cs typeface="Raleway Thin"/>
                <a:sym typeface="Raleway Thin"/>
              </a:defRPr>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sp>
        <p:nvSpPr>
          <p:cNvPr id="85" name="Google Shape;85;p13"/>
          <p:cNvSpPr/>
          <p:nvPr/>
        </p:nvSpPr>
        <p:spPr>
          <a:xfrm>
            <a:off x="2343150" y="3886200"/>
            <a:ext cx="267000" cy="267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sp>
        <p:nvSpPr>
          <p:cNvPr id="86" name="Google Shape;86;p13"/>
          <p:cNvSpPr/>
          <p:nvPr/>
        </p:nvSpPr>
        <p:spPr>
          <a:xfrm>
            <a:off x="1854200" y="3886200"/>
            <a:ext cx="267000" cy="267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sp>
        <p:nvSpPr>
          <p:cNvPr id="87" name="Google Shape;87;p13"/>
          <p:cNvSpPr/>
          <p:nvPr/>
        </p:nvSpPr>
        <p:spPr>
          <a:xfrm>
            <a:off x="1365251" y="3886200"/>
            <a:ext cx="267000" cy="2670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sp>
        <p:nvSpPr>
          <p:cNvPr id="88" name="Google Shape;88;p13"/>
          <p:cNvSpPr/>
          <p:nvPr/>
        </p:nvSpPr>
        <p:spPr>
          <a:xfrm>
            <a:off x="876300" y="3886200"/>
            <a:ext cx="267000" cy="2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cxnSp>
        <p:nvCxnSpPr>
          <p:cNvPr id="89" name="Google Shape;89;p13"/>
          <p:cNvCxnSpPr/>
          <p:nvPr/>
        </p:nvCxnSpPr>
        <p:spPr>
          <a:xfrm>
            <a:off x="2981777" y="3885584"/>
            <a:ext cx="14783100" cy="0"/>
          </a:xfrm>
          <a:prstGeom prst="straightConnector1">
            <a:avLst/>
          </a:prstGeom>
          <a:noFill/>
          <a:ln cap="flat" cmpd="sng" w="9525">
            <a:solidFill>
              <a:schemeClr val="dk1"/>
            </a:solidFill>
            <a:prstDash val="solid"/>
            <a:miter lim="800000"/>
            <a:headEnd len="sm" w="sm" type="none"/>
            <a:tailEnd len="sm" w="sm" type="none"/>
          </a:ln>
        </p:spPr>
      </p:cxnSp>
      <p:sp>
        <p:nvSpPr>
          <p:cNvPr id="90" name="Google Shape;90;p13"/>
          <p:cNvSpPr txBox="1"/>
          <p:nvPr>
            <p:ph idx="12" type="sldNum"/>
          </p:nvPr>
        </p:nvSpPr>
        <p:spPr>
          <a:xfrm>
            <a:off x="15630977" y="9921876"/>
            <a:ext cx="2133600" cy="365100"/>
          </a:xfrm>
          <a:prstGeom prst="rect">
            <a:avLst/>
          </a:prstGeom>
          <a:noFill/>
          <a:ln>
            <a:noFill/>
          </a:ln>
        </p:spPr>
        <p:txBody>
          <a:bodyPr anchorCtr="0" anchor="t" bIns="274325" lIns="0" spcFirstLastPara="1" rIns="0" wrap="square" tIns="0">
            <a:noAutofit/>
          </a:bodyPr>
          <a:lstStyle>
            <a:lvl1pPr indent="0" lvl="0"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1pPr>
            <a:lvl2pPr indent="0" lvl="1"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2pPr>
            <a:lvl3pPr indent="0" lvl="2"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3pPr>
            <a:lvl4pPr indent="0" lvl="3"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4pPr>
            <a:lvl5pPr indent="0" lvl="4"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5pPr>
            <a:lvl6pPr indent="0" lvl="5"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6pPr>
            <a:lvl7pPr indent="0" lvl="6"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7pPr>
            <a:lvl8pPr indent="0" lvl="7"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8pPr>
            <a:lvl9pPr indent="0" lvl="8"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r>
              <a:rPr lang="en-US"/>
              <a:t>Page #</a:t>
            </a:r>
            <a:endParaRPr sz="12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B">
  <p:cSld name="Content B">
    <p:spTree>
      <p:nvGrpSpPr>
        <p:cNvPr id="91" name="Shape 91"/>
        <p:cNvGrpSpPr/>
        <p:nvPr/>
      </p:nvGrpSpPr>
      <p:grpSpPr>
        <a:xfrm>
          <a:off x="0" y="0"/>
          <a:ext cx="0" cy="0"/>
          <a:chOff x="0" y="0"/>
          <a:chExt cx="0" cy="0"/>
        </a:xfrm>
      </p:grpSpPr>
      <p:sp>
        <p:nvSpPr>
          <p:cNvPr id="92" name="Google Shape;92;p14"/>
          <p:cNvSpPr txBox="1"/>
          <p:nvPr>
            <p:ph idx="1" type="body"/>
          </p:nvPr>
        </p:nvSpPr>
        <p:spPr>
          <a:xfrm>
            <a:off x="876300" y="2628900"/>
            <a:ext cx="8039400" cy="65277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3600"/>
              <a:buNone/>
              <a:defRPr b="0" i="0" sz="2400">
                <a:latin typeface="Arial"/>
                <a:ea typeface="Arial"/>
                <a:cs typeface="Arial"/>
                <a:sym typeface="Arial"/>
              </a:defRPr>
            </a:lvl1pPr>
            <a:lvl2pPr indent="-228600" lvl="1" marL="914400" rtl="0" algn="l">
              <a:lnSpc>
                <a:spcPct val="90000"/>
              </a:lnSpc>
              <a:spcBef>
                <a:spcPts val="500"/>
              </a:spcBef>
              <a:spcAft>
                <a:spcPts val="0"/>
              </a:spcAft>
              <a:buClr>
                <a:schemeClr val="dk1"/>
              </a:buClr>
              <a:buSzPts val="3600"/>
              <a:buNone/>
              <a:defRPr sz="2400"/>
            </a:lvl2pPr>
            <a:lvl3pPr indent="-228600" lvl="2" marL="1371600" rtl="0" algn="l">
              <a:lnSpc>
                <a:spcPct val="90000"/>
              </a:lnSpc>
              <a:spcBef>
                <a:spcPts val="500"/>
              </a:spcBef>
              <a:spcAft>
                <a:spcPts val="0"/>
              </a:spcAft>
              <a:buClr>
                <a:schemeClr val="dk1"/>
              </a:buClr>
              <a:buSzPts val="3600"/>
              <a:buNone/>
              <a:defRPr sz="2400"/>
            </a:lvl3pPr>
            <a:lvl4pPr indent="-228600" lvl="3" marL="1828800" rtl="0" algn="l">
              <a:lnSpc>
                <a:spcPct val="90000"/>
              </a:lnSpc>
              <a:spcBef>
                <a:spcPts val="500"/>
              </a:spcBef>
              <a:spcAft>
                <a:spcPts val="0"/>
              </a:spcAft>
              <a:buClr>
                <a:schemeClr val="dk1"/>
              </a:buClr>
              <a:buSzPts val="3600"/>
              <a:buNone/>
              <a:defRPr sz="2400"/>
            </a:lvl4pPr>
            <a:lvl5pPr indent="-228600" lvl="4" marL="2286000" rtl="0" algn="l">
              <a:lnSpc>
                <a:spcPct val="90000"/>
              </a:lnSpc>
              <a:spcBef>
                <a:spcPts val="500"/>
              </a:spcBef>
              <a:spcAft>
                <a:spcPts val="0"/>
              </a:spcAft>
              <a:buClr>
                <a:schemeClr val="dk1"/>
              </a:buClr>
              <a:buSzPts val="3600"/>
              <a:buNone/>
              <a:defRPr sz="2400"/>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sp>
        <p:nvSpPr>
          <p:cNvPr id="93" name="Google Shape;93;p14"/>
          <p:cNvSpPr txBox="1"/>
          <p:nvPr>
            <p:ph idx="2" type="body"/>
          </p:nvPr>
        </p:nvSpPr>
        <p:spPr>
          <a:xfrm>
            <a:off x="9545814" y="2628900"/>
            <a:ext cx="8212200" cy="65277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3600"/>
              <a:buNone/>
              <a:defRPr b="0" i="0" sz="2400">
                <a:latin typeface="Arial"/>
                <a:ea typeface="Arial"/>
                <a:cs typeface="Arial"/>
                <a:sym typeface="Arial"/>
              </a:defRPr>
            </a:lvl1pPr>
            <a:lvl2pPr indent="-228600" lvl="1" marL="914400" rtl="0" algn="l">
              <a:lnSpc>
                <a:spcPct val="90000"/>
              </a:lnSpc>
              <a:spcBef>
                <a:spcPts val="500"/>
              </a:spcBef>
              <a:spcAft>
                <a:spcPts val="0"/>
              </a:spcAft>
              <a:buClr>
                <a:schemeClr val="dk1"/>
              </a:buClr>
              <a:buSzPts val="3600"/>
              <a:buNone/>
              <a:defRPr sz="2400"/>
            </a:lvl2pPr>
            <a:lvl3pPr indent="-228600" lvl="2" marL="1371600" rtl="0" algn="l">
              <a:lnSpc>
                <a:spcPct val="90000"/>
              </a:lnSpc>
              <a:spcBef>
                <a:spcPts val="500"/>
              </a:spcBef>
              <a:spcAft>
                <a:spcPts val="0"/>
              </a:spcAft>
              <a:buClr>
                <a:schemeClr val="dk1"/>
              </a:buClr>
              <a:buSzPts val="3600"/>
              <a:buNone/>
              <a:defRPr sz="2400"/>
            </a:lvl3pPr>
            <a:lvl4pPr indent="-228600" lvl="3" marL="1828800" rtl="0" algn="l">
              <a:lnSpc>
                <a:spcPct val="90000"/>
              </a:lnSpc>
              <a:spcBef>
                <a:spcPts val="500"/>
              </a:spcBef>
              <a:spcAft>
                <a:spcPts val="0"/>
              </a:spcAft>
              <a:buClr>
                <a:schemeClr val="dk1"/>
              </a:buClr>
              <a:buSzPts val="3600"/>
              <a:buNone/>
              <a:defRPr sz="2400"/>
            </a:lvl4pPr>
            <a:lvl5pPr indent="-228600" lvl="4" marL="2286000" rtl="0" algn="l">
              <a:lnSpc>
                <a:spcPct val="90000"/>
              </a:lnSpc>
              <a:spcBef>
                <a:spcPts val="500"/>
              </a:spcBef>
              <a:spcAft>
                <a:spcPts val="0"/>
              </a:spcAft>
              <a:buClr>
                <a:schemeClr val="dk1"/>
              </a:buClr>
              <a:buSzPts val="3600"/>
              <a:buNone/>
              <a:defRPr sz="2400"/>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pic>
        <p:nvPicPr>
          <p:cNvPr id="94" name="Google Shape;94;p14"/>
          <p:cNvPicPr preferRelativeResize="0"/>
          <p:nvPr/>
        </p:nvPicPr>
        <p:blipFill rotWithShape="1">
          <a:blip r:embed="rId2">
            <a:alphaModFix/>
          </a:blip>
          <a:srcRect b="0" l="0" r="0" t="0"/>
          <a:stretch/>
        </p:blipFill>
        <p:spPr>
          <a:xfrm>
            <a:off x="16992600" y="528658"/>
            <a:ext cx="771977" cy="771977"/>
          </a:xfrm>
          <a:prstGeom prst="rect">
            <a:avLst/>
          </a:prstGeom>
          <a:noFill/>
          <a:ln>
            <a:noFill/>
          </a:ln>
        </p:spPr>
      </p:pic>
      <p:sp>
        <p:nvSpPr>
          <p:cNvPr id="95" name="Google Shape;95;p14"/>
          <p:cNvSpPr/>
          <p:nvPr/>
        </p:nvSpPr>
        <p:spPr>
          <a:xfrm>
            <a:off x="2343150" y="9487517"/>
            <a:ext cx="267000" cy="267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6" name="Google Shape;96;p14"/>
          <p:cNvSpPr/>
          <p:nvPr/>
        </p:nvSpPr>
        <p:spPr>
          <a:xfrm>
            <a:off x="1854200" y="9487517"/>
            <a:ext cx="267000" cy="267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7" name="Google Shape;97;p14"/>
          <p:cNvSpPr/>
          <p:nvPr/>
        </p:nvSpPr>
        <p:spPr>
          <a:xfrm>
            <a:off x="1365251" y="9487517"/>
            <a:ext cx="267000" cy="2670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98" name="Google Shape;98;p14"/>
          <p:cNvSpPr/>
          <p:nvPr/>
        </p:nvSpPr>
        <p:spPr>
          <a:xfrm>
            <a:off x="876300" y="9487517"/>
            <a:ext cx="267000" cy="2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cxnSp>
        <p:nvCxnSpPr>
          <p:cNvPr id="99" name="Google Shape;99;p14"/>
          <p:cNvCxnSpPr/>
          <p:nvPr/>
        </p:nvCxnSpPr>
        <p:spPr>
          <a:xfrm>
            <a:off x="2981777" y="9754217"/>
            <a:ext cx="14783100" cy="0"/>
          </a:xfrm>
          <a:prstGeom prst="straightConnector1">
            <a:avLst/>
          </a:prstGeom>
          <a:noFill/>
          <a:ln cap="flat" cmpd="sng" w="9525">
            <a:solidFill>
              <a:schemeClr val="dk1"/>
            </a:solidFill>
            <a:prstDash val="solid"/>
            <a:miter lim="800000"/>
            <a:headEnd len="sm" w="sm" type="none"/>
            <a:tailEnd len="sm" w="sm" type="none"/>
          </a:ln>
        </p:spPr>
      </p:cxnSp>
      <p:sp>
        <p:nvSpPr>
          <p:cNvPr id="100" name="Google Shape;100;p14"/>
          <p:cNvSpPr txBox="1"/>
          <p:nvPr>
            <p:ph idx="12" type="sldNum"/>
          </p:nvPr>
        </p:nvSpPr>
        <p:spPr>
          <a:xfrm>
            <a:off x="15627095" y="9921240"/>
            <a:ext cx="2130600" cy="366000"/>
          </a:xfrm>
          <a:prstGeom prst="rect">
            <a:avLst/>
          </a:prstGeom>
          <a:noFill/>
          <a:ln>
            <a:noFill/>
          </a:ln>
        </p:spPr>
        <p:txBody>
          <a:bodyPr anchorCtr="0" anchor="t" bIns="137150" lIns="0" spcFirstLastPara="1" rIns="0" wrap="square" tIns="0">
            <a:noAutofit/>
          </a:bodyPr>
          <a:lstStyle>
            <a:lvl1pPr indent="0" lvl="0"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1pPr>
            <a:lvl2pPr indent="0" lvl="1"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2pPr>
            <a:lvl3pPr indent="0" lvl="2"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3pPr>
            <a:lvl4pPr indent="0" lvl="3"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4pPr>
            <a:lvl5pPr indent="0" lvl="4"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5pPr>
            <a:lvl6pPr indent="0" lvl="5"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6pPr>
            <a:lvl7pPr indent="0" lvl="6"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7pPr>
            <a:lvl8pPr indent="0" lvl="7"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8pPr>
            <a:lvl9pPr indent="0" lvl="8"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1" name="Google Shape;101;p14"/>
          <p:cNvSpPr txBox="1"/>
          <p:nvPr>
            <p:ph type="title"/>
          </p:nvPr>
        </p:nvSpPr>
        <p:spPr>
          <a:xfrm>
            <a:off x="876300" y="952499"/>
            <a:ext cx="15659100" cy="1509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2"/>
              </a:buClr>
              <a:buSzPts val="2700"/>
              <a:buFont typeface="Arial"/>
              <a:buNone/>
              <a:defRPr b="0" i="0">
                <a:latin typeface="Arial"/>
                <a:ea typeface="Arial"/>
                <a:cs typeface="Arial"/>
                <a:sym typeface="Arial"/>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G">
  <p:cSld name="Content G">
    <p:spTree>
      <p:nvGrpSpPr>
        <p:cNvPr id="102" name="Shape 102"/>
        <p:cNvGrpSpPr/>
        <p:nvPr/>
      </p:nvGrpSpPr>
      <p:grpSpPr>
        <a:xfrm>
          <a:off x="0" y="0"/>
          <a:ext cx="0" cy="0"/>
          <a:chOff x="0" y="0"/>
          <a:chExt cx="0" cy="0"/>
        </a:xfrm>
      </p:grpSpPr>
      <p:sp>
        <p:nvSpPr>
          <p:cNvPr id="103" name="Google Shape;103;p15"/>
          <p:cNvSpPr txBox="1"/>
          <p:nvPr>
            <p:ph type="title"/>
          </p:nvPr>
        </p:nvSpPr>
        <p:spPr>
          <a:xfrm>
            <a:off x="8942913" y="830297"/>
            <a:ext cx="7559700" cy="17037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9000"/>
              <a:buFont typeface="Raleway"/>
              <a:buNone/>
              <a:defRPr b="0" i="0" sz="6000" cap="none">
                <a:solidFill>
                  <a:schemeClr val="dk2"/>
                </a:solidFill>
                <a:latin typeface="Arial"/>
                <a:ea typeface="Arial"/>
                <a:cs typeface="Arial"/>
                <a:sym typeface="Arial"/>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pic>
        <p:nvPicPr>
          <p:cNvPr id="104" name="Google Shape;104;p15"/>
          <p:cNvPicPr preferRelativeResize="0"/>
          <p:nvPr/>
        </p:nvPicPr>
        <p:blipFill rotWithShape="1">
          <a:blip r:embed="rId2">
            <a:alphaModFix/>
          </a:blip>
          <a:srcRect b="0" l="0" r="0" t="0"/>
          <a:stretch/>
        </p:blipFill>
        <p:spPr>
          <a:xfrm>
            <a:off x="16992600" y="528658"/>
            <a:ext cx="771977" cy="771977"/>
          </a:xfrm>
          <a:prstGeom prst="rect">
            <a:avLst/>
          </a:prstGeom>
          <a:noFill/>
          <a:ln>
            <a:noFill/>
          </a:ln>
        </p:spPr>
      </p:pic>
      <p:sp>
        <p:nvSpPr>
          <p:cNvPr id="105" name="Google Shape;105;p15"/>
          <p:cNvSpPr txBox="1"/>
          <p:nvPr>
            <p:ph idx="12" type="sldNum"/>
          </p:nvPr>
        </p:nvSpPr>
        <p:spPr>
          <a:xfrm>
            <a:off x="15630977" y="9921876"/>
            <a:ext cx="2133600" cy="365100"/>
          </a:xfrm>
          <a:prstGeom prst="rect">
            <a:avLst/>
          </a:prstGeom>
          <a:noFill/>
          <a:ln>
            <a:noFill/>
          </a:ln>
        </p:spPr>
        <p:txBody>
          <a:bodyPr anchorCtr="0" anchor="t" bIns="274325" lIns="0" spcFirstLastPara="1" rIns="0" wrap="square" tIns="0">
            <a:noAutofit/>
          </a:bodyPr>
          <a:lstStyle>
            <a:lvl1pPr indent="0" lvl="0"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1pPr>
            <a:lvl2pPr indent="0" lvl="1"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2pPr>
            <a:lvl3pPr indent="0" lvl="2"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3pPr>
            <a:lvl4pPr indent="0" lvl="3"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4pPr>
            <a:lvl5pPr indent="0" lvl="4"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5pPr>
            <a:lvl6pPr indent="0" lvl="5"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6pPr>
            <a:lvl7pPr indent="0" lvl="6"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7pPr>
            <a:lvl8pPr indent="0" lvl="7"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8pPr>
            <a:lvl9pPr indent="0" lvl="8"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r>
              <a:rPr lang="en-US"/>
              <a:t>Page #</a:t>
            </a:r>
            <a:endParaRPr sz="1200"/>
          </a:p>
        </p:txBody>
      </p:sp>
      <p:sp>
        <p:nvSpPr>
          <p:cNvPr id="106" name="Google Shape;106;p15"/>
          <p:cNvSpPr/>
          <p:nvPr/>
        </p:nvSpPr>
        <p:spPr>
          <a:xfrm>
            <a:off x="2343150" y="9487517"/>
            <a:ext cx="267000" cy="267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7" name="Google Shape;107;p15"/>
          <p:cNvSpPr/>
          <p:nvPr/>
        </p:nvSpPr>
        <p:spPr>
          <a:xfrm>
            <a:off x="1854200" y="9487517"/>
            <a:ext cx="267000" cy="267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8" name="Google Shape;108;p15"/>
          <p:cNvSpPr/>
          <p:nvPr/>
        </p:nvSpPr>
        <p:spPr>
          <a:xfrm>
            <a:off x="1365251" y="9487517"/>
            <a:ext cx="267000" cy="2670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9" name="Google Shape;109;p15"/>
          <p:cNvSpPr/>
          <p:nvPr/>
        </p:nvSpPr>
        <p:spPr>
          <a:xfrm>
            <a:off x="876300" y="9487517"/>
            <a:ext cx="267000" cy="2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cxnSp>
        <p:nvCxnSpPr>
          <p:cNvPr id="110" name="Google Shape;110;p15"/>
          <p:cNvCxnSpPr/>
          <p:nvPr/>
        </p:nvCxnSpPr>
        <p:spPr>
          <a:xfrm>
            <a:off x="2981777" y="9754217"/>
            <a:ext cx="14783100" cy="0"/>
          </a:xfrm>
          <a:prstGeom prst="straightConnector1">
            <a:avLst/>
          </a:prstGeom>
          <a:noFill/>
          <a:ln cap="flat" cmpd="sng" w="9525">
            <a:solidFill>
              <a:schemeClr val="dk1"/>
            </a:solidFill>
            <a:prstDash val="solid"/>
            <a:miter lim="800000"/>
            <a:headEnd len="sm" w="sm" type="none"/>
            <a:tailEnd len="sm" w="sm" type="none"/>
          </a:ln>
        </p:spPr>
      </p:cxnSp>
      <p:sp>
        <p:nvSpPr>
          <p:cNvPr id="111" name="Google Shape;111;p15"/>
          <p:cNvSpPr txBox="1"/>
          <p:nvPr>
            <p:ph idx="1" type="body"/>
          </p:nvPr>
        </p:nvSpPr>
        <p:spPr>
          <a:xfrm>
            <a:off x="8920407" y="3288462"/>
            <a:ext cx="7353600" cy="2326500"/>
          </a:xfrm>
          <a:prstGeom prst="rect">
            <a:avLst/>
          </a:prstGeom>
          <a:noFill/>
          <a:ln>
            <a:noFill/>
          </a:ln>
        </p:spPr>
        <p:txBody>
          <a:bodyPr anchorCtr="0" anchor="t" bIns="0" lIns="0" spcFirstLastPara="1" rIns="0" wrap="square" tIns="0">
            <a:normAutofit/>
          </a:bodyPr>
          <a:lstStyle>
            <a:lvl1pPr indent="-228600" lvl="0" marL="457200" rtl="0" algn="l">
              <a:lnSpc>
                <a:spcPct val="100000"/>
              </a:lnSpc>
              <a:spcBef>
                <a:spcPts val="1000"/>
              </a:spcBef>
              <a:spcAft>
                <a:spcPts val="0"/>
              </a:spcAft>
              <a:buClr>
                <a:schemeClr val="dk1"/>
              </a:buClr>
              <a:buSzPts val="3600"/>
              <a:buNone/>
              <a:defRPr b="0" i="0" sz="2400">
                <a:latin typeface="Arial"/>
                <a:ea typeface="Arial"/>
                <a:cs typeface="Arial"/>
                <a:sym typeface="Arial"/>
              </a:defRPr>
            </a:lvl1pPr>
            <a:lvl2pPr indent="-228600" lvl="1" marL="914400" rtl="0" algn="l">
              <a:lnSpc>
                <a:spcPct val="100000"/>
              </a:lnSpc>
              <a:spcBef>
                <a:spcPts val="500"/>
              </a:spcBef>
              <a:spcAft>
                <a:spcPts val="0"/>
              </a:spcAft>
              <a:buClr>
                <a:schemeClr val="dk1"/>
              </a:buClr>
              <a:buSzPts val="3600"/>
              <a:buNone/>
              <a:defRPr b="0" i="0" sz="2400">
                <a:latin typeface="Proxima Nova"/>
                <a:ea typeface="Proxima Nova"/>
                <a:cs typeface="Proxima Nova"/>
                <a:sym typeface="Proxima Nova"/>
              </a:defRPr>
            </a:lvl2pPr>
            <a:lvl3pPr indent="-228600" lvl="2" marL="1371600" rtl="0" algn="l">
              <a:lnSpc>
                <a:spcPct val="100000"/>
              </a:lnSpc>
              <a:spcBef>
                <a:spcPts val="500"/>
              </a:spcBef>
              <a:spcAft>
                <a:spcPts val="0"/>
              </a:spcAft>
              <a:buClr>
                <a:schemeClr val="dk1"/>
              </a:buClr>
              <a:buSzPts val="3600"/>
              <a:buNone/>
              <a:defRPr b="0" i="0" sz="2400">
                <a:latin typeface="Proxima Nova"/>
                <a:ea typeface="Proxima Nova"/>
                <a:cs typeface="Proxima Nova"/>
                <a:sym typeface="Proxima Nova"/>
              </a:defRPr>
            </a:lvl3pPr>
            <a:lvl4pPr indent="-228600" lvl="3" marL="1828800" rtl="0" algn="l">
              <a:lnSpc>
                <a:spcPct val="100000"/>
              </a:lnSpc>
              <a:spcBef>
                <a:spcPts val="500"/>
              </a:spcBef>
              <a:spcAft>
                <a:spcPts val="0"/>
              </a:spcAft>
              <a:buClr>
                <a:schemeClr val="dk1"/>
              </a:buClr>
              <a:buSzPts val="3600"/>
              <a:buNone/>
              <a:defRPr b="0" i="0" sz="2400">
                <a:latin typeface="Proxima Nova"/>
                <a:ea typeface="Proxima Nova"/>
                <a:cs typeface="Proxima Nova"/>
                <a:sym typeface="Proxima Nova"/>
              </a:defRPr>
            </a:lvl4pPr>
            <a:lvl5pPr indent="-228600" lvl="4" marL="2286000" rtl="0" algn="l">
              <a:lnSpc>
                <a:spcPct val="100000"/>
              </a:lnSpc>
              <a:spcBef>
                <a:spcPts val="500"/>
              </a:spcBef>
              <a:spcAft>
                <a:spcPts val="0"/>
              </a:spcAft>
              <a:buClr>
                <a:schemeClr val="dk1"/>
              </a:buClr>
              <a:buSzPts val="3600"/>
              <a:buNone/>
              <a:defRPr b="0" i="0" sz="2400">
                <a:latin typeface="Proxima Nova"/>
                <a:ea typeface="Proxima Nova"/>
                <a:cs typeface="Proxima Nova"/>
                <a:sym typeface="Proxima Nova"/>
              </a:defRPr>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sp>
        <p:nvSpPr>
          <p:cNvPr id="112" name="Google Shape;112;p15"/>
          <p:cNvSpPr txBox="1"/>
          <p:nvPr>
            <p:ph idx="2" type="body"/>
          </p:nvPr>
        </p:nvSpPr>
        <p:spPr>
          <a:xfrm>
            <a:off x="8920407" y="2701538"/>
            <a:ext cx="7353600" cy="5541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2"/>
              </a:buClr>
              <a:buSzPts val="4800"/>
              <a:buNone/>
              <a:defRPr b="0" i="0" sz="3200">
                <a:solidFill>
                  <a:schemeClr val="dk2"/>
                </a:solidFill>
                <a:latin typeface="Arial"/>
                <a:ea typeface="Arial"/>
                <a:cs typeface="Arial"/>
                <a:sym typeface="Arial"/>
              </a:defRPr>
            </a:lvl1pPr>
            <a:lvl2pPr indent="-228600" lvl="1" marL="914400" rtl="0" algn="l">
              <a:lnSpc>
                <a:spcPct val="90000"/>
              </a:lnSpc>
              <a:spcBef>
                <a:spcPts val="500"/>
              </a:spcBef>
              <a:spcAft>
                <a:spcPts val="0"/>
              </a:spcAft>
              <a:buClr>
                <a:schemeClr val="dk1"/>
              </a:buClr>
              <a:buSzPts val="2700"/>
              <a:buNone/>
              <a:defRPr/>
            </a:lvl2pPr>
            <a:lvl3pPr indent="-228600" lvl="2" marL="1371600" rtl="0" algn="l">
              <a:lnSpc>
                <a:spcPct val="90000"/>
              </a:lnSpc>
              <a:spcBef>
                <a:spcPts val="500"/>
              </a:spcBef>
              <a:spcAft>
                <a:spcPts val="0"/>
              </a:spcAft>
              <a:buClr>
                <a:schemeClr val="dk1"/>
              </a:buClr>
              <a:buSzPts val="2700"/>
              <a:buNone/>
              <a:defRPr/>
            </a:lvl3pPr>
            <a:lvl4pPr indent="-228600" lvl="3" marL="1828800" rtl="0" algn="l">
              <a:lnSpc>
                <a:spcPct val="90000"/>
              </a:lnSpc>
              <a:spcBef>
                <a:spcPts val="500"/>
              </a:spcBef>
              <a:spcAft>
                <a:spcPts val="0"/>
              </a:spcAft>
              <a:buClr>
                <a:schemeClr val="dk1"/>
              </a:buClr>
              <a:buSzPts val="2700"/>
              <a:buNone/>
              <a:defRPr/>
            </a:lvl4pPr>
            <a:lvl5pPr indent="-228600" lvl="4" marL="2286000" rtl="0" algn="l">
              <a:lnSpc>
                <a:spcPct val="90000"/>
              </a:lnSpc>
              <a:spcBef>
                <a:spcPts val="500"/>
              </a:spcBef>
              <a:spcAft>
                <a:spcPts val="0"/>
              </a:spcAft>
              <a:buClr>
                <a:schemeClr val="dk1"/>
              </a:buClr>
              <a:buSzPts val="2700"/>
              <a:buNone/>
              <a:defRPr/>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sp>
        <p:nvSpPr>
          <p:cNvPr id="113" name="Google Shape;113;p15"/>
          <p:cNvSpPr txBox="1"/>
          <p:nvPr>
            <p:ph idx="3" type="body"/>
          </p:nvPr>
        </p:nvSpPr>
        <p:spPr>
          <a:xfrm>
            <a:off x="876300" y="830296"/>
            <a:ext cx="7353600" cy="7971000"/>
          </a:xfrm>
          <a:prstGeom prst="rect">
            <a:avLst/>
          </a:prstGeom>
          <a:solidFill>
            <a:schemeClr val="lt2"/>
          </a:solid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3600"/>
              <a:buNone/>
              <a:defRPr b="0" i="0" sz="2400">
                <a:latin typeface="Arial"/>
                <a:ea typeface="Arial"/>
                <a:cs typeface="Arial"/>
                <a:sym typeface="Arial"/>
              </a:defRPr>
            </a:lvl1pPr>
            <a:lvl2pPr indent="-228600" lvl="1" marL="914400" rtl="0" algn="l">
              <a:lnSpc>
                <a:spcPct val="90000"/>
              </a:lnSpc>
              <a:spcBef>
                <a:spcPts val="500"/>
              </a:spcBef>
              <a:spcAft>
                <a:spcPts val="0"/>
              </a:spcAft>
              <a:buClr>
                <a:schemeClr val="dk1"/>
              </a:buClr>
              <a:buSzPts val="3600"/>
              <a:buNone/>
              <a:defRPr sz="2400"/>
            </a:lvl2pPr>
            <a:lvl3pPr indent="-228600" lvl="2" marL="1371600" rtl="0" algn="l">
              <a:lnSpc>
                <a:spcPct val="90000"/>
              </a:lnSpc>
              <a:spcBef>
                <a:spcPts val="500"/>
              </a:spcBef>
              <a:spcAft>
                <a:spcPts val="0"/>
              </a:spcAft>
              <a:buClr>
                <a:schemeClr val="dk1"/>
              </a:buClr>
              <a:buSzPts val="3600"/>
              <a:buNone/>
              <a:defRPr sz="2400"/>
            </a:lvl3pPr>
            <a:lvl4pPr indent="-228600" lvl="3" marL="1828800" rtl="0" algn="l">
              <a:lnSpc>
                <a:spcPct val="90000"/>
              </a:lnSpc>
              <a:spcBef>
                <a:spcPts val="500"/>
              </a:spcBef>
              <a:spcAft>
                <a:spcPts val="0"/>
              </a:spcAft>
              <a:buClr>
                <a:schemeClr val="dk1"/>
              </a:buClr>
              <a:buSzPts val="3600"/>
              <a:buNone/>
              <a:defRPr sz="2400"/>
            </a:lvl4pPr>
            <a:lvl5pPr indent="-228600" lvl="4" marL="2286000" rtl="0" algn="l">
              <a:lnSpc>
                <a:spcPct val="90000"/>
              </a:lnSpc>
              <a:spcBef>
                <a:spcPts val="500"/>
              </a:spcBef>
              <a:spcAft>
                <a:spcPts val="0"/>
              </a:spcAft>
              <a:buClr>
                <a:schemeClr val="dk1"/>
              </a:buClr>
              <a:buSzPts val="3600"/>
              <a:buNone/>
              <a:defRPr sz="2400"/>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D">
  <p:cSld name="Content D">
    <p:spTree>
      <p:nvGrpSpPr>
        <p:cNvPr id="114" name="Shape 114"/>
        <p:cNvGrpSpPr/>
        <p:nvPr/>
      </p:nvGrpSpPr>
      <p:grpSpPr>
        <a:xfrm>
          <a:off x="0" y="0"/>
          <a:ext cx="0" cy="0"/>
          <a:chOff x="0" y="0"/>
          <a:chExt cx="0" cy="0"/>
        </a:xfrm>
      </p:grpSpPr>
      <p:sp>
        <p:nvSpPr>
          <p:cNvPr id="115" name="Google Shape;115;p16"/>
          <p:cNvSpPr txBox="1"/>
          <p:nvPr>
            <p:ph idx="1" type="body"/>
          </p:nvPr>
        </p:nvSpPr>
        <p:spPr>
          <a:xfrm>
            <a:off x="8953500" y="2628900"/>
            <a:ext cx="8811000" cy="65277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3600"/>
              <a:buNone/>
              <a:defRPr b="0" i="0" sz="2400">
                <a:latin typeface="Arial"/>
                <a:ea typeface="Arial"/>
                <a:cs typeface="Arial"/>
                <a:sym typeface="Arial"/>
              </a:defRPr>
            </a:lvl1pPr>
            <a:lvl2pPr indent="-228600" lvl="1" marL="914400" rtl="0" algn="l">
              <a:lnSpc>
                <a:spcPct val="90000"/>
              </a:lnSpc>
              <a:spcBef>
                <a:spcPts val="500"/>
              </a:spcBef>
              <a:spcAft>
                <a:spcPts val="0"/>
              </a:spcAft>
              <a:buClr>
                <a:schemeClr val="dk1"/>
              </a:buClr>
              <a:buSzPts val="3600"/>
              <a:buNone/>
              <a:defRPr sz="2400"/>
            </a:lvl2pPr>
            <a:lvl3pPr indent="-228600" lvl="2" marL="1371600" rtl="0" algn="l">
              <a:lnSpc>
                <a:spcPct val="90000"/>
              </a:lnSpc>
              <a:spcBef>
                <a:spcPts val="500"/>
              </a:spcBef>
              <a:spcAft>
                <a:spcPts val="0"/>
              </a:spcAft>
              <a:buClr>
                <a:schemeClr val="dk1"/>
              </a:buClr>
              <a:buSzPts val="3600"/>
              <a:buNone/>
              <a:defRPr sz="2400"/>
            </a:lvl3pPr>
            <a:lvl4pPr indent="-228600" lvl="3" marL="1828800" rtl="0" algn="l">
              <a:lnSpc>
                <a:spcPct val="90000"/>
              </a:lnSpc>
              <a:spcBef>
                <a:spcPts val="500"/>
              </a:spcBef>
              <a:spcAft>
                <a:spcPts val="0"/>
              </a:spcAft>
              <a:buClr>
                <a:schemeClr val="dk1"/>
              </a:buClr>
              <a:buSzPts val="3600"/>
              <a:buNone/>
              <a:defRPr sz="2400"/>
            </a:lvl4pPr>
            <a:lvl5pPr indent="-228600" lvl="4" marL="2286000" rtl="0" algn="l">
              <a:lnSpc>
                <a:spcPct val="90000"/>
              </a:lnSpc>
              <a:spcBef>
                <a:spcPts val="500"/>
              </a:spcBef>
              <a:spcAft>
                <a:spcPts val="0"/>
              </a:spcAft>
              <a:buClr>
                <a:schemeClr val="dk1"/>
              </a:buClr>
              <a:buSzPts val="3600"/>
              <a:buNone/>
              <a:defRPr sz="2400"/>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sp>
        <p:nvSpPr>
          <p:cNvPr id="116" name="Google Shape;116;p16"/>
          <p:cNvSpPr txBox="1"/>
          <p:nvPr>
            <p:ph idx="2" type="body"/>
          </p:nvPr>
        </p:nvSpPr>
        <p:spPr>
          <a:xfrm>
            <a:off x="4219" y="0"/>
            <a:ext cx="8212200" cy="102870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3600"/>
              <a:buNone/>
              <a:defRPr b="0" i="0" sz="2400">
                <a:latin typeface="Arial"/>
                <a:ea typeface="Arial"/>
                <a:cs typeface="Arial"/>
                <a:sym typeface="Arial"/>
              </a:defRPr>
            </a:lvl1pPr>
            <a:lvl2pPr indent="-228600" lvl="1" marL="914400" rtl="0" algn="l">
              <a:lnSpc>
                <a:spcPct val="90000"/>
              </a:lnSpc>
              <a:spcBef>
                <a:spcPts val="500"/>
              </a:spcBef>
              <a:spcAft>
                <a:spcPts val="0"/>
              </a:spcAft>
              <a:buClr>
                <a:schemeClr val="dk1"/>
              </a:buClr>
              <a:buSzPts val="3600"/>
              <a:buNone/>
              <a:defRPr sz="2400"/>
            </a:lvl2pPr>
            <a:lvl3pPr indent="-228600" lvl="2" marL="1371600" rtl="0" algn="l">
              <a:lnSpc>
                <a:spcPct val="90000"/>
              </a:lnSpc>
              <a:spcBef>
                <a:spcPts val="500"/>
              </a:spcBef>
              <a:spcAft>
                <a:spcPts val="0"/>
              </a:spcAft>
              <a:buClr>
                <a:schemeClr val="dk1"/>
              </a:buClr>
              <a:buSzPts val="3600"/>
              <a:buNone/>
              <a:defRPr sz="2400"/>
            </a:lvl3pPr>
            <a:lvl4pPr indent="-228600" lvl="3" marL="1828800" rtl="0" algn="l">
              <a:lnSpc>
                <a:spcPct val="90000"/>
              </a:lnSpc>
              <a:spcBef>
                <a:spcPts val="500"/>
              </a:spcBef>
              <a:spcAft>
                <a:spcPts val="0"/>
              </a:spcAft>
              <a:buClr>
                <a:schemeClr val="dk1"/>
              </a:buClr>
              <a:buSzPts val="3600"/>
              <a:buNone/>
              <a:defRPr sz="2400"/>
            </a:lvl4pPr>
            <a:lvl5pPr indent="-228600" lvl="4" marL="2286000" rtl="0" algn="l">
              <a:lnSpc>
                <a:spcPct val="90000"/>
              </a:lnSpc>
              <a:spcBef>
                <a:spcPts val="500"/>
              </a:spcBef>
              <a:spcAft>
                <a:spcPts val="0"/>
              </a:spcAft>
              <a:buClr>
                <a:schemeClr val="dk1"/>
              </a:buClr>
              <a:buSzPts val="3600"/>
              <a:buNone/>
              <a:defRPr sz="2400"/>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pic>
        <p:nvPicPr>
          <p:cNvPr id="117" name="Google Shape;117;p16"/>
          <p:cNvPicPr preferRelativeResize="0"/>
          <p:nvPr/>
        </p:nvPicPr>
        <p:blipFill rotWithShape="1">
          <a:blip r:embed="rId2">
            <a:alphaModFix/>
          </a:blip>
          <a:srcRect b="0" l="0" r="0" t="0"/>
          <a:stretch/>
        </p:blipFill>
        <p:spPr>
          <a:xfrm>
            <a:off x="16992600" y="528658"/>
            <a:ext cx="771977" cy="771977"/>
          </a:xfrm>
          <a:prstGeom prst="rect">
            <a:avLst/>
          </a:prstGeom>
          <a:noFill/>
          <a:ln>
            <a:noFill/>
          </a:ln>
        </p:spPr>
      </p:pic>
      <p:sp>
        <p:nvSpPr>
          <p:cNvPr id="118" name="Google Shape;118;p16"/>
          <p:cNvSpPr/>
          <p:nvPr/>
        </p:nvSpPr>
        <p:spPr>
          <a:xfrm>
            <a:off x="2343150" y="9487517"/>
            <a:ext cx="267000" cy="267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sp>
        <p:nvSpPr>
          <p:cNvPr id="119" name="Google Shape;119;p16"/>
          <p:cNvSpPr/>
          <p:nvPr/>
        </p:nvSpPr>
        <p:spPr>
          <a:xfrm>
            <a:off x="1854200" y="9487517"/>
            <a:ext cx="267000" cy="267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sp>
        <p:nvSpPr>
          <p:cNvPr id="120" name="Google Shape;120;p16"/>
          <p:cNvSpPr/>
          <p:nvPr/>
        </p:nvSpPr>
        <p:spPr>
          <a:xfrm>
            <a:off x="1365251" y="9487517"/>
            <a:ext cx="267000" cy="2670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sp>
        <p:nvSpPr>
          <p:cNvPr id="121" name="Google Shape;121;p16"/>
          <p:cNvSpPr/>
          <p:nvPr/>
        </p:nvSpPr>
        <p:spPr>
          <a:xfrm>
            <a:off x="876300" y="9487517"/>
            <a:ext cx="267000" cy="2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cxnSp>
        <p:nvCxnSpPr>
          <p:cNvPr id="122" name="Google Shape;122;p16"/>
          <p:cNvCxnSpPr/>
          <p:nvPr/>
        </p:nvCxnSpPr>
        <p:spPr>
          <a:xfrm>
            <a:off x="2981777" y="9754217"/>
            <a:ext cx="14783100" cy="0"/>
          </a:xfrm>
          <a:prstGeom prst="straightConnector1">
            <a:avLst/>
          </a:prstGeom>
          <a:noFill/>
          <a:ln cap="flat" cmpd="sng" w="9525">
            <a:solidFill>
              <a:schemeClr val="dk1"/>
            </a:solidFill>
            <a:prstDash val="solid"/>
            <a:miter lim="800000"/>
            <a:headEnd len="sm" w="sm" type="none"/>
            <a:tailEnd len="sm" w="sm" type="none"/>
          </a:ln>
        </p:spPr>
      </p:cxnSp>
      <p:sp>
        <p:nvSpPr>
          <p:cNvPr id="123" name="Google Shape;123;p16"/>
          <p:cNvSpPr txBox="1"/>
          <p:nvPr>
            <p:ph idx="12" type="sldNum"/>
          </p:nvPr>
        </p:nvSpPr>
        <p:spPr>
          <a:xfrm>
            <a:off x="15627095" y="9921240"/>
            <a:ext cx="2130600" cy="366000"/>
          </a:xfrm>
          <a:prstGeom prst="rect">
            <a:avLst/>
          </a:prstGeom>
          <a:noFill/>
          <a:ln>
            <a:noFill/>
          </a:ln>
        </p:spPr>
        <p:txBody>
          <a:bodyPr anchorCtr="0" anchor="t" bIns="137150" lIns="0" spcFirstLastPara="1" rIns="0" wrap="square" tIns="0">
            <a:noAutofit/>
          </a:bodyPr>
          <a:lstStyle>
            <a:lvl1pPr indent="0" lvl="0"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1pPr>
            <a:lvl2pPr indent="0" lvl="1"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2pPr>
            <a:lvl3pPr indent="0" lvl="2"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3pPr>
            <a:lvl4pPr indent="0" lvl="3"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4pPr>
            <a:lvl5pPr indent="0" lvl="4"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5pPr>
            <a:lvl6pPr indent="0" lvl="5"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6pPr>
            <a:lvl7pPr indent="0" lvl="6"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7pPr>
            <a:lvl8pPr indent="0" lvl="7"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8pPr>
            <a:lvl9pPr indent="0" lvl="8"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4" name="Google Shape;124;p16"/>
          <p:cNvSpPr txBox="1"/>
          <p:nvPr>
            <p:ph type="title"/>
          </p:nvPr>
        </p:nvSpPr>
        <p:spPr>
          <a:xfrm>
            <a:off x="8953500" y="952499"/>
            <a:ext cx="7582200" cy="1509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2"/>
              </a:buClr>
              <a:buSzPts val="2700"/>
              <a:buFont typeface="Arial"/>
              <a:buNone/>
              <a:defRPr b="0" i="0">
                <a:latin typeface="Arial"/>
                <a:ea typeface="Arial"/>
                <a:cs typeface="Arial"/>
                <a:sym typeface="Arial"/>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A">
  <p:cSld name="Section Header A">
    <p:spTree>
      <p:nvGrpSpPr>
        <p:cNvPr id="125" name="Shape 125"/>
        <p:cNvGrpSpPr/>
        <p:nvPr/>
      </p:nvGrpSpPr>
      <p:grpSpPr>
        <a:xfrm>
          <a:off x="0" y="0"/>
          <a:ext cx="0" cy="0"/>
          <a:chOff x="0" y="0"/>
          <a:chExt cx="0" cy="0"/>
        </a:xfrm>
      </p:grpSpPr>
      <p:sp>
        <p:nvSpPr>
          <p:cNvPr id="126" name="Google Shape;126;p17"/>
          <p:cNvSpPr txBox="1"/>
          <p:nvPr>
            <p:ph idx="1" type="body"/>
          </p:nvPr>
        </p:nvSpPr>
        <p:spPr>
          <a:xfrm>
            <a:off x="7391400" y="5981702"/>
            <a:ext cx="10366200" cy="6858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rgbClr val="7F7F7F"/>
              </a:buClr>
              <a:buSzPts val="6000"/>
              <a:buNone/>
              <a:defRPr b="0" i="0" sz="4000">
                <a:solidFill>
                  <a:srgbClr val="7F7F7F"/>
                </a:solidFill>
                <a:latin typeface="Arial"/>
                <a:ea typeface="Arial"/>
                <a:cs typeface="Arial"/>
                <a:sym typeface="Arial"/>
              </a:defRPr>
            </a:lvl1pPr>
            <a:lvl2pPr indent="-228600" lvl="1" marL="914400" rtl="0" algn="l">
              <a:lnSpc>
                <a:spcPct val="90000"/>
              </a:lnSpc>
              <a:spcBef>
                <a:spcPts val="500"/>
              </a:spcBef>
              <a:spcAft>
                <a:spcPts val="0"/>
              </a:spcAft>
              <a:buClr>
                <a:schemeClr val="dk1"/>
              </a:buClr>
              <a:buSzPts val="2700"/>
              <a:buNone/>
              <a:defRPr/>
            </a:lvl2pPr>
            <a:lvl3pPr indent="-228600" lvl="2" marL="1371600" rtl="0" algn="l">
              <a:lnSpc>
                <a:spcPct val="90000"/>
              </a:lnSpc>
              <a:spcBef>
                <a:spcPts val="500"/>
              </a:spcBef>
              <a:spcAft>
                <a:spcPts val="0"/>
              </a:spcAft>
              <a:buClr>
                <a:schemeClr val="dk1"/>
              </a:buClr>
              <a:buSzPts val="2700"/>
              <a:buNone/>
              <a:defRPr/>
            </a:lvl3pPr>
            <a:lvl4pPr indent="-228600" lvl="3" marL="1828800" rtl="0" algn="l">
              <a:lnSpc>
                <a:spcPct val="90000"/>
              </a:lnSpc>
              <a:spcBef>
                <a:spcPts val="500"/>
              </a:spcBef>
              <a:spcAft>
                <a:spcPts val="0"/>
              </a:spcAft>
              <a:buClr>
                <a:schemeClr val="dk1"/>
              </a:buClr>
              <a:buSzPts val="2700"/>
              <a:buNone/>
              <a:defRPr/>
            </a:lvl4pPr>
            <a:lvl5pPr indent="-228600" lvl="4" marL="2286000" rtl="0" algn="l">
              <a:lnSpc>
                <a:spcPct val="90000"/>
              </a:lnSpc>
              <a:spcBef>
                <a:spcPts val="500"/>
              </a:spcBef>
              <a:spcAft>
                <a:spcPts val="0"/>
              </a:spcAft>
              <a:buClr>
                <a:schemeClr val="dk1"/>
              </a:buClr>
              <a:buSzPts val="2700"/>
              <a:buNone/>
              <a:defRPr/>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sp>
        <p:nvSpPr>
          <p:cNvPr id="127" name="Google Shape;127;p17"/>
          <p:cNvSpPr txBox="1"/>
          <p:nvPr>
            <p:ph type="title"/>
          </p:nvPr>
        </p:nvSpPr>
        <p:spPr>
          <a:xfrm>
            <a:off x="7391400" y="3314700"/>
            <a:ext cx="10366200" cy="21789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2"/>
              </a:buClr>
              <a:buSzPts val="12000"/>
              <a:buFont typeface="Raleway"/>
              <a:buNone/>
              <a:defRPr b="0" i="0" sz="8000">
                <a:latin typeface="Arial"/>
                <a:ea typeface="Arial"/>
                <a:cs typeface="Arial"/>
                <a:sym typeface="Arial"/>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128" name="Google Shape;128;p17"/>
          <p:cNvSpPr txBox="1"/>
          <p:nvPr>
            <p:ph idx="12" type="sldNum"/>
          </p:nvPr>
        </p:nvSpPr>
        <p:spPr>
          <a:xfrm>
            <a:off x="15627095" y="9921240"/>
            <a:ext cx="2130600" cy="366000"/>
          </a:xfrm>
          <a:prstGeom prst="rect">
            <a:avLst/>
          </a:prstGeom>
          <a:noFill/>
          <a:ln>
            <a:noFill/>
          </a:ln>
        </p:spPr>
        <p:txBody>
          <a:bodyPr anchorCtr="0" anchor="t" bIns="137150" lIns="0" spcFirstLastPara="1" rIns="0" wrap="square" tIns="0">
            <a:noAutofit/>
          </a:bodyPr>
          <a:lstStyle>
            <a:lvl1pPr indent="0" lvl="0"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1pPr>
            <a:lvl2pPr indent="0" lvl="1"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2pPr>
            <a:lvl3pPr indent="0" lvl="2"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3pPr>
            <a:lvl4pPr indent="0" lvl="3"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4pPr>
            <a:lvl5pPr indent="0" lvl="4"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5pPr>
            <a:lvl6pPr indent="0" lvl="5"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6pPr>
            <a:lvl7pPr indent="0" lvl="6"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7pPr>
            <a:lvl8pPr indent="0" lvl="7"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8pPr>
            <a:lvl9pPr indent="0" lvl="8"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29" name="Google Shape;129;p17"/>
          <p:cNvPicPr preferRelativeResize="0"/>
          <p:nvPr/>
        </p:nvPicPr>
        <p:blipFill rotWithShape="1">
          <a:blip r:embed="rId2">
            <a:alphaModFix/>
          </a:blip>
          <a:srcRect b="0" l="0" r="0" t="0"/>
          <a:stretch/>
        </p:blipFill>
        <p:spPr>
          <a:xfrm>
            <a:off x="16992600" y="528658"/>
            <a:ext cx="771977" cy="771977"/>
          </a:xfrm>
          <a:prstGeom prst="rect">
            <a:avLst/>
          </a:prstGeom>
          <a:noFill/>
          <a:ln>
            <a:noFill/>
          </a:ln>
        </p:spPr>
      </p:pic>
      <p:sp>
        <p:nvSpPr>
          <p:cNvPr id="130" name="Google Shape;130;p17"/>
          <p:cNvSpPr/>
          <p:nvPr/>
        </p:nvSpPr>
        <p:spPr>
          <a:xfrm>
            <a:off x="2343150" y="9487517"/>
            <a:ext cx="267000" cy="267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31" name="Google Shape;131;p17"/>
          <p:cNvSpPr/>
          <p:nvPr/>
        </p:nvSpPr>
        <p:spPr>
          <a:xfrm>
            <a:off x="1854200" y="9487517"/>
            <a:ext cx="267000" cy="267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32" name="Google Shape;132;p17"/>
          <p:cNvSpPr/>
          <p:nvPr/>
        </p:nvSpPr>
        <p:spPr>
          <a:xfrm>
            <a:off x="1365251" y="9487517"/>
            <a:ext cx="267000" cy="2670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33" name="Google Shape;133;p17"/>
          <p:cNvSpPr/>
          <p:nvPr/>
        </p:nvSpPr>
        <p:spPr>
          <a:xfrm>
            <a:off x="876300" y="9487517"/>
            <a:ext cx="267000" cy="2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cxnSp>
        <p:nvCxnSpPr>
          <p:cNvPr id="134" name="Google Shape;134;p17"/>
          <p:cNvCxnSpPr/>
          <p:nvPr/>
        </p:nvCxnSpPr>
        <p:spPr>
          <a:xfrm>
            <a:off x="2981777" y="9754217"/>
            <a:ext cx="14783100" cy="0"/>
          </a:xfrm>
          <a:prstGeom prst="straightConnector1">
            <a:avLst/>
          </a:prstGeom>
          <a:noFill/>
          <a:ln cap="flat" cmpd="sng" w="9525">
            <a:solidFill>
              <a:schemeClr val="dk1"/>
            </a:solidFill>
            <a:prstDash val="solid"/>
            <a:miter lim="800000"/>
            <a:headEnd len="sm" w="sm" type="none"/>
            <a:tailEnd len="sm" w="sm" type="none"/>
          </a:ln>
        </p:spPr>
      </p:cxnSp>
      <p:sp>
        <p:nvSpPr>
          <p:cNvPr id="135" name="Google Shape;135;p17"/>
          <p:cNvSpPr/>
          <p:nvPr>
            <p:ph idx="2" type="pic"/>
          </p:nvPr>
        </p:nvSpPr>
        <p:spPr>
          <a:xfrm>
            <a:off x="0" y="830298"/>
            <a:ext cx="6705600" cy="82755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Orange">
  <p:cSld name="Data Orange">
    <p:spTree>
      <p:nvGrpSpPr>
        <p:cNvPr id="136" name="Shape 136"/>
        <p:cNvGrpSpPr/>
        <p:nvPr/>
      </p:nvGrpSpPr>
      <p:grpSpPr>
        <a:xfrm>
          <a:off x="0" y="0"/>
          <a:ext cx="0" cy="0"/>
          <a:chOff x="0" y="0"/>
          <a:chExt cx="0" cy="0"/>
        </a:xfrm>
      </p:grpSpPr>
      <p:sp>
        <p:nvSpPr>
          <p:cNvPr id="137" name="Google Shape;137;p18"/>
          <p:cNvSpPr/>
          <p:nvPr/>
        </p:nvSpPr>
        <p:spPr>
          <a:xfrm>
            <a:off x="9805182" y="0"/>
            <a:ext cx="8483100" cy="102870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38" name="Google Shape;138;p18"/>
          <p:cNvSpPr txBox="1"/>
          <p:nvPr>
            <p:ph idx="1" type="body"/>
          </p:nvPr>
        </p:nvSpPr>
        <p:spPr>
          <a:xfrm>
            <a:off x="909126" y="2628900"/>
            <a:ext cx="8235000" cy="659700"/>
          </a:xfrm>
          <a:prstGeom prst="rect">
            <a:avLst/>
          </a:prstGeom>
          <a:noFill/>
          <a:ln>
            <a:noFill/>
          </a:ln>
        </p:spPr>
        <p:txBody>
          <a:bodyPr anchorCtr="0" anchor="b" bIns="0" lIns="0" spcFirstLastPara="1" rIns="0" wrap="square" tIns="0">
            <a:noAutofit/>
          </a:bodyPr>
          <a:lstStyle>
            <a:lvl1pPr indent="-228600" lvl="0" marL="457200" rtl="0" algn="l">
              <a:lnSpc>
                <a:spcPct val="90000"/>
              </a:lnSpc>
              <a:spcBef>
                <a:spcPts val="1000"/>
              </a:spcBef>
              <a:spcAft>
                <a:spcPts val="0"/>
              </a:spcAft>
              <a:buClr>
                <a:srgbClr val="7F7F7F"/>
              </a:buClr>
              <a:buSzPts val="4800"/>
              <a:buNone/>
              <a:defRPr b="0" i="0" sz="3200">
                <a:solidFill>
                  <a:srgbClr val="7F7F7F"/>
                </a:solidFill>
                <a:latin typeface="Arial"/>
                <a:ea typeface="Arial"/>
                <a:cs typeface="Arial"/>
                <a:sym typeface="Arial"/>
              </a:defRPr>
            </a:lvl1pPr>
            <a:lvl2pPr indent="-228600" lvl="1" marL="914400" rtl="0" algn="l">
              <a:lnSpc>
                <a:spcPct val="90000"/>
              </a:lnSpc>
              <a:spcBef>
                <a:spcPts val="500"/>
              </a:spcBef>
              <a:spcAft>
                <a:spcPts val="0"/>
              </a:spcAft>
              <a:buClr>
                <a:schemeClr val="dk1"/>
              </a:buClr>
              <a:buSzPts val="3000"/>
              <a:buNone/>
              <a:defRPr b="1" sz="2000"/>
            </a:lvl2pPr>
            <a:lvl3pPr indent="-228600" lvl="2" marL="1371600" rtl="0" algn="l">
              <a:lnSpc>
                <a:spcPct val="90000"/>
              </a:lnSpc>
              <a:spcBef>
                <a:spcPts val="500"/>
              </a:spcBef>
              <a:spcAft>
                <a:spcPts val="0"/>
              </a:spcAft>
              <a:buClr>
                <a:schemeClr val="dk1"/>
              </a:buClr>
              <a:buSzPts val="2700"/>
              <a:buNone/>
              <a:defRPr b="1" sz="1800"/>
            </a:lvl3pPr>
            <a:lvl4pPr indent="-228600" lvl="3" marL="1828800" rtl="0" algn="l">
              <a:lnSpc>
                <a:spcPct val="90000"/>
              </a:lnSpc>
              <a:spcBef>
                <a:spcPts val="500"/>
              </a:spcBef>
              <a:spcAft>
                <a:spcPts val="0"/>
              </a:spcAft>
              <a:buClr>
                <a:schemeClr val="dk1"/>
              </a:buClr>
              <a:buSzPts val="2400"/>
              <a:buNone/>
              <a:defRPr b="1" sz="1600"/>
            </a:lvl4pPr>
            <a:lvl5pPr indent="-228600" lvl="4" marL="2286000" rtl="0" algn="l">
              <a:lnSpc>
                <a:spcPct val="90000"/>
              </a:lnSpc>
              <a:spcBef>
                <a:spcPts val="500"/>
              </a:spcBef>
              <a:spcAft>
                <a:spcPts val="0"/>
              </a:spcAft>
              <a:buClr>
                <a:schemeClr val="dk1"/>
              </a:buClr>
              <a:buSzPts val="2400"/>
              <a:buNone/>
              <a:defRPr b="1" sz="1600"/>
            </a:lvl5pPr>
            <a:lvl6pPr indent="-228600" lvl="5" marL="2743200" rtl="0" algn="l">
              <a:lnSpc>
                <a:spcPct val="90000"/>
              </a:lnSpc>
              <a:spcBef>
                <a:spcPts val="500"/>
              </a:spcBef>
              <a:spcAft>
                <a:spcPts val="0"/>
              </a:spcAft>
              <a:buClr>
                <a:schemeClr val="dk1"/>
              </a:buClr>
              <a:buSzPts val="2400"/>
              <a:buNone/>
              <a:defRPr b="1" sz="1600"/>
            </a:lvl6pPr>
            <a:lvl7pPr indent="-228600" lvl="6" marL="3200400" rtl="0" algn="l">
              <a:lnSpc>
                <a:spcPct val="90000"/>
              </a:lnSpc>
              <a:spcBef>
                <a:spcPts val="500"/>
              </a:spcBef>
              <a:spcAft>
                <a:spcPts val="0"/>
              </a:spcAft>
              <a:buClr>
                <a:schemeClr val="dk1"/>
              </a:buClr>
              <a:buSzPts val="2400"/>
              <a:buNone/>
              <a:defRPr b="1" sz="1600"/>
            </a:lvl7pPr>
            <a:lvl8pPr indent="-228600" lvl="7" marL="3657600" rtl="0" algn="l">
              <a:lnSpc>
                <a:spcPct val="90000"/>
              </a:lnSpc>
              <a:spcBef>
                <a:spcPts val="500"/>
              </a:spcBef>
              <a:spcAft>
                <a:spcPts val="0"/>
              </a:spcAft>
              <a:buClr>
                <a:schemeClr val="dk1"/>
              </a:buClr>
              <a:buSzPts val="2400"/>
              <a:buNone/>
              <a:defRPr b="1" sz="1600"/>
            </a:lvl8pPr>
            <a:lvl9pPr indent="-228600" lvl="8" marL="4114800" rtl="0" algn="l">
              <a:lnSpc>
                <a:spcPct val="90000"/>
              </a:lnSpc>
              <a:spcBef>
                <a:spcPts val="500"/>
              </a:spcBef>
              <a:spcAft>
                <a:spcPts val="0"/>
              </a:spcAft>
              <a:buClr>
                <a:schemeClr val="dk1"/>
              </a:buClr>
              <a:buSzPts val="2400"/>
              <a:buNone/>
              <a:defRPr b="1" sz="1600"/>
            </a:lvl9pPr>
          </a:lstStyle>
          <a:p/>
        </p:txBody>
      </p:sp>
      <p:sp>
        <p:nvSpPr>
          <p:cNvPr id="139" name="Google Shape;139;p18"/>
          <p:cNvSpPr txBox="1"/>
          <p:nvPr>
            <p:ph idx="2" type="body"/>
          </p:nvPr>
        </p:nvSpPr>
        <p:spPr>
          <a:xfrm>
            <a:off x="909125" y="3490913"/>
            <a:ext cx="8235000" cy="55278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3600"/>
              <a:buNone/>
              <a:defRPr b="0" i="0" sz="2400">
                <a:latin typeface="Arial"/>
                <a:ea typeface="Arial"/>
                <a:cs typeface="Arial"/>
                <a:sym typeface="Arial"/>
              </a:defRPr>
            </a:lvl1pPr>
            <a:lvl2pPr indent="-228600" lvl="1" marL="914400" rtl="0" algn="l">
              <a:lnSpc>
                <a:spcPct val="90000"/>
              </a:lnSpc>
              <a:spcBef>
                <a:spcPts val="500"/>
              </a:spcBef>
              <a:spcAft>
                <a:spcPts val="0"/>
              </a:spcAft>
              <a:buClr>
                <a:schemeClr val="dk1"/>
              </a:buClr>
              <a:buSzPts val="3600"/>
              <a:buNone/>
              <a:defRPr sz="2400"/>
            </a:lvl2pPr>
            <a:lvl3pPr indent="-228600" lvl="2" marL="1371600" rtl="0" algn="l">
              <a:lnSpc>
                <a:spcPct val="90000"/>
              </a:lnSpc>
              <a:spcBef>
                <a:spcPts val="500"/>
              </a:spcBef>
              <a:spcAft>
                <a:spcPts val="0"/>
              </a:spcAft>
              <a:buClr>
                <a:schemeClr val="dk1"/>
              </a:buClr>
              <a:buSzPts val="3600"/>
              <a:buNone/>
              <a:defRPr sz="2400"/>
            </a:lvl3pPr>
            <a:lvl4pPr indent="-228600" lvl="3" marL="1828800" rtl="0" algn="l">
              <a:lnSpc>
                <a:spcPct val="90000"/>
              </a:lnSpc>
              <a:spcBef>
                <a:spcPts val="500"/>
              </a:spcBef>
              <a:spcAft>
                <a:spcPts val="0"/>
              </a:spcAft>
              <a:buClr>
                <a:schemeClr val="dk1"/>
              </a:buClr>
              <a:buSzPts val="3600"/>
              <a:buNone/>
              <a:defRPr sz="2400"/>
            </a:lvl4pPr>
            <a:lvl5pPr indent="-228600" lvl="4" marL="2286000" rtl="0" algn="l">
              <a:lnSpc>
                <a:spcPct val="90000"/>
              </a:lnSpc>
              <a:spcBef>
                <a:spcPts val="500"/>
              </a:spcBef>
              <a:spcAft>
                <a:spcPts val="0"/>
              </a:spcAft>
              <a:buClr>
                <a:schemeClr val="dk1"/>
              </a:buClr>
              <a:buSzPts val="3600"/>
              <a:buNone/>
              <a:defRPr sz="2400"/>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sp>
        <p:nvSpPr>
          <p:cNvPr id="140" name="Google Shape;140;p18"/>
          <p:cNvSpPr txBox="1"/>
          <p:nvPr>
            <p:ph idx="3" type="body"/>
          </p:nvPr>
        </p:nvSpPr>
        <p:spPr>
          <a:xfrm>
            <a:off x="10439400" y="1638306"/>
            <a:ext cx="7325100" cy="73959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3600"/>
              <a:buNone/>
              <a:defRPr b="0" i="0" sz="2400">
                <a:latin typeface="Arial"/>
                <a:ea typeface="Arial"/>
                <a:cs typeface="Arial"/>
                <a:sym typeface="Arial"/>
              </a:defRPr>
            </a:lvl1pPr>
            <a:lvl2pPr indent="-228600" lvl="1" marL="914400" rtl="0" algn="l">
              <a:lnSpc>
                <a:spcPct val="90000"/>
              </a:lnSpc>
              <a:spcBef>
                <a:spcPts val="500"/>
              </a:spcBef>
              <a:spcAft>
                <a:spcPts val="0"/>
              </a:spcAft>
              <a:buClr>
                <a:schemeClr val="dk1"/>
              </a:buClr>
              <a:buSzPts val="3600"/>
              <a:buNone/>
              <a:defRPr sz="2400"/>
            </a:lvl2pPr>
            <a:lvl3pPr indent="-228600" lvl="2" marL="1371600" rtl="0" algn="l">
              <a:lnSpc>
                <a:spcPct val="90000"/>
              </a:lnSpc>
              <a:spcBef>
                <a:spcPts val="500"/>
              </a:spcBef>
              <a:spcAft>
                <a:spcPts val="0"/>
              </a:spcAft>
              <a:buClr>
                <a:schemeClr val="dk1"/>
              </a:buClr>
              <a:buSzPts val="3600"/>
              <a:buNone/>
              <a:defRPr sz="2400"/>
            </a:lvl3pPr>
            <a:lvl4pPr indent="-228600" lvl="3" marL="1828800" rtl="0" algn="l">
              <a:lnSpc>
                <a:spcPct val="90000"/>
              </a:lnSpc>
              <a:spcBef>
                <a:spcPts val="500"/>
              </a:spcBef>
              <a:spcAft>
                <a:spcPts val="0"/>
              </a:spcAft>
              <a:buClr>
                <a:schemeClr val="dk1"/>
              </a:buClr>
              <a:buSzPts val="3600"/>
              <a:buNone/>
              <a:defRPr sz="2400"/>
            </a:lvl4pPr>
            <a:lvl5pPr indent="-228600" lvl="4" marL="2286000" rtl="0" algn="l">
              <a:lnSpc>
                <a:spcPct val="90000"/>
              </a:lnSpc>
              <a:spcBef>
                <a:spcPts val="500"/>
              </a:spcBef>
              <a:spcAft>
                <a:spcPts val="0"/>
              </a:spcAft>
              <a:buClr>
                <a:schemeClr val="dk1"/>
              </a:buClr>
              <a:buSzPts val="3600"/>
              <a:buNone/>
              <a:defRPr sz="2400"/>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pic>
        <p:nvPicPr>
          <p:cNvPr id="141" name="Google Shape;141;p18"/>
          <p:cNvPicPr preferRelativeResize="0"/>
          <p:nvPr/>
        </p:nvPicPr>
        <p:blipFill rotWithShape="1">
          <a:blip r:embed="rId2">
            <a:alphaModFix/>
          </a:blip>
          <a:srcRect b="0" l="0" r="0" t="0"/>
          <a:stretch/>
        </p:blipFill>
        <p:spPr>
          <a:xfrm>
            <a:off x="16992600" y="528658"/>
            <a:ext cx="771977" cy="771977"/>
          </a:xfrm>
          <a:prstGeom prst="rect">
            <a:avLst/>
          </a:prstGeom>
          <a:noFill/>
          <a:ln>
            <a:noFill/>
          </a:ln>
        </p:spPr>
      </p:pic>
      <p:sp>
        <p:nvSpPr>
          <p:cNvPr id="142" name="Google Shape;142;p18"/>
          <p:cNvSpPr/>
          <p:nvPr/>
        </p:nvSpPr>
        <p:spPr>
          <a:xfrm>
            <a:off x="2343150" y="9487517"/>
            <a:ext cx="267000" cy="267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43" name="Google Shape;143;p18"/>
          <p:cNvSpPr/>
          <p:nvPr/>
        </p:nvSpPr>
        <p:spPr>
          <a:xfrm>
            <a:off x="1854200" y="9487517"/>
            <a:ext cx="267000" cy="267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44" name="Google Shape;144;p18"/>
          <p:cNvSpPr/>
          <p:nvPr/>
        </p:nvSpPr>
        <p:spPr>
          <a:xfrm>
            <a:off x="1365251" y="9487517"/>
            <a:ext cx="267000" cy="2670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45" name="Google Shape;145;p18"/>
          <p:cNvSpPr/>
          <p:nvPr/>
        </p:nvSpPr>
        <p:spPr>
          <a:xfrm>
            <a:off x="876300" y="9487517"/>
            <a:ext cx="267000" cy="2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cxnSp>
        <p:nvCxnSpPr>
          <p:cNvPr id="146" name="Google Shape;146;p18"/>
          <p:cNvCxnSpPr/>
          <p:nvPr/>
        </p:nvCxnSpPr>
        <p:spPr>
          <a:xfrm>
            <a:off x="2981777" y="9754217"/>
            <a:ext cx="14783100" cy="0"/>
          </a:xfrm>
          <a:prstGeom prst="straightConnector1">
            <a:avLst/>
          </a:prstGeom>
          <a:noFill/>
          <a:ln cap="flat" cmpd="sng" w="9525">
            <a:solidFill>
              <a:schemeClr val="dk1"/>
            </a:solidFill>
            <a:prstDash val="solid"/>
            <a:miter lim="800000"/>
            <a:headEnd len="sm" w="sm" type="none"/>
            <a:tailEnd len="sm" w="sm" type="none"/>
          </a:ln>
        </p:spPr>
      </p:cxnSp>
      <p:sp>
        <p:nvSpPr>
          <p:cNvPr id="147" name="Google Shape;147;p18"/>
          <p:cNvSpPr txBox="1"/>
          <p:nvPr>
            <p:ph idx="12" type="sldNum"/>
          </p:nvPr>
        </p:nvSpPr>
        <p:spPr>
          <a:xfrm>
            <a:off x="15627095" y="9921240"/>
            <a:ext cx="2130600" cy="366000"/>
          </a:xfrm>
          <a:prstGeom prst="rect">
            <a:avLst/>
          </a:prstGeom>
          <a:noFill/>
          <a:ln>
            <a:noFill/>
          </a:ln>
        </p:spPr>
        <p:txBody>
          <a:bodyPr anchorCtr="0" anchor="t" bIns="137150" lIns="0" spcFirstLastPara="1" rIns="0" wrap="square" tIns="0">
            <a:noAutofit/>
          </a:bodyPr>
          <a:lstStyle>
            <a:lvl1pPr indent="0" lvl="0"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1pPr>
            <a:lvl2pPr indent="0" lvl="1"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2pPr>
            <a:lvl3pPr indent="0" lvl="2"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3pPr>
            <a:lvl4pPr indent="0" lvl="3"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4pPr>
            <a:lvl5pPr indent="0" lvl="4"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5pPr>
            <a:lvl6pPr indent="0" lvl="5"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6pPr>
            <a:lvl7pPr indent="0" lvl="6"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7pPr>
            <a:lvl8pPr indent="0" lvl="7"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8pPr>
            <a:lvl9pPr indent="0" lvl="8"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48" name="Google Shape;148;p18"/>
          <p:cNvSpPr txBox="1"/>
          <p:nvPr>
            <p:ph type="title"/>
          </p:nvPr>
        </p:nvSpPr>
        <p:spPr>
          <a:xfrm>
            <a:off x="876300" y="952500"/>
            <a:ext cx="8268000" cy="9906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2"/>
              </a:buClr>
              <a:buSzPts val="2700"/>
              <a:buFont typeface="Arial"/>
              <a:buNone/>
              <a:defRPr b="0" i="0">
                <a:latin typeface="Arial"/>
                <a:ea typeface="Arial"/>
                <a:cs typeface="Arial"/>
                <a:sym typeface="Arial"/>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E">
  <p:cSld name="Content E">
    <p:spTree>
      <p:nvGrpSpPr>
        <p:cNvPr id="149" name="Shape 149"/>
        <p:cNvGrpSpPr/>
        <p:nvPr/>
      </p:nvGrpSpPr>
      <p:grpSpPr>
        <a:xfrm>
          <a:off x="0" y="0"/>
          <a:ext cx="0" cy="0"/>
          <a:chOff x="0" y="0"/>
          <a:chExt cx="0" cy="0"/>
        </a:xfrm>
      </p:grpSpPr>
      <p:sp>
        <p:nvSpPr>
          <p:cNvPr id="150" name="Google Shape;150;p19"/>
          <p:cNvSpPr txBox="1"/>
          <p:nvPr>
            <p:ph idx="1" type="body"/>
          </p:nvPr>
        </p:nvSpPr>
        <p:spPr>
          <a:xfrm>
            <a:off x="880989" y="2628900"/>
            <a:ext cx="5367600" cy="65277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3600"/>
              <a:buNone/>
              <a:defRPr b="0" i="0" sz="2400">
                <a:latin typeface="Arial"/>
                <a:ea typeface="Arial"/>
                <a:cs typeface="Arial"/>
                <a:sym typeface="Arial"/>
              </a:defRPr>
            </a:lvl1pPr>
            <a:lvl2pPr indent="-228600" lvl="1" marL="914400" rtl="0" algn="l">
              <a:lnSpc>
                <a:spcPct val="90000"/>
              </a:lnSpc>
              <a:spcBef>
                <a:spcPts val="500"/>
              </a:spcBef>
              <a:spcAft>
                <a:spcPts val="0"/>
              </a:spcAft>
              <a:buClr>
                <a:schemeClr val="dk1"/>
              </a:buClr>
              <a:buSzPts val="3600"/>
              <a:buNone/>
              <a:defRPr sz="2400"/>
            </a:lvl2pPr>
            <a:lvl3pPr indent="-228600" lvl="2" marL="1371600" rtl="0" algn="l">
              <a:lnSpc>
                <a:spcPct val="90000"/>
              </a:lnSpc>
              <a:spcBef>
                <a:spcPts val="500"/>
              </a:spcBef>
              <a:spcAft>
                <a:spcPts val="0"/>
              </a:spcAft>
              <a:buClr>
                <a:schemeClr val="dk1"/>
              </a:buClr>
              <a:buSzPts val="3600"/>
              <a:buNone/>
              <a:defRPr sz="2400"/>
            </a:lvl3pPr>
            <a:lvl4pPr indent="-228600" lvl="3" marL="1828800" rtl="0" algn="l">
              <a:lnSpc>
                <a:spcPct val="90000"/>
              </a:lnSpc>
              <a:spcBef>
                <a:spcPts val="500"/>
              </a:spcBef>
              <a:spcAft>
                <a:spcPts val="0"/>
              </a:spcAft>
              <a:buClr>
                <a:schemeClr val="dk1"/>
              </a:buClr>
              <a:buSzPts val="3600"/>
              <a:buNone/>
              <a:defRPr sz="2400"/>
            </a:lvl4pPr>
            <a:lvl5pPr indent="-228600" lvl="4" marL="2286000" rtl="0" algn="l">
              <a:lnSpc>
                <a:spcPct val="90000"/>
              </a:lnSpc>
              <a:spcBef>
                <a:spcPts val="500"/>
              </a:spcBef>
              <a:spcAft>
                <a:spcPts val="0"/>
              </a:spcAft>
              <a:buClr>
                <a:schemeClr val="dk1"/>
              </a:buClr>
              <a:buSzPts val="3600"/>
              <a:buNone/>
              <a:defRPr sz="2400"/>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sp>
        <p:nvSpPr>
          <p:cNvPr id="151" name="Google Shape;151;p19"/>
          <p:cNvSpPr txBox="1"/>
          <p:nvPr>
            <p:ph idx="2" type="body"/>
          </p:nvPr>
        </p:nvSpPr>
        <p:spPr>
          <a:xfrm>
            <a:off x="8480538" y="0"/>
            <a:ext cx="9807300" cy="102870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3600"/>
              <a:buNone/>
              <a:defRPr b="0" i="0" sz="2400">
                <a:latin typeface="Arial"/>
                <a:ea typeface="Arial"/>
                <a:cs typeface="Arial"/>
                <a:sym typeface="Arial"/>
              </a:defRPr>
            </a:lvl1pPr>
            <a:lvl2pPr indent="-228600" lvl="1" marL="914400" rtl="0" algn="l">
              <a:lnSpc>
                <a:spcPct val="90000"/>
              </a:lnSpc>
              <a:spcBef>
                <a:spcPts val="500"/>
              </a:spcBef>
              <a:spcAft>
                <a:spcPts val="0"/>
              </a:spcAft>
              <a:buClr>
                <a:schemeClr val="dk1"/>
              </a:buClr>
              <a:buSzPts val="3600"/>
              <a:buNone/>
              <a:defRPr sz="2400"/>
            </a:lvl2pPr>
            <a:lvl3pPr indent="-228600" lvl="2" marL="1371600" rtl="0" algn="l">
              <a:lnSpc>
                <a:spcPct val="90000"/>
              </a:lnSpc>
              <a:spcBef>
                <a:spcPts val="500"/>
              </a:spcBef>
              <a:spcAft>
                <a:spcPts val="0"/>
              </a:spcAft>
              <a:buClr>
                <a:schemeClr val="dk1"/>
              </a:buClr>
              <a:buSzPts val="3600"/>
              <a:buNone/>
              <a:defRPr sz="2400"/>
            </a:lvl3pPr>
            <a:lvl4pPr indent="-228600" lvl="3" marL="1828800" rtl="0" algn="l">
              <a:lnSpc>
                <a:spcPct val="90000"/>
              </a:lnSpc>
              <a:spcBef>
                <a:spcPts val="500"/>
              </a:spcBef>
              <a:spcAft>
                <a:spcPts val="0"/>
              </a:spcAft>
              <a:buClr>
                <a:schemeClr val="dk1"/>
              </a:buClr>
              <a:buSzPts val="3600"/>
              <a:buNone/>
              <a:defRPr sz="2400"/>
            </a:lvl4pPr>
            <a:lvl5pPr indent="-228600" lvl="4" marL="2286000" rtl="0" algn="l">
              <a:lnSpc>
                <a:spcPct val="90000"/>
              </a:lnSpc>
              <a:spcBef>
                <a:spcPts val="500"/>
              </a:spcBef>
              <a:spcAft>
                <a:spcPts val="0"/>
              </a:spcAft>
              <a:buClr>
                <a:schemeClr val="dk1"/>
              </a:buClr>
              <a:buSzPts val="3600"/>
              <a:buNone/>
              <a:defRPr sz="2400"/>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pic>
        <p:nvPicPr>
          <p:cNvPr id="152" name="Google Shape;152;p19"/>
          <p:cNvPicPr preferRelativeResize="0"/>
          <p:nvPr/>
        </p:nvPicPr>
        <p:blipFill rotWithShape="1">
          <a:blip r:embed="rId2">
            <a:alphaModFix/>
          </a:blip>
          <a:srcRect b="0" l="0" r="0" t="0"/>
          <a:stretch/>
        </p:blipFill>
        <p:spPr>
          <a:xfrm>
            <a:off x="16992600" y="528658"/>
            <a:ext cx="771977" cy="771977"/>
          </a:xfrm>
          <a:prstGeom prst="rect">
            <a:avLst/>
          </a:prstGeom>
          <a:noFill/>
          <a:ln>
            <a:noFill/>
          </a:ln>
        </p:spPr>
      </p:pic>
      <p:sp>
        <p:nvSpPr>
          <p:cNvPr id="153" name="Google Shape;153;p19"/>
          <p:cNvSpPr/>
          <p:nvPr/>
        </p:nvSpPr>
        <p:spPr>
          <a:xfrm>
            <a:off x="2343150" y="9487517"/>
            <a:ext cx="267000" cy="267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sp>
        <p:nvSpPr>
          <p:cNvPr id="154" name="Google Shape;154;p19"/>
          <p:cNvSpPr/>
          <p:nvPr/>
        </p:nvSpPr>
        <p:spPr>
          <a:xfrm>
            <a:off x="1854200" y="9487517"/>
            <a:ext cx="267000" cy="267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sp>
        <p:nvSpPr>
          <p:cNvPr id="155" name="Google Shape;155;p19"/>
          <p:cNvSpPr/>
          <p:nvPr/>
        </p:nvSpPr>
        <p:spPr>
          <a:xfrm>
            <a:off x="1365251" y="9487517"/>
            <a:ext cx="267000" cy="2670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sp>
        <p:nvSpPr>
          <p:cNvPr id="156" name="Google Shape;156;p19"/>
          <p:cNvSpPr/>
          <p:nvPr/>
        </p:nvSpPr>
        <p:spPr>
          <a:xfrm>
            <a:off x="876300" y="9487517"/>
            <a:ext cx="267000" cy="2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cxnSp>
        <p:nvCxnSpPr>
          <p:cNvPr id="157" name="Google Shape;157;p19"/>
          <p:cNvCxnSpPr/>
          <p:nvPr/>
        </p:nvCxnSpPr>
        <p:spPr>
          <a:xfrm>
            <a:off x="2981777" y="9754217"/>
            <a:ext cx="14783100" cy="0"/>
          </a:xfrm>
          <a:prstGeom prst="straightConnector1">
            <a:avLst/>
          </a:prstGeom>
          <a:noFill/>
          <a:ln cap="flat" cmpd="sng" w="9525">
            <a:solidFill>
              <a:schemeClr val="dk1"/>
            </a:solidFill>
            <a:prstDash val="solid"/>
            <a:miter lim="800000"/>
            <a:headEnd len="sm" w="sm" type="none"/>
            <a:tailEnd len="sm" w="sm" type="none"/>
          </a:ln>
        </p:spPr>
      </p:cxnSp>
      <p:sp>
        <p:nvSpPr>
          <p:cNvPr id="158" name="Google Shape;158;p19"/>
          <p:cNvSpPr txBox="1"/>
          <p:nvPr>
            <p:ph idx="12" type="sldNum"/>
          </p:nvPr>
        </p:nvSpPr>
        <p:spPr>
          <a:xfrm>
            <a:off x="15627095" y="9921240"/>
            <a:ext cx="2130600" cy="366000"/>
          </a:xfrm>
          <a:prstGeom prst="rect">
            <a:avLst/>
          </a:prstGeom>
          <a:noFill/>
          <a:ln>
            <a:noFill/>
          </a:ln>
        </p:spPr>
        <p:txBody>
          <a:bodyPr anchorCtr="0" anchor="t" bIns="137150" lIns="0" spcFirstLastPara="1" rIns="0" wrap="square" tIns="0">
            <a:noAutofit/>
          </a:bodyPr>
          <a:lstStyle>
            <a:lvl1pPr indent="0" lvl="0"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1pPr>
            <a:lvl2pPr indent="0" lvl="1"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2pPr>
            <a:lvl3pPr indent="0" lvl="2"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3pPr>
            <a:lvl4pPr indent="0" lvl="3"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4pPr>
            <a:lvl5pPr indent="0" lvl="4"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5pPr>
            <a:lvl6pPr indent="0" lvl="5"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6pPr>
            <a:lvl7pPr indent="0" lvl="6"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7pPr>
            <a:lvl8pPr indent="0" lvl="7"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8pPr>
            <a:lvl9pPr indent="0" lvl="8"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59" name="Google Shape;159;p19"/>
          <p:cNvSpPr txBox="1"/>
          <p:nvPr>
            <p:ph type="title"/>
          </p:nvPr>
        </p:nvSpPr>
        <p:spPr>
          <a:xfrm>
            <a:off x="880989" y="952499"/>
            <a:ext cx="7076400" cy="1509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2"/>
              </a:buClr>
              <a:buSzPts val="2700"/>
              <a:buFont typeface="Arial"/>
              <a:buNone/>
              <a:defRPr b="0" i="0">
                <a:latin typeface="Arial"/>
                <a:ea typeface="Arial"/>
                <a:cs typeface="Arial"/>
                <a:sym typeface="Arial"/>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2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ggie.berkeley.edu/wp-content/uploads/2021/07/Family-Involvement-to-Engagement-Handout.pdf" TargetMode="External"/><Relationship Id="rId4" Type="http://schemas.openxmlformats.org/officeDocument/2006/relationships/hyperlink" Target="https://ggie.berkeley.edu/wp-content/uploads/2021/07/Parental-involvement-to-parental-engagement-a-continuum.pdf" TargetMode="External"/><Relationship Id="rId5" Type="http://schemas.openxmlformats.org/officeDocument/2006/relationships/hyperlink" Target="https://ggie.berkeley.edu/wp-content/uploads/2021/07/Parental-involvement-to-parental-engagement-a-continuum.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hyperlink" Target="https://www.cde.ca.gov/ci/se/tselcompetencies.as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s://organizingengagement.org/featured/equitable-collaboration-framework/" TargetMode="External"/><Relationship Id="rId4" Type="http://schemas.openxmlformats.org/officeDocument/2006/relationships/hyperlink" Target="https://www.education.uw.edu/epsc" TargetMode="External"/><Relationship Id="rId5" Type="http://schemas.openxmlformats.org/officeDocument/2006/relationships/hyperlink" Target="https://organizingengagement.org/" TargetMode="External"/><Relationship Id="rId6" Type="http://schemas.openxmlformats.org/officeDocument/2006/relationships/image" Target="../media/image5.jpg"/><Relationship Id="rId7"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medium.com/familyengagementplaybook" TargetMode="External"/><Relationship Id="rId4" Type="http://schemas.openxmlformats.org/officeDocument/2006/relationships/hyperlink" Target="https://globalfrp.org/" TargetMode="External"/><Relationship Id="rId5" Type="http://schemas.openxmlformats.org/officeDocument/2006/relationships/image" Target="../media/image5.jpg"/><Relationship Id="rId6"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jpg"/><Relationship Id="rId4" Type="http://schemas.openxmlformats.org/officeDocument/2006/relationships/image" Target="../media/image20.jpg"/><Relationship Id="rId5"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hyperlink" Target="https://docs.google.com/presentation/d/1_qE_pp36nRxRL9MciFRE5R9c8NlkkjtQ8aYivG00cT8/edit#slide=id.p29" TargetMode="External"/><Relationship Id="rId4" Type="http://schemas.openxmlformats.org/officeDocument/2006/relationships/image" Target="../media/image5.jpg"/><Relationship Id="rId5" Type="http://schemas.openxmlformats.org/officeDocument/2006/relationships/image" Target="../media/image30.png"/><Relationship Id="rId6" Type="http://schemas.openxmlformats.org/officeDocument/2006/relationships/hyperlink" Target="http://www.youtube.com/watch?v=KDPY1t8E6Cg" TargetMode="External"/><Relationship Id="rId7" Type="http://schemas.openxmlformats.org/officeDocument/2006/relationships/image" Target="../media/image1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jpg"/><Relationship Id="rId4" Type="http://schemas.openxmlformats.org/officeDocument/2006/relationships/hyperlink" Target="https://ggie.berkeley.edu/wp-content/uploads/2021/07/Mod-4-Funds-of-knowledge.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3.xml"/><Relationship Id="rId3" Type="http://schemas.openxmlformats.org/officeDocument/2006/relationships/comments" Target="../comments/comment1.xml"/><Relationship Id="rId4" Type="http://schemas.openxmlformats.org/officeDocument/2006/relationships/image" Target="../media/image4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5.jp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hyperlink" Target="https://www.cde.ca.gov/ci/se/tselcompetencies.asp"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hyperlink" Target="https://www.youtube.com/watch?v=vbyhao0FtaQ" TargetMode="External"/><Relationship Id="rId4" Type="http://schemas.openxmlformats.org/officeDocument/2006/relationships/image" Target="../media/image30.png"/><Relationship Id="rId5" Type="http://schemas.openxmlformats.org/officeDocument/2006/relationships/image" Target="../media/image5.jpg"/><Relationship Id="rId6" Type="http://schemas.openxmlformats.org/officeDocument/2006/relationships/hyperlink" Target="http://www.youtube.com/watch?v=vbyhao0FtaQ" TargetMode="External"/><Relationship Id="rId7" Type="http://schemas.openxmlformats.org/officeDocument/2006/relationships/image" Target="../media/image3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hyperlink" Target="https://www.cde.ca.gov/ci/se/tselcompetencies.asp"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hyperlink" Target="https://ggie.berkeley.edu/wp-content/uploads/2021/07/Parent-and-Communication-Outreach-Rubric.pdf" TargetMode="Externa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5.jpg"/><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hyperlink" Target="https://www.cde.ca.gov/ci/se/tselcompetencies.asp"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24.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9.xml"/><Relationship Id="rId3" Type="http://schemas.openxmlformats.org/officeDocument/2006/relationships/image" Target="../media/image2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cde.ca.gov/qs/ab/index.asp?tabsection=4" TargetMode="External"/><Relationship Id="rId4" Type="http://schemas.openxmlformats.org/officeDocument/2006/relationships/hyperlink" Target="https://www.cde.ca.gov/qs/tr/index.asp#familyandcommunity"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5.jpg"/><Relationship Id="rId4" Type="http://schemas.openxmlformats.org/officeDocument/2006/relationships/hyperlink" Target="https://static1.squarespace.com/static/59f76b95268b96985343bb62/t/59fc9d889140b7375c475294/1509727626269/SEL+Fact+Sheet_with+hyperlinks+underlined.pdf" TargetMode="External"/><Relationship Id="rId5" Type="http://schemas.openxmlformats.org/officeDocument/2006/relationships/image" Target="../media/image3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5.jpg"/><Relationship Id="rId4" Type="http://schemas.openxmlformats.org/officeDocument/2006/relationships/hyperlink" Target="https://www.youtube.com/watch?v=btXOc60UQ0Q" TargetMode="External"/><Relationship Id="rId5" Type="http://schemas.openxmlformats.org/officeDocument/2006/relationships/image" Target="../media/image30.png"/><Relationship Id="rId6" Type="http://schemas.openxmlformats.org/officeDocument/2006/relationships/hyperlink" Target="http://www.youtube.com/watch?v=btXOc60UQ0Q" TargetMode="External"/><Relationship Id="rId7" Type="http://schemas.openxmlformats.org/officeDocument/2006/relationships/image" Target="../media/image32.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5.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5.jpg"/><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5.jpg"/><Relationship Id="rId4" Type="http://schemas.openxmlformats.org/officeDocument/2006/relationships/hyperlink" Target="https://www.edutopia.org/video/connecting-school-and-afterschool-shared-practices" TargetMode="External"/><Relationship Id="rId5" Type="http://schemas.openxmlformats.org/officeDocument/2006/relationships/image" Target="../media/image30.png"/><Relationship Id="rId6" Type="http://schemas.openxmlformats.org/officeDocument/2006/relationships/hyperlink" Target="http://www.youtube.com/watch?v=P-w9sX_TOLk" TargetMode="External"/><Relationship Id="rId7" Type="http://schemas.openxmlformats.org/officeDocument/2006/relationships/image" Target="../media/image22.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hyperlink" Target="https://www.cde.ca.gov/ci/se/tselcompetencies.asp"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5.jpg"/><Relationship Id="rId4" Type="http://schemas.openxmlformats.org/officeDocument/2006/relationships/image" Target="../media/image3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47.png"/><Relationship Id="rId4" Type="http://schemas.openxmlformats.org/officeDocument/2006/relationships/hyperlink" Target="https://www.aspeninstitute.org/wp-content/uploads/2023/02/Nation-at-Hope.pdff"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5.jpg"/><Relationship Id="rId4" Type="http://schemas.openxmlformats.org/officeDocument/2006/relationships/image" Target="../media/image46.jpg"/><Relationship Id="rId5" Type="http://schemas.openxmlformats.org/officeDocument/2006/relationships/hyperlink" Target="https://www.aspeninstitute.org/wp-content/uploads/2023/02/Nation-at-Hope.pdff"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5.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6.xml"/><Relationship Id="rId3" Type="http://schemas.openxmlformats.org/officeDocument/2006/relationships/image" Target="../media/image33.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5.jpg"/><Relationship Id="rId4" Type="http://schemas.openxmlformats.org/officeDocument/2006/relationships/image" Target="../media/image41.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5.jpg"/><Relationship Id="rId4" Type="http://schemas.openxmlformats.org/officeDocument/2006/relationships/image" Target="../media/image35.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hyperlink" Target="https://www.youtube.com/watch?v=RgErDZ2pXZc&amp;t=17s" TargetMode="External"/><Relationship Id="rId5" Type="http://schemas.openxmlformats.org/officeDocument/2006/relationships/image" Target="../media/image30.png"/><Relationship Id="rId6" Type="http://schemas.openxmlformats.org/officeDocument/2006/relationships/hyperlink" Target="http://www.youtube.com/watch?v=RgErDZ2pXZc" TargetMode="External"/><Relationship Id="rId7" Type="http://schemas.openxmlformats.org/officeDocument/2006/relationships/image" Target="../media/image7.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5.jpg"/><Relationship Id="rId4" Type="http://schemas.openxmlformats.org/officeDocument/2006/relationships/image" Target="../media/image4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5.jpg"/><Relationship Id="rId4" Type="http://schemas.openxmlformats.org/officeDocument/2006/relationships/image" Target="../media/image4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5.jpg"/><Relationship Id="rId4" Type="http://schemas.openxmlformats.org/officeDocument/2006/relationships/hyperlink" Target="https://ggie.berkeley.edu/wp-content/uploads/2021/07/Case-Study-Blue-Lake.pdf" TargetMode="External"/><Relationship Id="rId5" Type="http://schemas.openxmlformats.org/officeDocument/2006/relationships/hyperlink" Target="https://ggie.berkeley.edu/wp-content/uploads/2021/07/Case-Study-Community.pdf" TargetMode="External"/><Relationship Id="rId6" Type="http://schemas.openxmlformats.org/officeDocument/2006/relationships/hyperlink" Target="https://ggie.berkeley.edu/wp-content/uploads/2021/07/Case-Study-TEK.pdf"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4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8.png"/><Relationship Id="rId5" Type="http://schemas.openxmlformats.org/officeDocument/2006/relationships/hyperlink" Target="https://www.gse.harvard.edu/news/uk/18/07/family-engagement-and-sel" TargetMode="External"/><Relationship Id="rId6" Type="http://schemas.openxmlformats.org/officeDocument/2006/relationships/hyperlink" Target="https://www.gse.harvard.edu/news/uk/18/07/family-engagement-and-se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0"/>
          <p:cNvSpPr/>
          <p:nvPr/>
        </p:nvSpPr>
        <p:spPr>
          <a:xfrm>
            <a:off x="0" y="9258300"/>
            <a:ext cx="11537852" cy="46911"/>
          </a:xfrm>
          <a:prstGeom prst="rect">
            <a:avLst/>
          </a:prstGeom>
          <a:solidFill>
            <a:srgbClr val="1461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0"/>
          <p:cNvSpPr/>
          <p:nvPr/>
        </p:nvSpPr>
        <p:spPr>
          <a:xfrm>
            <a:off x="11537852" y="0"/>
            <a:ext cx="7556445" cy="7319616"/>
          </a:xfrm>
          <a:prstGeom prst="rect">
            <a:avLst/>
          </a:prstGeom>
          <a:solidFill>
            <a:srgbClr val="1461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6" name="Google Shape;166;p20"/>
          <p:cNvPicPr preferRelativeResize="0"/>
          <p:nvPr/>
        </p:nvPicPr>
        <p:blipFill rotWithShape="1">
          <a:blip r:embed="rId3">
            <a:alphaModFix/>
          </a:blip>
          <a:srcRect b="0" l="0" r="0" t="0"/>
          <a:stretch/>
        </p:blipFill>
        <p:spPr>
          <a:xfrm>
            <a:off x="12135554" y="7908053"/>
            <a:ext cx="5598636" cy="1686589"/>
          </a:xfrm>
          <a:prstGeom prst="rect">
            <a:avLst/>
          </a:prstGeom>
          <a:noFill/>
          <a:ln>
            <a:noFill/>
          </a:ln>
        </p:spPr>
      </p:pic>
      <p:sp>
        <p:nvSpPr>
          <p:cNvPr id="167" name="Google Shape;167;p20"/>
          <p:cNvSpPr txBox="1"/>
          <p:nvPr/>
        </p:nvSpPr>
        <p:spPr>
          <a:xfrm>
            <a:off x="1028700" y="2543925"/>
            <a:ext cx="8933700" cy="45438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lang="en-US" sz="8200">
                <a:solidFill>
                  <a:srgbClr val="050707"/>
                </a:solidFill>
                <a:latin typeface="Raleway Black"/>
                <a:ea typeface="Raleway Black"/>
                <a:cs typeface="Raleway Black"/>
                <a:sym typeface="Raleway Black"/>
              </a:rPr>
              <a:t>Supporting SEL through Family and Community Engagement</a:t>
            </a:r>
            <a:endParaRPr sz="400"/>
          </a:p>
        </p:txBody>
      </p:sp>
      <p:sp>
        <p:nvSpPr>
          <p:cNvPr id="168" name="Google Shape;168;p20"/>
          <p:cNvSpPr txBox="1"/>
          <p:nvPr/>
        </p:nvSpPr>
        <p:spPr>
          <a:xfrm>
            <a:off x="1028700" y="990600"/>
            <a:ext cx="8685300" cy="991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2800">
                <a:solidFill>
                  <a:srgbClr val="050707"/>
                </a:solidFill>
                <a:latin typeface="Raleway"/>
                <a:ea typeface="Raleway"/>
                <a:cs typeface="Raleway"/>
                <a:sym typeface="Raleway"/>
              </a:rPr>
              <a:t>California Social and Emotional Learning</a:t>
            </a:r>
            <a:br>
              <a:rPr lang="en-US" sz="2800">
                <a:solidFill>
                  <a:srgbClr val="050707"/>
                </a:solidFill>
                <a:latin typeface="Raleway"/>
                <a:ea typeface="Raleway"/>
                <a:cs typeface="Raleway"/>
                <a:sym typeface="Raleway"/>
              </a:rPr>
            </a:br>
            <a:r>
              <a:rPr lang="en-US" sz="2800">
                <a:solidFill>
                  <a:srgbClr val="050707"/>
                </a:solidFill>
                <a:latin typeface="Raleway"/>
                <a:ea typeface="Raleway"/>
                <a:cs typeface="Raleway"/>
                <a:sym typeface="Raleway"/>
              </a:rPr>
              <a:t>Topic 6 </a:t>
            </a:r>
            <a:endParaRPr/>
          </a:p>
        </p:txBody>
      </p:sp>
      <p:pic>
        <p:nvPicPr>
          <p:cNvPr id="169" name="Google Shape;169;p20"/>
          <p:cNvPicPr preferRelativeResize="0"/>
          <p:nvPr/>
        </p:nvPicPr>
        <p:blipFill rotWithShape="1">
          <a:blip r:embed="rId4">
            <a:alphaModFix/>
          </a:blip>
          <a:srcRect b="0" l="9717" r="9709" t="0"/>
          <a:stretch/>
        </p:blipFill>
        <p:spPr>
          <a:xfrm>
            <a:off x="10453225" y="1503151"/>
            <a:ext cx="7132823" cy="475665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grpSp>
        <p:nvGrpSpPr>
          <p:cNvPr id="261" name="Google Shape;261;p29"/>
          <p:cNvGrpSpPr/>
          <p:nvPr/>
        </p:nvGrpSpPr>
        <p:grpSpPr>
          <a:xfrm>
            <a:off x="2902268" y="990606"/>
            <a:ext cx="14357025" cy="3940425"/>
            <a:chOff x="0" y="-611525"/>
            <a:chExt cx="19142700" cy="5253900"/>
          </a:xfrm>
        </p:grpSpPr>
        <p:sp>
          <p:nvSpPr>
            <p:cNvPr id="262" name="Google Shape;262;p29"/>
            <p:cNvSpPr txBox="1"/>
            <p:nvPr/>
          </p:nvSpPr>
          <p:spPr>
            <a:xfrm>
              <a:off x="0" y="-611525"/>
              <a:ext cx="19142700" cy="52539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chemeClr val="dk1"/>
                </a:buClr>
                <a:buSzPts val="1100"/>
                <a:buFont typeface="Arial"/>
                <a:buNone/>
              </a:pPr>
              <a:r>
                <a:rPr lang="en-US" sz="8000">
                  <a:solidFill>
                    <a:srgbClr val="9C182C"/>
                  </a:solidFill>
                  <a:latin typeface="Raleway"/>
                  <a:ea typeface="Raleway"/>
                  <a:cs typeface="Raleway"/>
                  <a:sym typeface="Raleway"/>
                </a:rPr>
                <a:t>Let’s Discuss</a:t>
              </a:r>
              <a:endParaRPr sz="8000">
                <a:solidFill>
                  <a:srgbClr val="9C182C"/>
                </a:solidFill>
                <a:latin typeface="Raleway"/>
                <a:ea typeface="Raleway"/>
                <a:cs typeface="Raleway"/>
                <a:sym typeface="Raleway"/>
              </a:endParaRPr>
            </a:p>
            <a:p>
              <a:pPr indent="0" lvl="0" marL="0" marR="0" rtl="0" algn="l">
                <a:lnSpc>
                  <a:spcPct val="110000"/>
                </a:lnSpc>
                <a:spcBef>
                  <a:spcPts val="0"/>
                </a:spcBef>
                <a:spcAft>
                  <a:spcPts val="0"/>
                </a:spcAft>
                <a:buClr>
                  <a:schemeClr val="dk1"/>
                </a:buClr>
                <a:buSzPts val="1100"/>
                <a:buFont typeface="Arial"/>
                <a:buNone/>
              </a:pPr>
              <a:r>
                <a:t/>
              </a:r>
              <a:endParaRPr sz="8000">
                <a:solidFill>
                  <a:srgbClr val="9C182C"/>
                </a:solidFill>
                <a:latin typeface="Raleway"/>
                <a:ea typeface="Raleway"/>
                <a:cs typeface="Raleway"/>
                <a:sym typeface="Raleway"/>
              </a:endParaRPr>
            </a:p>
            <a:p>
              <a:pPr indent="0" lvl="0" marL="0" marR="0" rtl="0" algn="l">
                <a:lnSpc>
                  <a:spcPct val="110000"/>
                </a:lnSpc>
                <a:spcBef>
                  <a:spcPts val="0"/>
                </a:spcBef>
                <a:spcAft>
                  <a:spcPts val="0"/>
                </a:spcAft>
                <a:buNone/>
              </a:pPr>
              <a:r>
                <a:t/>
              </a:r>
              <a:endParaRPr sz="8000">
                <a:solidFill>
                  <a:srgbClr val="9C182C"/>
                </a:solidFill>
                <a:latin typeface="Raleway"/>
                <a:ea typeface="Raleway"/>
                <a:cs typeface="Raleway"/>
                <a:sym typeface="Raleway"/>
              </a:endParaRPr>
            </a:p>
          </p:txBody>
        </p:sp>
        <p:sp>
          <p:nvSpPr>
            <p:cNvPr id="263" name="Google Shape;263;p29"/>
            <p:cNvSpPr txBox="1"/>
            <p:nvPr/>
          </p:nvSpPr>
          <p:spPr>
            <a:xfrm>
              <a:off x="0" y="1479233"/>
              <a:ext cx="17574300" cy="6978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None/>
              </a:pPr>
              <a:r>
                <a:rPr lang="en-US" sz="3400">
                  <a:solidFill>
                    <a:srgbClr val="050707"/>
                  </a:solidFill>
                  <a:latin typeface="Raleway"/>
                  <a:ea typeface="Raleway"/>
                  <a:cs typeface="Raleway"/>
                  <a:sym typeface="Raleway"/>
                </a:rPr>
                <a:t>After reading the article, reflect on the following questions:</a:t>
              </a:r>
              <a:endParaRPr/>
            </a:p>
          </p:txBody>
        </p:sp>
      </p:grpSp>
      <p:sp>
        <p:nvSpPr>
          <p:cNvPr id="264" name="Google Shape;264;p29"/>
          <p:cNvSpPr/>
          <p:nvPr/>
        </p:nvSpPr>
        <p:spPr>
          <a:xfrm>
            <a:off x="2902268" y="3596902"/>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9"/>
          <p:cNvSpPr txBox="1"/>
          <p:nvPr/>
        </p:nvSpPr>
        <p:spPr>
          <a:xfrm>
            <a:off x="3465600" y="3488350"/>
            <a:ext cx="14103300" cy="628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rgbClr val="050707"/>
                </a:solidFill>
                <a:latin typeface="Raleway"/>
                <a:ea typeface="Raleway"/>
                <a:cs typeface="Raleway"/>
                <a:sym typeface="Raleway"/>
              </a:rPr>
              <a:t>What are the strengths of this article?</a:t>
            </a:r>
            <a:br>
              <a:rPr lang="en-US" sz="3400">
                <a:solidFill>
                  <a:srgbClr val="050707"/>
                </a:solidFill>
                <a:latin typeface="Raleway"/>
                <a:ea typeface="Raleway"/>
                <a:cs typeface="Raleway"/>
                <a:sym typeface="Raleway"/>
              </a:rPr>
            </a:br>
            <a:endParaRPr sz="34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rPr lang="en-US" sz="3400">
                <a:solidFill>
                  <a:srgbClr val="050707"/>
                </a:solidFill>
                <a:latin typeface="Raleway"/>
                <a:ea typeface="Raleway"/>
                <a:cs typeface="Raleway"/>
                <a:sym typeface="Raleway"/>
              </a:rPr>
              <a:t>Are there any ideas or practices mentioned in the article that you or your school or district currently engage in?</a:t>
            </a:r>
            <a:endParaRPr sz="34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br>
              <a:rPr lang="en-US" sz="3400">
                <a:solidFill>
                  <a:srgbClr val="050707"/>
                </a:solidFill>
                <a:latin typeface="Raleway"/>
                <a:ea typeface="Raleway"/>
                <a:cs typeface="Raleway"/>
                <a:sym typeface="Raleway"/>
              </a:rPr>
            </a:br>
            <a:r>
              <a:rPr lang="en-US" sz="3400">
                <a:solidFill>
                  <a:srgbClr val="050707"/>
                </a:solidFill>
                <a:latin typeface="Raleway"/>
                <a:ea typeface="Raleway"/>
                <a:cs typeface="Raleway"/>
                <a:sym typeface="Raleway"/>
              </a:rPr>
              <a:t>Are there any practices or ideas that you’re not currently using that you’d like to try?</a:t>
            </a:r>
            <a:endParaRPr sz="34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br>
              <a:rPr lang="en-US" sz="3400">
                <a:solidFill>
                  <a:srgbClr val="050707"/>
                </a:solidFill>
                <a:latin typeface="Raleway"/>
                <a:ea typeface="Raleway"/>
                <a:cs typeface="Raleway"/>
                <a:sym typeface="Raleway"/>
              </a:rPr>
            </a:br>
            <a:r>
              <a:rPr lang="en-US" sz="3400">
                <a:solidFill>
                  <a:srgbClr val="050707"/>
                </a:solidFill>
                <a:latin typeface="Raleway"/>
                <a:ea typeface="Raleway"/>
                <a:cs typeface="Raleway"/>
                <a:sym typeface="Raleway"/>
              </a:rPr>
              <a:t>Using a culturally responsive lens, how might you adapt and apply some of these suggestions?</a:t>
            </a:r>
            <a:endParaRPr sz="34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t/>
            </a:r>
            <a:endParaRPr sz="34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t/>
            </a:r>
            <a:endParaRPr sz="3400">
              <a:solidFill>
                <a:srgbClr val="050707"/>
              </a:solidFill>
              <a:latin typeface="Raleway"/>
              <a:ea typeface="Raleway"/>
              <a:cs typeface="Raleway"/>
              <a:sym typeface="Raleway"/>
            </a:endParaRPr>
          </a:p>
        </p:txBody>
      </p:sp>
      <p:sp>
        <p:nvSpPr>
          <p:cNvPr id="266" name="Google Shape;266;p29"/>
          <p:cNvSpPr/>
          <p:nvPr/>
        </p:nvSpPr>
        <p:spPr>
          <a:xfrm>
            <a:off x="-522792" y="-198217"/>
            <a:ext cx="2031000" cy="106917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9"/>
          <p:cNvSpPr/>
          <p:nvPr/>
        </p:nvSpPr>
        <p:spPr>
          <a:xfrm>
            <a:off x="2902268" y="4634622"/>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9"/>
          <p:cNvSpPr/>
          <p:nvPr/>
        </p:nvSpPr>
        <p:spPr>
          <a:xfrm>
            <a:off x="2902268" y="6262810"/>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9" name="Google Shape;269;p29"/>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sp>
        <p:nvSpPr>
          <p:cNvPr id="270" name="Google Shape;270;p29"/>
          <p:cNvSpPr/>
          <p:nvPr/>
        </p:nvSpPr>
        <p:spPr>
          <a:xfrm>
            <a:off x="2902268" y="7795810"/>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grpSp>
        <p:nvGrpSpPr>
          <p:cNvPr id="275" name="Google Shape;275;p30"/>
          <p:cNvGrpSpPr/>
          <p:nvPr/>
        </p:nvGrpSpPr>
        <p:grpSpPr>
          <a:xfrm>
            <a:off x="2902268" y="1600206"/>
            <a:ext cx="14357025" cy="3940425"/>
            <a:chOff x="0" y="-611525"/>
            <a:chExt cx="19142700" cy="5253900"/>
          </a:xfrm>
        </p:grpSpPr>
        <p:sp>
          <p:nvSpPr>
            <p:cNvPr id="276" name="Google Shape;276;p30"/>
            <p:cNvSpPr txBox="1"/>
            <p:nvPr/>
          </p:nvSpPr>
          <p:spPr>
            <a:xfrm>
              <a:off x="0" y="-611525"/>
              <a:ext cx="19142700" cy="52539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chemeClr val="dk1"/>
                </a:buClr>
                <a:buSzPts val="1100"/>
                <a:buFont typeface="Arial"/>
                <a:buNone/>
              </a:pPr>
              <a:r>
                <a:rPr lang="en-US" sz="8000">
                  <a:solidFill>
                    <a:srgbClr val="9C182C"/>
                  </a:solidFill>
                  <a:latin typeface="Raleway"/>
                  <a:ea typeface="Raleway"/>
                  <a:cs typeface="Raleway"/>
                  <a:sym typeface="Raleway"/>
                </a:rPr>
                <a:t>Let’s Discuss</a:t>
              </a:r>
              <a:endParaRPr sz="8000">
                <a:solidFill>
                  <a:srgbClr val="9C182C"/>
                </a:solidFill>
                <a:latin typeface="Raleway"/>
                <a:ea typeface="Raleway"/>
                <a:cs typeface="Raleway"/>
                <a:sym typeface="Raleway"/>
              </a:endParaRPr>
            </a:p>
            <a:p>
              <a:pPr indent="0" lvl="0" marL="0" marR="0" rtl="0" algn="l">
                <a:lnSpc>
                  <a:spcPct val="110000"/>
                </a:lnSpc>
                <a:spcBef>
                  <a:spcPts val="0"/>
                </a:spcBef>
                <a:spcAft>
                  <a:spcPts val="0"/>
                </a:spcAft>
                <a:buClr>
                  <a:schemeClr val="dk1"/>
                </a:buClr>
                <a:buSzPts val="1100"/>
                <a:buFont typeface="Arial"/>
                <a:buNone/>
              </a:pPr>
              <a:r>
                <a:t/>
              </a:r>
              <a:endParaRPr sz="8000">
                <a:solidFill>
                  <a:srgbClr val="9C182C"/>
                </a:solidFill>
                <a:latin typeface="Raleway"/>
                <a:ea typeface="Raleway"/>
                <a:cs typeface="Raleway"/>
                <a:sym typeface="Raleway"/>
              </a:endParaRPr>
            </a:p>
            <a:p>
              <a:pPr indent="0" lvl="0" marL="0" marR="0" rtl="0" algn="l">
                <a:lnSpc>
                  <a:spcPct val="110000"/>
                </a:lnSpc>
                <a:spcBef>
                  <a:spcPts val="0"/>
                </a:spcBef>
                <a:spcAft>
                  <a:spcPts val="0"/>
                </a:spcAft>
                <a:buNone/>
              </a:pPr>
              <a:r>
                <a:t/>
              </a:r>
              <a:endParaRPr sz="8000">
                <a:solidFill>
                  <a:srgbClr val="9C182C"/>
                </a:solidFill>
                <a:latin typeface="Raleway"/>
                <a:ea typeface="Raleway"/>
                <a:cs typeface="Raleway"/>
                <a:sym typeface="Raleway"/>
              </a:endParaRPr>
            </a:p>
          </p:txBody>
        </p:sp>
        <p:sp>
          <p:nvSpPr>
            <p:cNvPr id="277" name="Google Shape;277;p30"/>
            <p:cNvSpPr txBox="1"/>
            <p:nvPr/>
          </p:nvSpPr>
          <p:spPr>
            <a:xfrm>
              <a:off x="0" y="1479233"/>
              <a:ext cx="17574300" cy="6978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None/>
              </a:pPr>
              <a:r>
                <a:rPr lang="en-US" sz="3400">
                  <a:solidFill>
                    <a:srgbClr val="050707"/>
                  </a:solidFill>
                  <a:latin typeface="Raleway"/>
                  <a:ea typeface="Raleway"/>
                  <a:cs typeface="Raleway"/>
                  <a:sym typeface="Raleway"/>
                </a:rPr>
                <a:t>After reading the article, reflect on the following questions:</a:t>
              </a:r>
              <a:endParaRPr/>
            </a:p>
          </p:txBody>
        </p:sp>
      </p:grpSp>
      <p:sp>
        <p:nvSpPr>
          <p:cNvPr id="278" name="Google Shape;278;p30"/>
          <p:cNvSpPr/>
          <p:nvPr/>
        </p:nvSpPr>
        <p:spPr>
          <a:xfrm>
            <a:off x="3027618" y="5244227"/>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0"/>
          <p:cNvSpPr txBox="1"/>
          <p:nvPr/>
        </p:nvSpPr>
        <p:spPr>
          <a:xfrm>
            <a:off x="3465600" y="4097950"/>
            <a:ext cx="14103300" cy="4710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rgbClr val="050707"/>
                </a:solidFill>
                <a:latin typeface="Raleway"/>
                <a:ea typeface="Raleway"/>
                <a:cs typeface="Raleway"/>
                <a:sym typeface="Raleway"/>
              </a:rPr>
              <a:t>How would you critique this article? What is missing?</a:t>
            </a:r>
            <a:br>
              <a:rPr lang="en-US" sz="3400">
                <a:solidFill>
                  <a:srgbClr val="050707"/>
                </a:solidFill>
                <a:latin typeface="Raleway"/>
                <a:ea typeface="Raleway"/>
                <a:cs typeface="Raleway"/>
                <a:sym typeface="Raleway"/>
              </a:rPr>
            </a:br>
            <a:endParaRPr sz="34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rPr lang="en-US" sz="3400">
                <a:solidFill>
                  <a:srgbClr val="050707"/>
                </a:solidFill>
                <a:latin typeface="Raleway"/>
                <a:ea typeface="Raleway"/>
                <a:cs typeface="Raleway"/>
                <a:sym typeface="Raleway"/>
              </a:rPr>
              <a:t>Thinking about the section titled “For Families: SEL Practices that Continue the Work of Schools,” do you feel these suggestions would work for your learning community? Why or why not?</a:t>
            </a:r>
            <a:endParaRPr sz="34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t/>
            </a:r>
            <a:endParaRPr sz="34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t/>
            </a:r>
            <a:endParaRPr sz="34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t/>
            </a:r>
            <a:endParaRPr sz="34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t/>
            </a:r>
            <a:endParaRPr sz="3400">
              <a:solidFill>
                <a:srgbClr val="050707"/>
              </a:solidFill>
              <a:latin typeface="Raleway"/>
              <a:ea typeface="Raleway"/>
              <a:cs typeface="Raleway"/>
              <a:sym typeface="Raleway"/>
            </a:endParaRPr>
          </a:p>
        </p:txBody>
      </p:sp>
      <p:sp>
        <p:nvSpPr>
          <p:cNvPr id="280" name="Google Shape;280;p30"/>
          <p:cNvSpPr/>
          <p:nvPr/>
        </p:nvSpPr>
        <p:spPr>
          <a:xfrm>
            <a:off x="-522792" y="-198217"/>
            <a:ext cx="2031000" cy="106917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0"/>
          <p:cNvSpPr/>
          <p:nvPr/>
        </p:nvSpPr>
        <p:spPr>
          <a:xfrm>
            <a:off x="3027618" y="4169397"/>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2" name="Google Shape;282;p30"/>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1"/>
          <p:cNvSpPr/>
          <p:nvPr/>
        </p:nvSpPr>
        <p:spPr>
          <a:xfrm>
            <a:off x="860400" y="2898273"/>
            <a:ext cx="16998600" cy="5252100"/>
          </a:xfrm>
          <a:prstGeom prst="rect">
            <a:avLst/>
          </a:prstGeom>
          <a:solidFill>
            <a:srgbClr val="9C182C"/>
          </a:solidFill>
          <a:ln>
            <a:noFill/>
          </a:ln>
        </p:spPr>
        <p:txBody>
          <a:bodyPr anchorCtr="0" anchor="ctr" bIns="68550" lIns="137150" spcFirstLastPara="1" rIns="137150" wrap="square" tIns="6855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89" name="Google Shape;289;p31"/>
          <p:cNvSpPr txBox="1"/>
          <p:nvPr>
            <p:ph idx="4294967295" type="body"/>
          </p:nvPr>
        </p:nvSpPr>
        <p:spPr>
          <a:xfrm>
            <a:off x="2654500" y="2749050"/>
            <a:ext cx="13960800" cy="6663900"/>
          </a:xfrm>
          <a:prstGeom prst="rect">
            <a:avLst/>
          </a:prstGeom>
          <a:solidFill>
            <a:schemeClr val="lt1"/>
          </a:solidFill>
          <a:ln cap="flat" cmpd="sng" w="38100">
            <a:solidFill>
              <a:srgbClr val="9C182C"/>
            </a:solidFill>
            <a:prstDash val="solid"/>
            <a:round/>
            <a:headEnd len="sm" w="sm" type="none"/>
            <a:tailEnd len="sm" w="sm" type="none"/>
          </a:ln>
        </p:spPr>
        <p:txBody>
          <a:bodyPr anchorCtr="0" anchor="t" bIns="0" lIns="0" spcFirstLastPara="1" rIns="0" wrap="square" tIns="0">
            <a:normAutofit fontScale="85000" lnSpcReduction="10000"/>
          </a:bodyPr>
          <a:lstStyle/>
          <a:p>
            <a:pPr indent="-228600" lvl="0" marL="457200" rtl="0" algn="l">
              <a:lnSpc>
                <a:spcPct val="90000"/>
              </a:lnSpc>
              <a:spcBef>
                <a:spcPts val="1000"/>
              </a:spcBef>
              <a:spcAft>
                <a:spcPts val="0"/>
              </a:spcAft>
              <a:buClr>
                <a:schemeClr val="dk1"/>
              </a:buClr>
              <a:buSzPct val="100000"/>
              <a:buNone/>
            </a:pPr>
            <a:r>
              <a:t/>
            </a:r>
            <a:endParaRPr sz="3600">
              <a:latin typeface="Raleway"/>
              <a:ea typeface="Raleway"/>
              <a:cs typeface="Raleway"/>
              <a:sym typeface="Raleway"/>
            </a:endParaRPr>
          </a:p>
          <a:p>
            <a:pPr indent="-486410" lvl="0" marL="749300" rtl="0" algn="l">
              <a:lnSpc>
                <a:spcPct val="115000"/>
              </a:lnSpc>
              <a:spcBef>
                <a:spcPts val="1000"/>
              </a:spcBef>
              <a:spcAft>
                <a:spcPts val="0"/>
              </a:spcAft>
              <a:buSzPct val="100000"/>
              <a:buFont typeface="Raleway"/>
              <a:buAutoNum type="arabicPeriod"/>
            </a:pPr>
            <a:r>
              <a:rPr lang="en-US" sz="3600">
                <a:latin typeface="Raleway"/>
                <a:ea typeface="Raleway"/>
                <a:cs typeface="Raleway"/>
                <a:sym typeface="Raleway"/>
              </a:rPr>
              <a:t>“Parents believe that home and school both have a role in children’s social, emotional, cognitive, and academic development, but not an equal one. In the survey, parents are more likely to view home as the place where these skills are ”taught” (95%) and schools as the place where they are ”reinforced” (92%). The focus groups reveal even more strident opinions on this topic, with parents seeing themselves as primarily responsible for their child's development, and the school serving as a partner. “</a:t>
            </a:r>
            <a:endParaRPr>
              <a:latin typeface="Raleway"/>
              <a:ea typeface="Raleway"/>
              <a:cs typeface="Raleway"/>
              <a:sym typeface="Raleway"/>
            </a:endParaRPr>
          </a:p>
          <a:p>
            <a:pPr indent="-486410" lvl="0" marL="749300" rtl="0" algn="l">
              <a:lnSpc>
                <a:spcPct val="115000"/>
              </a:lnSpc>
              <a:spcBef>
                <a:spcPts val="1000"/>
              </a:spcBef>
              <a:spcAft>
                <a:spcPts val="0"/>
              </a:spcAft>
              <a:buSzPct val="100000"/>
              <a:buFont typeface="Raleway"/>
              <a:buAutoNum type="arabicPeriod"/>
            </a:pPr>
            <a:r>
              <a:rPr lang="en-US" sz="3600">
                <a:latin typeface="Raleway"/>
                <a:ea typeface="Raleway"/>
                <a:cs typeface="Raleway"/>
                <a:sym typeface="Raleway"/>
              </a:rPr>
              <a:t>“I think their role is to go along with the parent and be a bridge,” says a Dayton, OH, parent. “It’s not their job to raise my child. That’s my job.” </a:t>
            </a:r>
            <a:endParaRPr>
              <a:latin typeface="Raleway"/>
              <a:ea typeface="Raleway"/>
              <a:cs typeface="Raleway"/>
              <a:sym typeface="Raleway"/>
            </a:endParaRPr>
          </a:p>
          <a:p>
            <a:pPr indent="-486410" lvl="0" marL="749300" rtl="0" algn="l">
              <a:lnSpc>
                <a:spcPct val="115000"/>
              </a:lnSpc>
              <a:spcBef>
                <a:spcPts val="1000"/>
              </a:spcBef>
              <a:spcAft>
                <a:spcPts val="0"/>
              </a:spcAft>
              <a:buSzPct val="100000"/>
              <a:buFont typeface="Raleway"/>
              <a:buAutoNum type="arabicPeriod"/>
            </a:pPr>
            <a:r>
              <a:rPr lang="en-US" sz="3600">
                <a:latin typeface="Raleway"/>
                <a:ea typeface="Raleway"/>
                <a:cs typeface="Raleway"/>
                <a:sym typeface="Raleway"/>
              </a:rPr>
              <a:t>“Don’t tell me something my child should be doing in my house,” says an Oakland, CA, parent. </a:t>
            </a:r>
            <a:endParaRPr>
              <a:latin typeface="Raleway"/>
              <a:ea typeface="Raleway"/>
              <a:cs typeface="Raleway"/>
              <a:sym typeface="Raleway"/>
            </a:endParaRPr>
          </a:p>
        </p:txBody>
      </p:sp>
      <p:sp>
        <p:nvSpPr>
          <p:cNvPr id="290" name="Google Shape;290;p31"/>
          <p:cNvSpPr txBox="1"/>
          <p:nvPr>
            <p:ph idx="4294967295" type="title"/>
          </p:nvPr>
        </p:nvSpPr>
        <p:spPr>
          <a:xfrm>
            <a:off x="860400" y="1061450"/>
            <a:ext cx="16567200" cy="1393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2"/>
              </a:buClr>
              <a:buSzPts val="3000"/>
              <a:buFont typeface="Arial"/>
              <a:buNone/>
            </a:pPr>
            <a:r>
              <a:rPr b="1" lang="en-US">
                <a:latin typeface="Raleway"/>
                <a:ea typeface="Raleway"/>
                <a:cs typeface="Raleway"/>
                <a:sym typeface="Raleway"/>
              </a:rPr>
              <a:t>Developing Life Skills in Children: </a:t>
            </a:r>
            <a:br>
              <a:rPr b="1" lang="en-US">
                <a:latin typeface="Raleway"/>
                <a:ea typeface="Raleway"/>
                <a:cs typeface="Raleway"/>
                <a:sym typeface="Raleway"/>
              </a:rPr>
            </a:br>
            <a:r>
              <a:rPr b="1" lang="en-US">
                <a:latin typeface="Raleway"/>
                <a:ea typeface="Raleway"/>
                <a:cs typeface="Raleway"/>
                <a:sym typeface="Raleway"/>
              </a:rPr>
              <a:t>A Roadmap for Communicating with Parents</a:t>
            </a:r>
            <a:endParaRPr b="1">
              <a:latin typeface="Raleway"/>
              <a:ea typeface="Raleway"/>
              <a:cs typeface="Raleway"/>
              <a:sym typeface="Raleway"/>
            </a:endParaRPr>
          </a:p>
        </p:txBody>
      </p:sp>
      <p:pic>
        <p:nvPicPr>
          <p:cNvPr id="291" name="Google Shape;291;p31"/>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grpSp>
        <p:nvGrpSpPr>
          <p:cNvPr id="296" name="Google Shape;296;p32"/>
          <p:cNvGrpSpPr/>
          <p:nvPr/>
        </p:nvGrpSpPr>
        <p:grpSpPr>
          <a:xfrm>
            <a:off x="2863593" y="1558106"/>
            <a:ext cx="14357025" cy="1507519"/>
            <a:chOff x="0" y="-243392"/>
            <a:chExt cx="19142700" cy="2010025"/>
          </a:xfrm>
        </p:grpSpPr>
        <p:sp>
          <p:nvSpPr>
            <p:cNvPr id="297" name="Google Shape;297;p32"/>
            <p:cNvSpPr txBox="1"/>
            <p:nvPr/>
          </p:nvSpPr>
          <p:spPr>
            <a:xfrm>
              <a:off x="0" y="-243392"/>
              <a:ext cx="19142700" cy="16419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chemeClr val="dk1"/>
                </a:buClr>
                <a:buSzPts val="1100"/>
                <a:buFont typeface="Arial"/>
                <a:buNone/>
              </a:pPr>
              <a:r>
                <a:rPr lang="en-US" sz="8000">
                  <a:solidFill>
                    <a:srgbClr val="9C182C"/>
                  </a:solidFill>
                  <a:latin typeface="Raleway"/>
                  <a:ea typeface="Raleway"/>
                  <a:cs typeface="Raleway"/>
                  <a:sym typeface="Raleway"/>
                </a:rPr>
                <a:t>Let’s Discuss</a:t>
              </a:r>
              <a:endParaRPr sz="8000">
                <a:solidFill>
                  <a:srgbClr val="9C182C"/>
                </a:solidFill>
                <a:latin typeface="Raleway"/>
                <a:ea typeface="Raleway"/>
                <a:cs typeface="Raleway"/>
                <a:sym typeface="Raleway"/>
              </a:endParaRPr>
            </a:p>
          </p:txBody>
        </p:sp>
        <p:sp>
          <p:nvSpPr>
            <p:cNvPr id="298" name="Google Shape;298;p32"/>
            <p:cNvSpPr txBox="1"/>
            <p:nvPr/>
          </p:nvSpPr>
          <p:spPr>
            <a:xfrm>
              <a:off x="0" y="1479233"/>
              <a:ext cx="17574300" cy="2874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None/>
              </a:pPr>
              <a:r>
                <a:t/>
              </a:r>
              <a:endParaRPr/>
            </a:p>
          </p:txBody>
        </p:sp>
      </p:grpSp>
      <p:sp>
        <p:nvSpPr>
          <p:cNvPr id="299" name="Google Shape;299;p32"/>
          <p:cNvSpPr/>
          <p:nvPr/>
        </p:nvSpPr>
        <p:spPr>
          <a:xfrm>
            <a:off x="3027618" y="5994527"/>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2"/>
          <p:cNvSpPr txBox="1"/>
          <p:nvPr/>
        </p:nvSpPr>
        <p:spPr>
          <a:xfrm>
            <a:off x="3426925" y="3779750"/>
            <a:ext cx="13411500" cy="5233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rgbClr val="050707"/>
                </a:solidFill>
                <a:latin typeface="Raleway"/>
                <a:ea typeface="Raleway"/>
                <a:cs typeface="Raleway"/>
                <a:sym typeface="Raleway"/>
              </a:rPr>
              <a:t>Do you think characterizing SEL as “continuing the work of schools” is accurate? Will it help build partnerships with parents/caregivers? Why or why not?</a:t>
            </a:r>
            <a:br>
              <a:rPr lang="en-US" sz="3400">
                <a:solidFill>
                  <a:srgbClr val="050707"/>
                </a:solidFill>
                <a:latin typeface="Raleway"/>
                <a:ea typeface="Raleway"/>
                <a:cs typeface="Raleway"/>
                <a:sym typeface="Raleway"/>
              </a:rPr>
            </a:br>
            <a:endParaRPr sz="34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rPr lang="en-US" sz="3400">
                <a:solidFill>
                  <a:srgbClr val="050707"/>
                </a:solidFill>
                <a:latin typeface="Raleway"/>
                <a:ea typeface="Raleway"/>
                <a:cs typeface="Raleway"/>
                <a:sym typeface="Raleway"/>
              </a:rPr>
              <a:t>Do you think parent/caregiver opinions about SEL have changed since the pandemic and other significant collective societal traumas in 2020-21? </a:t>
            </a:r>
            <a:br>
              <a:rPr lang="en-US" sz="3400">
                <a:solidFill>
                  <a:srgbClr val="050707"/>
                </a:solidFill>
                <a:latin typeface="Raleway"/>
                <a:ea typeface="Raleway"/>
                <a:cs typeface="Raleway"/>
                <a:sym typeface="Raleway"/>
              </a:rPr>
            </a:br>
            <a:endParaRPr sz="34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rPr lang="en-US" sz="3400">
                <a:solidFill>
                  <a:srgbClr val="050707"/>
                </a:solidFill>
                <a:latin typeface="Raleway"/>
                <a:ea typeface="Raleway"/>
                <a:cs typeface="Raleway"/>
                <a:sym typeface="Raleway"/>
              </a:rPr>
              <a:t>What are some accessible and helpful ways you (or others) have connected SEL to parenting/raising children?</a:t>
            </a:r>
            <a:endParaRPr sz="3400">
              <a:solidFill>
                <a:srgbClr val="050707"/>
              </a:solidFill>
              <a:latin typeface="Raleway"/>
              <a:ea typeface="Raleway"/>
              <a:cs typeface="Raleway"/>
              <a:sym typeface="Raleway"/>
            </a:endParaRPr>
          </a:p>
        </p:txBody>
      </p:sp>
      <p:sp>
        <p:nvSpPr>
          <p:cNvPr id="301" name="Google Shape;301;p32"/>
          <p:cNvSpPr/>
          <p:nvPr/>
        </p:nvSpPr>
        <p:spPr>
          <a:xfrm>
            <a:off x="-522792" y="-198217"/>
            <a:ext cx="2031000" cy="106917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2"/>
          <p:cNvSpPr/>
          <p:nvPr/>
        </p:nvSpPr>
        <p:spPr>
          <a:xfrm>
            <a:off x="3027618" y="3898747"/>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3" name="Google Shape;303;p32"/>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sp>
        <p:nvSpPr>
          <p:cNvPr id="304" name="Google Shape;304;p32"/>
          <p:cNvSpPr/>
          <p:nvPr/>
        </p:nvSpPr>
        <p:spPr>
          <a:xfrm>
            <a:off x="3027618" y="8090302"/>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3"/>
          <p:cNvSpPr/>
          <p:nvPr/>
        </p:nvSpPr>
        <p:spPr>
          <a:xfrm>
            <a:off x="1089856" y="-377104"/>
            <a:ext cx="7213200" cy="118440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picture containing indoor, person, wall, kitchen&#10;&#10;Description automatically generated" id="311" name="Google Shape;311;p33"/>
          <p:cNvPicPr preferRelativeResize="0"/>
          <p:nvPr>
            <p:ph idx="2" type="pic"/>
          </p:nvPr>
        </p:nvPicPr>
        <p:blipFill rotWithShape="1">
          <a:blip r:embed="rId3">
            <a:alphaModFix/>
          </a:blip>
          <a:srcRect b="0" l="0" r="0" t="0"/>
          <a:stretch/>
        </p:blipFill>
        <p:spPr>
          <a:xfrm>
            <a:off x="1469063" y="1291775"/>
            <a:ext cx="6454775" cy="7703451"/>
          </a:xfrm>
          <a:prstGeom prst="rect">
            <a:avLst/>
          </a:prstGeom>
          <a:noFill/>
          <a:ln>
            <a:noFill/>
          </a:ln>
        </p:spPr>
      </p:pic>
      <p:sp>
        <p:nvSpPr>
          <p:cNvPr id="312" name="Google Shape;312;p33"/>
          <p:cNvSpPr txBox="1"/>
          <p:nvPr>
            <p:ph type="title"/>
          </p:nvPr>
        </p:nvSpPr>
        <p:spPr>
          <a:xfrm>
            <a:off x="9464975" y="2470050"/>
            <a:ext cx="8450700" cy="5346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2"/>
              </a:buClr>
              <a:buSzPts val="13300"/>
              <a:buFont typeface="Raleway"/>
              <a:buNone/>
            </a:pPr>
            <a:r>
              <a:rPr lang="en-US">
                <a:solidFill>
                  <a:srgbClr val="9C182C"/>
                </a:solidFill>
                <a:latin typeface="Arial"/>
                <a:ea typeface="Arial"/>
                <a:cs typeface="Arial"/>
                <a:sym typeface="Arial"/>
              </a:rPr>
              <a:t>Social Emotional Learning with Families: From Involvement to Partnership</a:t>
            </a:r>
            <a:endParaRPr>
              <a:solidFill>
                <a:srgbClr val="9C182C"/>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4"/>
          <p:cNvSpPr/>
          <p:nvPr/>
        </p:nvSpPr>
        <p:spPr>
          <a:xfrm>
            <a:off x="1089856" y="-377104"/>
            <a:ext cx="7213200" cy="118440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4"/>
          <p:cNvSpPr/>
          <p:nvPr/>
        </p:nvSpPr>
        <p:spPr>
          <a:xfrm>
            <a:off x="2196350" y="2974600"/>
            <a:ext cx="4955700" cy="3285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4800">
                <a:latin typeface="Raleway"/>
                <a:ea typeface="Raleway"/>
                <a:cs typeface="Raleway"/>
                <a:sym typeface="Raleway"/>
              </a:rPr>
              <a:t>Continuum from Involvement to Partnership</a:t>
            </a:r>
            <a:endParaRPr sz="4800">
              <a:latin typeface="Raleway"/>
              <a:ea typeface="Raleway"/>
              <a:cs typeface="Raleway"/>
              <a:sym typeface="Raleway"/>
            </a:endParaRPr>
          </a:p>
        </p:txBody>
      </p:sp>
      <p:sp>
        <p:nvSpPr>
          <p:cNvPr id="319" name="Google Shape;319;p34"/>
          <p:cNvSpPr txBox="1"/>
          <p:nvPr/>
        </p:nvSpPr>
        <p:spPr>
          <a:xfrm>
            <a:off x="8954250" y="2496750"/>
            <a:ext cx="8691300" cy="529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sz="2800">
                <a:solidFill>
                  <a:schemeClr val="dk1"/>
                </a:solidFill>
                <a:latin typeface="Raleway"/>
                <a:ea typeface="Raleway"/>
                <a:cs typeface="Raleway"/>
                <a:sym typeface="Raleway"/>
              </a:rPr>
              <a:t>What does “engagement” or “partnership” really look like in terms of social and emotional learning? </a:t>
            </a:r>
            <a:r>
              <a:rPr lang="en-US" sz="2800" u="sng">
                <a:solidFill>
                  <a:schemeClr val="hlink"/>
                </a:solidFill>
                <a:latin typeface="Raleway"/>
                <a:ea typeface="Raleway"/>
                <a:cs typeface="Raleway"/>
                <a:sym typeface="Raleway"/>
                <a:hlinkClick r:id="rId3"/>
              </a:rPr>
              <a:t>This chart</a:t>
            </a:r>
            <a:r>
              <a:rPr lang="en-US" sz="2800">
                <a:solidFill>
                  <a:schemeClr val="dk1"/>
                </a:solidFill>
                <a:latin typeface="Raleway"/>
                <a:ea typeface="Raleway"/>
                <a:cs typeface="Raleway"/>
                <a:sym typeface="Raleway"/>
              </a:rPr>
              <a:t> offers a continuum from traditional family</a:t>
            </a:r>
            <a:r>
              <a:rPr i="1" lang="en-US" sz="2800">
                <a:solidFill>
                  <a:schemeClr val="dk1"/>
                </a:solidFill>
                <a:latin typeface="Raleway"/>
                <a:ea typeface="Raleway"/>
                <a:cs typeface="Raleway"/>
                <a:sym typeface="Raleway"/>
              </a:rPr>
              <a:t> involvement </a:t>
            </a:r>
            <a:r>
              <a:rPr lang="en-US" sz="2800">
                <a:solidFill>
                  <a:schemeClr val="dk1"/>
                </a:solidFill>
                <a:latin typeface="Raleway"/>
                <a:ea typeface="Raleway"/>
                <a:cs typeface="Raleway"/>
                <a:sym typeface="Raleway"/>
              </a:rPr>
              <a:t>to </a:t>
            </a:r>
            <a:r>
              <a:rPr i="1" lang="en-US" sz="2800">
                <a:solidFill>
                  <a:schemeClr val="dk1"/>
                </a:solidFill>
                <a:latin typeface="Raleway"/>
                <a:ea typeface="Raleway"/>
                <a:cs typeface="Raleway"/>
                <a:sym typeface="Raleway"/>
              </a:rPr>
              <a:t>engagement</a:t>
            </a:r>
            <a:r>
              <a:rPr lang="en-US" sz="2800">
                <a:solidFill>
                  <a:schemeClr val="dk1"/>
                </a:solidFill>
                <a:latin typeface="Raleway"/>
                <a:ea typeface="Raleway"/>
                <a:cs typeface="Raleway"/>
                <a:sym typeface="Raleway"/>
              </a:rPr>
              <a:t> to </a:t>
            </a:r>
            <a:r>
              <a:rPr i="1" lang="en-US" sz="2800">
                <a:solidFill>
                  <a:schemeClr val="dk1"/>
                </a:solidFill>
                <a:latin typeface="Raleway"/>
                <a:ea typeface="Raleway"/>
                <a:cs typeface="Raleway"/>
                <a:sym typeface="Raleway"/>
              </a:rPr>
              <a:t>partnership </a:t>
            </a:r>
            <a:r>
              <a:rPr lang="en-US" sz="2800">
                <a:solidFill>
                  <a:schemeClr val="dk1"/>
                </a:solidFill>
                <a:latin typeface="Raleway"/>
                <a:ea typeface="Raleway"/>
                <a:cs typeface="Raleway"/>
                <a:sym typeface="Raleway"/>
              </a:rPr>
              <a:t>with social and emotional learning focused examples. While it is necessary and positive for schools to “involve” parents as “helpers,”</a:t>
            </a:r>
            <a:r>
              <a:rPr lang="en-US" sz="2800">
                <a:solidFill>
                  <a:schemeClr val="dk1"/>
                </a:solidFill>
                <a:uFill>
                  <a:noFill/>
                </a:uFill>
                <a:latin typeface="Raleway"/>
                <a:ea typeface="Raleway"/>
                <a:cs typeface="Raleway"/>
                <a:sym typeface="Raleway"/>
                <a:hlinkClick r:id="rId4">
                  <a:extLst>
                    <a:ext uri="{A12FA001-AC4F-418D-AE19-62706E023703}">
                      <ahyp:hlinkClr val="tx"/>
                    </a:ext>
                  </a:extLst>
                </a:hlinkClick>
              </a:rPr>
              <a:t> </a:t>
            </a:r>
            <a:r>
              <a:rPr lang="en-US" sz="2800" u="sng">
                <a:solidFill>
                  <a:schemeClr val="hlink"/>
                </a:solidFill>
                <a:latin typeface="Raleway"/>
                <a:ea typeface="Raleway"/>
                <a:cs typeface="Raleway"/>
                <a:sym typeface="Raleway"/>
                <a:hlinkClick r:id="rId5"/>
              </a:rPr>
              <a:t>research</a:t>
            </a:r>
            <a:r>
              <a:rPr lang="en-US" sz="2800">
                <a:solidFill>
                  <a:schemeClr val="dk1"/>
                </a:solidFill>
                <a:latin typeface="Raleway"/>
                <a:ea typeface="Raleway"/>
                <a:cs typeface="Raleway"/>
                <a:sym typeface="Raleway"/>
              </a:rPr>
              <a:t> tells us it will not lead to shared ownership of student outcomes and school improvement in the ways engagement and partnerships will.</a:t>
            </a:r>
            <a:endParaRPr sz="2800">
              <a:solidFill>
                <a:schemeClr val="dk1"/>
              </a:solidFill>
              <a:latin typeface="Raleway"/>
              <a:ea typeface="Raleway"/>
              <a:cs typeface="Raleway"/>
              <a:sym typeface="Raleway"/>
            </a:endParaRPr>
          </a:p>
          <a:p>
            <a:pPr indent="0" lvl="0" marL="0" rtl="0" algn="l">
              <a:spcBef>
                <a:spcPts val="1200"/>
              </a:spcBef>
              <a:spcAft>
                <a:spcPts val="0"/>
              </a:spcAft>
              <a:buNone/>
            </a:pPr>
            <a:r>
              <a:t/>
            </a:r>
            <a:endParaRPr sz="28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5"/>
          <p:cNvSpPr txBox="1"/>
          <p:nvPr/>
        </p:nvSpPr>
        <p:spPr>
          <a:xfrm>
            <a:off x="287775" y="5102825"/>
            <a:ext cx="18000300" cy="1923900"/>
          </a:xfrm>
          <a:prstGeom prst="rect">
            <a:avLst/>
          </a:prstGeom>
          <a:noFill/>
          <a:ln>
            <a:noFill/>
          </a:ln>
        </p:spPr>
        <p:txBody>
          <a:bodyPr anchorCtr="0" anchor="t" bIns="68550" lIns="137150" spcFirstLastPara="1" rIns="137150" wrap="square" tIns="68550">
            <a:spAutoFit/>
          </a:bodyPr>
          <a:lstStyle/>
          <a:p>
            <a:pPr indent="0" lvl="0" marL="914400" marR="0" rtl="0" algn="l">
              <a:spcBef>
                <a:spcPts val="0"/>
              </a:spcBef>
              <a:spcAft>
                <a:spcPts val="0"/>
              </a:spcAft>
              <a:buNone/>
            </a:pPr>
            <a:r>
              <a:rPr lang="en-US" sz="5400">
                <a:solidFill>
                  <a:schemeClr val="dk1"/>
                </a:solidFill>
                <a:latin typeface="Arial"/>
                <a:ea typeface="Arial"/>
                <a:cs typeface="Arial"/>
                <a:sym typeface="Arial"/>
              </a:rPr>
              <a:t>1           	    2               	 3                   4                5</a:t>
            </a:r>
            <a:endParaRPr sz="4800">
              <a:solidFill>
                <a:schemeClr val="dk1"/>
              </a:solidFill>
              <a:latin typeface="Arial"/>
              <a:ea typeface="Arial"/>
              <a:cs typeface="Arial"/>
              <a:sym typeface="Arial"/>
            </a:endParaRPr>
          </a:p>
          <a:p>
            <a:pPr indent="0" lvl="0" marL="0" marR="0" rtl="0" algn="l">
              <a:spcBef>
                <a:spcPts val="0"/>
              </a:spcBef>
              <a:spcAft>
                <a:spcPts val="0"/>
              </a:spcAft>
              <a:buNone/>
            </a:pPr>
            <a:r>
              <a:rPr lang="en-US" sz="4400">
                <a:solidFill>
                  <a:schemeClr val="dk1"/>
                </a:solidFill>
                <a:latin typeface="Arial"/>
                <a:ea typeface="Arial"/>
                <a:cs typeface="Arial"/>
                <a:sym typeface="Arial"/>
              </a:rPr>
              <a:t>Involvement			 							Engagement			     					Partnership</a:t>
            </a:r>
            <a:endParaRPr sz="44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326" name="Google Shape;326;p35"/>
          <p:cNvCxnSpPr/>
          <p:nvPr/>
        </p:nvCxnSpPr>
        <p:spPr>
          <a:xfrm>
            <a:off x="11557775" y="6483550"/>
            <a:ext cx="2463900" cy="0"/>
          </a:xfrm>
          <a:prstGeom prst="straightConnector1">
            <a:avLst/>
          </a:prstGeom>
          <a:noFill/>
          <a:ln cap="flat" cmpd="sng" w="73025">
            <a:solidFill>
              <a:schemeClr val="dk1"/>
            </a:solidFill>
            <a:prstDash val="solid"/>
            <a:miter lim="800000"/>
            <a:headEnd len="med" w="med" type="triangle"/>
            <a:tailEnd len="med" w="med" type="triangle"/>
          </a:ln>
        </p:spPr>
      </p:cxnSp>
      <p:cxnSp>
        <p:nvCxnSpPr>
          <p:cNvPr id="327" name="Google Shape;327;p35"/>
          <p:cNvCxnSpPr/>
          <p:nvPr/>
        </p:nvCxnSpPr>
        <p:spPr>
          <a:xfrm>
            <a:off x="3840912" y="6483553"/>
            <a:ext cx="2616300" cy="0"/>
          </a:xfrm>
          <a:prstGeom prst="straightConnector1">
            <a:avLst/>
          </a:prstGeom>
          <a:noFill/>
          <a:ln cap="flat" cmpd="sng" w="73025">
            <a:solidFill>
              <a:schemeClr val="dk1"/>
            </a:solidFill>
            <a:prstDash val="solid"/>
            <a:miter lim="800000"/>
            <a:headEnd len="med" w="med" type="triangle"/>
            <a:tailEnd len="med" w="med" type="triangle"/>
          </a:ln>
        </p:spPr>
      </p:cxnSp>
      <p:sp>
        <p:nvSpPr>
          <p:cNvPr id="328" name="Google Shape;328;p35"/>
          <p:cNvSpPr/>
          <p:nvPr/>
        </p:nvSpPr>
        <p:spPr>
          <a:xfrm>
            <a:off x="0" y="9382725"/>
            <a:ext cx="18377700" cy="9042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grpSp>
        <p:nvGrpSpPr>
          <p:cNvPr id="333" name="Google Shape;333;p36"/>
          <p:cNvGrpSpPr/>
          <p:nvPr/>
        </p:nvGrpSpPr>
        <p:grpSpPr>
          <a:xfrm>
            <a:off x="2902268" y="1600206"/>
            <a:ext cx="14357025" cy="3940425"/>
            <a:chOff x="0" y="-611525"/>
            <a:chExt cx="19142700" cy="5253900"/>
          </a:xfrm>
        </p:grpSpPr>
        <p:sp>
          <p:nvSpPr>
            <p:cNvPr id="334" name="Google Shape;334;p36"/>
            <p:cNvSpPr txBox="1"/>
            <p:nvPr/>
          </p:nvSpPr>
          <p:spPr>
            <a:xfrm>
              <a:off x="0" y="-611525"/>
              <a:ext cx="19142700" cy="52539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chemeClr val="dk1"/>
                </a:buClr>
                <a:buSzPts val="1100"/>
                <a:buFont typeface="Arial"/>
                <a:buNone/>
              </a:pPr>
              <a:r>
                <a:rPr lang="en-US" sz="8000">
                  <a:solidFill>
                    <a:srgbClr val="9C182C"/>
                  </a:solidFill>
                  <a:latin typeface="Raleway"/>
                  <a:ea typeface="Raleway"/>
                  <a:cs typeface="Raleway"/>
                  <a:sym typeface="Raleway"/>
                </a:rPr>
                <a:t>Let’s Discuss</a:t>
              </a:r>
              <a:endParaRPr sz="8000">
                <a:solidFill>
                  <a:srgbClr val="9C182C"/>
                </a:solidFill>
                <a:latin typeface="Raleway"/>
                <a:ea typeface="Raleway"/>
                <a:cs typeface="Raleway"/>
                <a:sym typeface="Raleway"/>
              </a:endParaRPr>
            </a:p>
            <a:p>
              <a:pPr indent="0" lvl="0" marL="0" marR="0" rtl="0" algn="l">
                <a:lnSpc>
                  <a:spcPct val="110000"/>
                </a:lnSpc>
                <a:spcBef>
                  <a:spcPts val="0"/>
                </a:spcBef>
                <a:spcAft>
                  <a:spcPts val="0"/>
                </a:spcAft>
                <a:buClr>
                  <a:schemeClr val="dk1"/>
                </a:buClr>
                <a:buSzPts val="1100"/>
                <a:buFont typeface="Arial"/>
                <a:buNone/>
              </a:pPr>
              <a:r>
                <a:t/>
              </a:r>
              <a:endParaRPr sz="8000">
                <a:solidFill>
                  <a:srgbClr val="9C182C"/>
                </a:solidFill>
                <a:latin typeface="Raleway"/>
                <a:ea typeface="Raleway"/>
                <a:cs typeface="Raleway"/>
                <a:sym typeface="Raleway"/>
              </a:endParaRPr>
            </a:p>
            <a:p>
              <a:pPr indent="0" lvl="0" marL="0" marR="0" rtl="0" algn="l">
                <a:lnSpc>
                  <a:spcPct val="110000"/>
                </a:lnSpc>
                <a:spcBef>
                  <a:spcPts val="0"/>
                </a:spcBef>
                <a:spcAft>
                  <a:spcPts val="0"/>
                </a:spcAft>
                <a:buNone/>
              </a:pPr>
              <a:r>
                <a:t/>
              </a:r>
              <a:endParaRPr sz="8000">
                <a:solidFill>
                  <a:srgbClr val="9C182C"/>
                </a:solidFill>
                <a:latin typeface="Raleway"/>
                <a:ea typeface="Raleway"/>
                <a:cs typeface="Raleway"/>
                <a:sym typeface="Raleway"/>
              </a:endParaRPr>
            </a:p>
          </p:txBody>
        </p:sp>
        <p:sp>
          <p:nvSpPr>
            <p:cNvPr id="335" name="Google Shape;335;p36"/>
            <p:cNvSpPr txBox="1"/>
            <p:nvPr/>
          </p:nvSpPr>
          <p:spPr>
            <a:xfrm>
              <a:off x="0" y="1479233"/>
              <a:ext cx="17574300" cy="2874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None/>
              </a:pPr>
              <a:r>
                <a:t/>
              </a:r>
              <a:endParaRPr/>
            </a:p>
          </p:txBody>
        </p:sp>
      </p:grpSp>
      <p:sp>
        <p:nvSpPr>
          <p:cNvPr id="336" name="Google Shape;336;p36"/>
          <p:cNvSpPr/>
          <p:nvPr/>
        </p:nvSpPr>
        <p:spPr>
          <a:xfrm>
            <a:off x="3027618" y="5781877"/>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6"/>
          <p:cNvSpPr txBox="1"/>
          <p:nvPr/>
        </p:nvSpPr>
        <p:spPr>
          <a:xfrm>
            <a:off x="3465600" y="4097950"/>
            <a:ext cx="14103300" cy="5233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rgbClr val="050707"/>
                </a:solidFill>
                <a:latin typeface="Raleway"/>
                <a:ea typeface="Raleway"/>
                <a:cs typeface="Raleway"/>
                <a:sym typeface="Raleway"/>
              </a:rPr>
              <a:t>List at least four SEL-related practices that you, your school, or your district offer families.</a:t>
            </a:r>
            <a:endParaRPr sz="34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t/>
            </a:r>
            <a:endParaRPr sz="34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rPr lang="en-US" sz="3400">
                <a:solidFill>
                  <a:srgbClr val="050707"/>
                </a:solidFill>
                <a:latin typeface="Raleway"/>
                <a:ea typeface="Raleway"/>
                <a:cs typeface="Raleway"/>
                <a:sym typeface="Raleway"/>
              </a:rPr>
              <a:t>Where on the involvement-engagement-partnership continuum do your primary SEL-FCE practices fall? Rate each of them using the numbers on the chart.</a:t>
            </a:r>
            <a:endParaRPr sz="34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t/>
            </a:r>
            <a:endParaRPr sz="34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rPr lang="en-US" sz="3400">
                <a:solidFill>
                  <a:srgbClr val="050707"/>
                </a:solidFill>
                <a:latin typeface="Raleway"/>
                <a:ea typeface="Raleway"/>
                <a:cs typeface="Raleway"/>
                <a:sym typeface="Raleway"/>
              </a:rPr>
              <a:t>What do you notice about the ratings? </a:t>
            </a:r>
            <a:endParaRPr sz="34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t/>
            </a:r>
            <a:endParaRPr sz="34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t/>
            </a:r>
            <a:endParaRPr sz="3400">
              <a:solidFill>
                <a:srgbClr val="050707"/>
              </a:solidFill>
              <a:latin typeface="Raleway"/>
              <a:ea typeface="Raleway"/>
              <a:cs typeface="Raleway"/>
              <a:sym typeface="Raleway"/>
            </a:endParaRPr>
          </a:p>
        </p:txBody>
      </p:sp>
      <p:sp>
        <p:nvSpPr>
          <p:cNvPr id="338" name="Google Shape;338;p36"/>
          <p:cNvSpPr/>
          <p:nvPr/>
        </p:nvSpPr>
        <p:spPr>
          <a:xfrm>
            <a:off x="-522792" y="-198217"/>
            <a:ext cx="2031000" cy="106917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6"/>
          <p:cNvSpPr/>
          <p:nvPr/>
        </p:nvSpPr>
        <p:spPr>
          <a:xfrm>
            <a:off x="3027618" y="4169397"/>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0" name="Google Shape;340;p36"/>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sp>
        <p:nvSpPr>
          <p:cNvPr id="341" name="Google Shape;341;p36"/>
          <p:cNvSpPr/>
          <p:nvPr/>
        </p:nvSpPr>
        <p:spPr>
          <a:xfrm>
            <a:off x="3027618" y="7871077"/>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grpSp>
        <p:nvGrpSpPr>
          <p:cNvPr id="346" name="Google Shape;346;p37"/>
          <p:cNvGrpSpPr/>
          <p:nvPr/>
        </p:nvGrpSpPr>
        <p:grpSpPr>
          <a:xfrm>
            <a:off x="2902268" y="1600206"/>
            <a:ext cx="14357025" cy="3940425"/>
            <a:chOff x="0" y="-611525"/>
            <a:chExt cx="19142700" cy="5253900"/>
          </a:xfrm>
        </p:grpSpPr>
        <p:sp>
          <p:nvSpPr>
            <p:cNvPr id="347" name="Google Shape;347;p37"/>
            <p:cNvSpPr txBox="1"/>
            <p:nvPr/>
          </p:nvSpPr>
          <p:spPr>
            <a:xfrm>
              <a:off x="0" y="-611525"/>
              <a:ext cx="19142700" cy="52539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chemeClr val="dk1"/>
                </a:buClr>
                <a:buSzPts val="1100"/>
                <a:buFont typeface="Arial"/>
                <a:buNone/>
              </a:pPr>
              <a:r>
                <a:rPr lang="en-US" sz="8000">
                  <a:solidFill>
                    <a:srgbClr val="9C182C"/>
                  </a:solidFill>
                  <a:latin typeface="Raleway"/>
                  <a:ea typeface="Raleway"/>
                  <a:cs typeface="Raleway"/>
                  <a:sym typeface="Raleway"/>
                </a:rPr>
                <a:t>Discussion</a:t>
              </a:r>
              <a:endParaRPr sz="8000">
                <a:solidFill>
                  <a:srgbClr val="9C182C"/>
                </a:solidFill>
                <a:latin typeface="Raleway"/>
                <a:ea typeface="Raleway"/>
                <a:cs typeface="Raleway"/>
                <a:sym typeface="Raleway"/>
              </a:endParaRPr>
            </a:p>
            <a:p>
              <a:pPr indent="0" lvl="0" marL="0" marR="0" rtl="0" algn="l">
                <a:lnSpc>
                  <a:spcPct val="110000"/>
                </a:lnSpc>
                <a:spcBef>
                  <a:spcPts val="0"/>
                </a:spcBef>
                <a:spcAft>
                  <a:spcPts val="0"/>
                </a:spcAft>
                <a:buClr>
                  <a:schemeClr val="dk1"/>
                </a:buClr>
                <a:buSzPts val="1100"/>
                <a:buFont typeface="Arial"/>
                <a:buNone/>
              </a:pPr>
              <a:r>
                <a:t/>
              </a:r>
              <a:endParaRPr sz="8000">
                <a:solidFill>
                  <a:srgbClr val="9C182C"/>
                </a:solidFill>
                <a:latin typeface="Raleway"/>
                <a:ea typeface="Raleway"/>
                <a:cs typeface="Raleway"/>
                <a:sym typeface="Raleway"/>
              </a:endParaRPr>
            </a:p>
            <a:p>
              <a:pPr indent="0" lvl="0" marL="0" marR="0" rtl="0" algn="l">
                <a:lnSpc>
                  <a:spcPct val="110000"/>
                </a:lnSpc>
                <a:spcBef>
                  <a:spcPts val="0"/>
                </a:spcBef>
                <a:spcAft>
                  <a:spcPts val="0"/>
                </a:spcAft>
                <a:buNone/>
              </a:pPr>
              <a:r>
                <a:t/>
              </a:r>
              <a:endParaRPr sz="8000">
                <a:solidFill>
                  <a:srgbClr val="9C182C"/>
                </a:solidFill>
                <a:latin typeface="Raleway"/>
                <a:ea typeface="Raleway"/>
                <a:cs typeface="Raleway"/>
                <a:sym typeface="Raleway"/>
              </a:endParaRPr>
            </a:p>
          </p:txBody>
        </p:sp>
        <p:sp>
          <p:nvSpPr>
            <p:cNvPr id="348" name="Google Shape;348;p37"/>
            <p:cNvSpPr txBox="1"/>
            <p:nvPr/>
          </p:nvSpPr>
          <p:spPr>
            <a:xfrm>
              <a:off x="0" y="1479233"/>
              <a:ext cx="17574300" cy="2874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None/>
              </a:pPr>
              <a:r>
                <a:t/>
              </a:r>
              <a:endParaRPr/>
            </a:p>
          </p:txBody>
        </p:sp>
      </p:grpSp>
      <p:sp>
        <p:nvSpPr>
          <p:cNvPr id="349" name="Google Shape;349;p37"/>
          <p:cNvSpPr/>
          <p:nvPr/>
        </p:nvSpPr>
        <p:spPr>
          <a:xfrm>
            <a:off x="3027618" y="6245852"/>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7"/>
          <p:cNvSpPr txBox="1"/>
          <p:nvPr/>
        </p:nvSpPr>
        <p:spPr>
          <a:xfrm>
            <a:off x="3465600" y="4097950"/>
            <a:ext cx="14103300" cy="4710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rgbClr val="050707"/>
                </a:solidFill>
                <a:latin typeface="Raleway"/>
                <a:ea typeface="Raleway"/>
                <a:cs typeface="Raleway"/>
                <a:sym typeface="Raleway"/>
              </a:rPr>
              <a:t>Considering these discrepancies, what can we learn about our varied FCE perspectives?As a team, what more might we learn about FCE based on what we’re hearing?</a:t>
            </a:r>
            <a:endParaRPr sz="34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br>
              <a:rPr lang="en-US" sz="3400">
                <a:solidFill>
                  <a:srgbClr val="050707"/>
                </a:solidFill>
                <a:latin typeface="Raleway"/>
                <a:ea typeface="Raleway"/>
                <a:cs typeface="Raleway"/>
                <a:sym typeface="Raleway"/>
              </a:rPr>
            </a:br>
            <a:r>
              <a:rPr lang="en-US" sz="3400">
                <a:solidFill>
                  <a:srgbClr val="050707"/>
                </a:solidFill>
                <a:latin typeface="Raleway"/>
                <a:ea typeface="Raleway"/>
                <a:cs typeface="Raleway"/>
                <a:sym typeface="Raleway"/>
              </a:rPr>
              <a:t>What do you think are some barriers to family engagement and partnership generally? </a:t>
            </a:r>
            <a:br>
              <a:rPr lang="en-US" sz="3400">
                <a:solidFill>
                  <a:srgbClr val="050707"/>
                </a:solidFill>
                <a:latin typeface="Raleway"/>
                <a:ea typeface="Raleway"/>
                <a:cs typeface="Raleway"/>
                <a:sym typeface="Raleway"/>
              </a:rPr>
            </a:br>
            <a:endParaRPr sz="34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rPr lang="en-US" sz="3400">
                <a:solidFill>
                  <a:srgbClr val="050707"/>
                </a:solidFill>
                <a:latin typeface="Raleway"/>
                <a:ea typeface="Raleway"/>
                <a:cs typeface="Raleway"/>
                <a:sym typeface="Raleway"/>
              </a:rPr>
              <a:t>Why is it important to build on family involvement practices and to work toward engagement and partnership opportunities?</a:t>
            </a:r>
            <a:endParaRPr sz="3400">
              <a:solidFill>
                <a:srgbClr val="050707"/>
              </a:solidFill>
              <a:latin typeface="Raleway"/>
              <a:ea typeface="Raleway"/>
              <a:cs typeface="Raleway"/>
              <a:sym typeface="Raleway"/>
            </a:endParaRPr>
          </a:p>
        </p:txBody>
      </p:sp>
      <p:sp>
        <p:nvSpPr>
          <p:cNvPr id="351" name="Google Shape;351;p37"/>
          <p:cNvSpPr/>
          <p:nvPr/>
        </p:nvSpPr>
        <p:spPr>
          <a:xfrm>
            <a:off x="-522792" y="-198217"/>
            <a:ext cx="2031000" cy="106917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7"/>
          <p:cNvSpPr/>
          <p:nvPr/>
        </p:nvSpPr>
        <p:spPr>
          <a:xfrm>
            <a:off x="3027618" y="4169397"/>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3" name="Google Shape;353;p37"/>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sp>
        <p:nvSpPr>
          <p:cNvPr id="354" name="Google Shape;354;p37"/>
          <p:cNvSpPr/>
          <p:nvPr/>
        </p:nvSpPr>
        <p:spPr>
          <a:xfrm>
            <a:off x="3027618" y="7909752"/>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C182C"/>
        </a:solidFill>
      </p:bgPr>
    </p:bg>
    <p:spTree>
      <p:nvGrpSpPr>
        <p:cNvPr id="358" name="Shape 358"/>
        <p:cNvGrpSpPr/>
        <p:nvPr/>
      </p:nvGrpSpPr>
      <p:grpSpPr>
        <a:xfrm>
          <a:off x="0" y="0"/>
          <a:ext cx="0" cy="0"/>
          <a:chOff x="0" y="0"/>
          <a:chExt cx="0" cy="0"/>
        </a:xfrm>
      </p:grpSpPr>
      <p:sp>
        <p:nvSpPr>
          <p:cNvPr id="359" name="Google Shape;359;p38"/>
          <p:cNvSpPr txBox="1"/>
          <p:nvPr/>
        </p:nvSpPr>
        <p:spPr>
          <a:xfrm>
            <a:off x="1028700" y="1009650"/>
            <a:ext cx="7339800" cy="5232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None/>
            </a:pPr>
            <a:r>
              <a:rPr lang="en-US" sz="3400">
                <a:solidFill>
                  <a:srgbClr val="FFFFFF"/>
                </a:solidFill>
                <a:latin typeface="Raleway"/>
                <a:ea typeface="Raleway"/>
                <a:cs typeface="Raleway"/>
                <a:sym typeface="Raleway"/>
              </a:rPr>
              <a:t>TAKE IT DEEPER</a:t>
            </a:r>
            <a:endParaRPr/>
          </a:p>
        </p:txBody>
      </p:sp>
      <p:sp>
        <p:nvSpPr>
          <p:cNvPr id="360" name="Google Shape;360;p38"/>
          <p:cNvSpPr txBox="1"/>
          <p:nvPr/>
        </p:nvSpPr>
        <p:spPr>
          <a:xfrm>
            <a:off x="1028700" y="8780992"/>
            <a:ext cx="72756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lang="en-US" sz="3000">
                <a:solidFill>
                  <a:srgbClr val="FFFFFF"/>
                </a:solidFill>
                <a:latin typeface="Raleway"/>
                <a:ea typeface="Raleway"/>
                <a:cs typeface="Raleway"/>
                <a:sym typeface="Raleway"/>
              </a:rPr>
              <a:t>6.1 Exploring Family and Community Engagement with an SEL Lens </a:t>
            </a:r>
            <a:endParaRPr sz="3000">
              <a:solidFill>
                <a:srgbClr val="FFFFFF"/>
              </a:solidFill>
              <a:latin typeface="Raleway"/>
              <a:ea typeface="Raleway"/>
              <a:cs typeface="Raleway"/>
              <a:sym typeface="Raleway"/>
            </a:endParaRPr>
          </a:p>
        </p:txBody>
      </p:sp>
      <p:sp>
        <p:nvSpPr>
          <p:cNvPr id="361" name="Google Shape;361;p38"/>
          <p:cNvSpPr/>
          <p:nvPr/>
        </p:nvSpPr>
        <p:spPr>
          <a:xfrm>
            <a:off x="1028700" y="8287271"/>
            <a:ext cx="874800" cy="123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8"/>
          <p:cNvSpPr txBox="1"/>
          <p:nvPr/>
        </p:nvSpPr>
        <p:spPr>
          <a:xfrm>
            <a:off x="737575" y="2694182"/>
            <a:ext cx="8416500" cy="4925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6400">
                <a:solidFill>
                  <a:srgbClr val="FFFFFF"/>
                </a:solidFill>
                <a:latin typeface="Raleway"/>
                <a:ea typeface="Raleway"/>
                <a:cs typeface="Raleway"/>
                <a:sym typeface="Raleway"/>
              </a:rPr>
              <a:t>Complete</a:t>
            </a:r>
            <a:r>
              <a:rPr b="1" lang="en-US" sz="6400">
                <a:solidFill>
                  <a:srgbClr val="FFFFFF"/>
                </a:solidFill>
                <a:latin typeface="Raleway"/>
                <a:ea typeface="Raleway"/>
                <a:cs typeface="Raleway"/>
                <a:sym typeface="Raleway"/>
              </a:rPr>
              <a:t> “ Social Emotional Learning with Families: From Involvement to Partnership”</a:t>
            </a:r>
            <a:endParaRPr/>
          </a:p>
        </p:txBody>
      </p:sp>
      <p:pic>
        <p:nvPicPr>
          <p:cNvPr id="363" name="Google Shape;363;p38"/>
          <p:cNvPicPr preferRelativeResize="0"/>
          <p:nvPr/>
        </p:nvPicPr>
        <p:blipFill rotWithShape="1">
          <a:blip r:embed="rId3">
            <a:alphaModFix/>
          </a:blip>
          <a:srcRect b="0" l="0" r="0" t="0"/>
          <a:stretch/>
        </p:blipFill>
        <p:spPr>
          <a:xfrm>
            <a:off x="17115854" y="9012814"/>
            <a:ext cx="677390" cy="677390"/>
          </a:xfrm>
          <a:prstGeom prst="rect">
            <a:avLst/>
          </a:prstGeom>
          <a:noFill/>
          <a:ln>
            <a:noFill/>
          </a:ln>
        </p:spPr>
      </p:pic>
      <p:pic>
        <p:nvPicPr>
          <p:cNvPr id="364" name="Google Shape;364;p38"/>
          <p:cNvPicPr preferRelativeResize="0"/>
          <p:nvPr/>
        </p:nvPicPr>
        <p:blipFill>
          <a:blip r:embed="rId4">
            <a:alphaModFix/>
          </a:blip>
          <a:stretch>
            <a:fillRect/>
          </a:stretch>
        </p:blipFill>
        <p:spPr>
          <a:xfrm>
            <a:off x="10524425" y="1371600"/>
            <a:ext cx="5829300" cy="7543800"/>
          </a:xfrm>
          <a:prstGeom prst="rect">
            <a:avLst/>
          </a:prstGeom>
          <a:noFill/>
          <a:ln cap="flat" cmpd="sng" w="19050">
            <a:solidFill>
              <a:srgbClr val="999999"/>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1"/>
          <p:cNvSpPr/>
          <p:nvPr/>
        </p:nvSpPr>
        <p:spPr>
          <a:xfrm>
            <a:off x="0" y="9258300"/>
            <a:ext cx="11538000" cy="46800"/>
          </a:xfrm>
          <a:prstGeom prst="rect">
            <a:avLst/>
          </a:prstGeom>
          <a:solidFill>
            <a:schemeClr val="lt2"/>
          </a:solid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5" name="Google Shape;175;p21"/>
          <p:cNvPicPr preferRelativeResize="0"/>
          <p:nvPr/>
        </p:nvPicPr>
        <p:blipFill rotWithShape="1">
          <a:blip r:embed="rId3">
            <a:alphaModFix/>
          </a:blip>
          <a:srcRect b="0" l="0" r="0" t="0"/>
          <a:stretch/>
        </p:blipFill>
        <p:spPr>
          <a:xfrm>
            <a:off x="12135554" y="7908053"/>
            <a:ext cx="5598636" cy="1686589"/>
          </a:xfrm>
          <a:prstGeom prst="rect">
            <a:avLst/>
          </a:prstGeom>
          <a:noFill/>
          <a:ln>
            <a:noFill/>
          </a:ln>
        </p:spPr>
      </p:pic>
      <p:sp>
        <p:nvSpPr>
          <p:cNvPr id="176" name="Google Shape;176;p21"/>
          <p:cNvSpPr txBox="1"/>
          <p:nvPr/>
        </p:nvSpPr>
        <p:spPr>
          <a:xfrm>
            <a:off x="930750" y="2727900"/>
            <a:ext cx="8881200" cy="55689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Font typeface="Arial"/>
              <a:buNone/>
            </a:pPr>
            <a:r>
              <a:rPr lang="en-US" sz="9700">
                <a:solidFill>
                  <a:srgbClr val="050707"/>
                </a:solidFill>
                <a:latin typeface="Raleway Black"/>
                <a:ea typeface="Raleway Black"/>
                <a:cs typeface="Raleway Black"/>
                <a:sym typeface="Raleway Black"/>
              </a:rPr>
              <a:t>Add a Welcoming Ritual</a:t>
            </a:r>
            <a:r>
              <a:rPr lang="en-US" sz="10400">
                <a:solidFill>
                  <a:srgbClr val="050707"/>
                </a:solidFill>
                <a:latin typeface="Raleway Black"/>
                <a:ea typeface="Raleway Black"/>
                <a:cs typeface="Raleway Black"/>
                <a:sym typeface="Raleway Black"/>
              </a:rPr>
              <a:t> here</a:t>
            </a:r>
            <a:endParaRPr>
              <a:solidFill>
                <a:schemeClr val="dk1"/>
              </a:solidFill>
            </a:endParaRPr>
          </a:p>
          <a:p>
            <a:pPr indent="0" lvl="0" marL="0" marR="0" rtl="0" algn="l">
              <a:lnSpc>
                <a:spcPct val="90000"/>
              </a:lnSpc>
              <a:spcBef>
                <a:spcPts val="0"/>
              </a:spcBef>
              <a:spcAft>
                <a:spcPts val="0"/>
              </a:spcAft>
              <a:buNone/>
            </a:pPr>
            <a:r>
              <a:t/>
            </a:r>
            <a:endParaRPr sz="10400">
              <a:solidFill>
                <a:srgbClr val="050707"/>
              </a:solidFill>
              <a:latin typeface="Raleway Black"/>
              <a:ea typeface="Raleway Black"/>
              <a:cs typeface="Raleway Black"/>
              <a:sym typeface="Raleway Black"/>
            </a:endParaRPr>
          </a:p>
        </p:txBody>
      </p:sp>
      <p:sp>
        <p:nvSpPr>
          <p:cNvPr id="177" name="Google Shape;177;p21"/>
          <p:cNvSpPr txBox="1"/>
          <p:nvPr/>
        </p:nvSpPr>
        <p:spPr>
          <a:xfrm>
            <a:off x="1028700" y="990600"/>
            <a:ext cx="8685300" cy="775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2800">
                <a:solidFill>
                  <a:srgbClr val="050707"/>
                </a:solidFill>
                <a:latin typeface="Raleway"/>
                <a:ea typeface="Raleway"/>
                <a:cs typeface="Raleway"/>
                <a:sym typeface="Raleway"/>
              </a:rPr>
              <a:t>California Social and Emotional Learning </a:t>
            </a:r>
            <a:br>
              <a:rPr lang="en-US" sz="2800">
                <a:solidFill>
                  <a:srgbClr val="050707"/>
                </a:solidFill>
                <a:latin typeface="Raleway"/>
                <a:ea typeface="Raleway"/>
                <a:cs typeface="Raleway"/>
                <a:sym typeface="Raleway"/>
              </a:rPr>
            </a:br>
            <a:endParaRPr/>
          </a:p>
        </p:txBody>
      </p:sp>
      <p:grpSp>
        <p:nvGrpSpPr>
          <p:cNvPr id="178" name="Google Shape;178;p21"/>
          <p:cNvGrpSpPr/>
          <p:nvPr/>
        </p:nvGrpSpPr>
        <p:grpSpPr>
          <a:xfrm>
            <a:off x="10461952" y="1455513"/>
            <a:ext cx="7102145" cy="5750387"/>
            <a:chOff x="0" y="0"/>
            <a:chExt cx="13716000" cy="10058400"/>
          </a:xfrm>
        </p:grpSpPr>
        <p:sp>
          <p:nvSpPr>
            <p:cNvPr id="179" name="Google Shape;179;p21"/>
            <p:cNvSpPr/>
            <p:nvPr/>
          </p:nvSpPr>
          <p:spPr>
            <a:xfrm>
              <a:off x="0" y="0"/>
              <a:ext cx="6858000" cy="5029200"/>
            </a:xfrm>
            <a:prstGeom prst="rect">
              <a:avLst/>
            </a:prstGeom>
            <a:solidFill>
              <a:schemeClr val="lt2">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0" name="Google Shape;180;p21"/>
            <p:cNvSpPr/>
            <p:nvPr/>
          </p:nvSpPr>
          <p:spPr>
            <a:xfrm>
              <a:off x="0" y="5029200"/>
              <a:ext cx="6858000" cy="5029200"/>
            </a:xfrm>
            <a:prstGeom prst="rect">
              <a:avLst/>
            </a:prstGeom>
            <a:solidFill>
              <a:schemeClr val="accent4">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1" name="Google Shape;181;p21"/>
            <p:cNvSpPr/>
            <p:nvPr/>
          </p:nvSpPr>
          <p:spPr>
            <a:xfrm>
              <a:off x="6858000" y="5029200"/>
              <a:ext cx="6858000" cy="5029200"/>
            </a:xfrm>
            <a:prstGeom prst="rect">
              <a:avLst/>
            </a:prstGeom>
            <a:solidFill>
              <a:schemeClr val="accent6">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2" name="Google Shape;182;p21"/>
            <p:cNvSpPr/>
            <p:nvPr/>
          </p:nvSpPr>
          <p:spPr>
            <a:xfrm>
              <a:off x="6858000" y="0"/>
              <a:ext cx="6858000" cy="5029200"/>
            </a:xfrm>
            <a:prstGeom prst="rect">
              <a:avLst/>
            </a:prstGeom>
            <a:solidFill>
              <a:schemeClr val="accent5">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183" name="Google Shape;183;p21"/>
          <p:cNvPicPr preferRelativeResize="0"/>
          <p:nvPr>
            <p:ph idx="2" type="pic"/>
          </p:nvPr>
        </p:nvPicPr>
        <p:blipFill rotWithShape="1">
          <a:blip r:embed="rId4">
            <a:alphaModFix amt="25000"/>
          </a:blip>
          <a:srcRect b="0" l="4906" r="4906" t="0"/>
          <a:stretch/>
        </p:blipFill>
        <p:spPr>
          <a:xfrm>
            <a:off x="10311425" y="4"/>
            <a:ext cx="5899049" cy="86613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9"/>
          <p:cNvSpPr/>
          <p:nvPr/>
        </p:nvSpPr>
        <p:spPr>
          <a:xfrm>
            <a:off x="0" y="9258300"/>
            <a:ext cx="11538000" cy="468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9"/>
          <p:cNvSpPr/>
          <p:nvPr/>
        </p:nvSpPr>
        <p:spPr>
          <a:xfrm>
            <a:off x="11537852" y="0"/>
            <a:ext cx="7556400" cy="7319700"/>
          </a:xfrm>
          <a:prstGeom prst="rect">
            <a:avLst/>
          </a:prstGeom>
          <a:solidFill>
            <a:srgbClr val="BA5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1" name="Google Shape;371;p39"/>
          <p:cNvPicPr preferRelativeResize="0"/>
          <p:nvPr/>
        </p:nvPicPr>
        <p:blipFill rotWithShape="1">
          <a:blip r:embed="rId3">
            <a:alphaModFix/>
          </a:blip>
          <a:srcRect b="0" l="0" r="0" t="0"/>
          <a:stretch/>
        </p:blipFill>
        <p:spPr>
          <a:xfrm>
            <a:off x="12135554" y="7908053"/>
            <a:ext cx="5598636" cy="1686589"/>
          </a:xfrm>
          <a:prstGeom prst="rect">
            <a:avLst/>
          </a:prstGeom>
          <a:noFill/>
          <a:ln>
            <a:noFill/>
          </a:ln>
        </p:spPr>
      </p:pic>
      <p:sp>
        <p:nvSpPr>
          <p:cNvPr id="372" name="Google Shape;372;p39"/>
          <p:cNvSpPr txBox="1"/>
          <p:nvPr/>
        </p:nvSpPr>
        <p:spPr>
          <a:xfrm>
            <a:off x="712275" y="8052575"/>
            <a:ext cx="10653000" cy="9912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Font typeface="Arial"/>
              <a:buNone/>
            </a:pPr>
            <a:r>
              <a:rPr lang="en-US" sz="2800">
                <a:solidFill>
                  <a:srgbClr val="050707"/>
                </a:solidFill>
                <a:latin typeface="Raleway"/>
                <a:ea typeface="Raleway"/>
                <a:cs typeface="Raleway"/>
                <a:sym typeface="Raleway"/>
              </a:rPr>
              <a:t>TOPIC 6: Supporting SEL through Family and Community Engagement</a:t>
            </a:r>
            <a:endParaRPr/>
          </a:p>
        </p:txBody>
      </p:sp>
      <p:sp>
        <p:nvSpPr>
          <p:cNvPr id="373" name="Google Shape;373;p39"/>
          <p:cNvSpPr txBox="1"/>
          <p:nvPr/>
        </p:nvSpPr>
        <p:spPr>
          <a:xfrm>
            <a:off x="539925" y="2332500"/>
            <a:ext cx="10653000" cy="498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dk1"/>
              </a:buClr>
              <a:buSzPts val="1100"/>
              <a:buFont typeface="Arial"/>
              <a:buNone/>
            </a:pPr>
            <a:r>
              <a:rPr lang="en-US" sz="7200">
                <a:solidFill>
                  <a:srgbClr val="050707"/>
                </a:solidFill>
                <a:latin typeface="Raleway Black"/>
                <a:ea typeface="Raleway Black"/>
                <a:cs typeface="Raleway Black"/>
                <a:sym typeface="Raleway Black"/>
              </a:rPr>
              <a:t>6.2 Building Partnerships with and Honoring the Contributions of Diverse Families</a:t>
            </a:r>
            <a:endParaRPr sz="10400">
              <a:solidFill>
                <a:srgbClr val="050707"/>
              </a:solidFill>
              <a:latin typeface="Raleway Black"/>
              <a:ea typeface="Raleway Black"/>
              <a:cs typeface="Raleway Black"/>
              <a:sym typeface="Raleway Black"/>
            </a:endParaRPr>
          </a:p>
        </p:txBody>
      </p:sp>
      <p:sp>
        <p:nvSpPr>
          <p:cNvPr id="374" name="Google Shape;374;p39"/>
          <p:cNvSpPr txBox="1"/>
          <p:nvPr/>
        </p:nvSpPr>
        <p:spPr>
          <a:xfrm>
            <a:off x="731700" y="990600"/>
            <a:ext cx="8982300" cy="775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2800">
                <a:solidFill>
                  <a:srgbClr val="050707"/>
                </a:solidFill>
                <a:latin typeface="Raleway"/>
                <a:ea typeface="Raleway"/>
                <a:cs typeface="Raleway"/>
                <a:sym typeface="Raleway"/>
              </a:rPr>
              <a:t>California Social and Emotional Learning </a:t>
            </a:r>
            <a:br>
              <a:rPr lang="en-US" sz="2800">
                <a:solidFill>
                  <a:srgbClr val="050707"/>
                </a:solidFill>
                <a:latin typeface="Raleway"/>
                <a:ea typeface="Raleway"/>
                <a:cs typeface="Raleway"/>
                <a:sym typeface="Raleway"/>
              </a:rPr>
            </a:b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0"/>
          <p:cNvSpPr txBox="1"/>
          <p:nvPr/>
        </p:nvSpPr>
        <p:spPr>
          <a:xfrm>
            <a:off x="1028700" y="4829050"/>
            <a:ext cx="9517500" cy="3447900"/>
          </a:xfrm>
          <a:prstGeom prst="rect">
            <a:avLst/>
          </a:prstGeom>
          <a:noFill/>
          <a:ln>
            <a:noFill/>
          </a:ln>
        </p:spPr>
        <p:txBody>
          <a:bodyPr anchorCtr="0" anchor="t" bIns="0" lIns="0" spcFirstLastPara="1" rIns="0" wrap="square" tIns="0">
            <a:spAutoFit/>
          </a:bodyPr>
          <a:lstStyle/>
          <a:p>
            <a:pPr indent="-406400" lvl="0" marL="457200" marR="0" rtl="0" algn="l">
              <a:lnSpc>
                <a:spcPct val="100000"/>
              </a:lnSpc>
              <a:spcBef>
                <a:spcPts val="0"/>
              </a:spcBef>
              <a:spcAft>
                <a:spcPts val="0"/>
              </a:spcAft>
              <a:buClr>
                <a:srgbClr val="050707"/>
              </a:buClr>
              <a:buSzPts val="2800"/>
              <a:buFont typeface="Raleway"/>
              <a:buChar char="●"/>
            </a:pPr>
            <a:r>
              <a:rPr lang="en-US" sz="2800">
                <a:solidFill>
                  <a:srgbClr val="050707"/>
                </a:solidFill>
                <a:latin typeface="Raleway"/>
                <a:ea typeface="Raleway"/>
                <a:cs typeface="Raleway"/>
                <a:sym typeface="Raleway"/>
              </a:rPr>
              <a:t>Explore strategies to build capacity as educators, schools, and districts alongside families to come together in partnership around students’ social, emotional, and academic growth</a:t>
            </a:r>
            <a:br>
              <a:rPr lang="en-US" sz="2800">
                <a:solidFill>
                  <a:srgbClr val="050707"/>
                </a:solidFill>
                <a:latin typeface="Raleway"/>
                <a:ea typeface="Raleway"/>
                <a:cs typeface="Raleway"/>
                <a:sym typeface="Raleway"/>
              </a:rPr>
            </a:br>
            <a:endParaRPr sz="2800">
              <a:solidFill>
                <a:srgbClr val="050707"/>
              </a:solidFill>
              <a:latin typeface="Raleway"/>
              <a:ea typeface="Raleway"/>
              <a:cs typeface="Raleway"/>
              <a:sym typeface="Raleway"/>
            </a:endParaRPr>
          </a:p>
          <a:p>
            <a:pPr indent="-406400" lvl="0" marL="457200" marR="0" rtl="0" algn="l">
              <a:lnSpc>
                <a:spcPct val="100000"/>
              </a:lnSpc>
              <a:spcBef>
                <a:spcPts val="0"/>
              </a:spcBef>
              <a:spcAft>
                <a:spcPts val="0"/>
              </a:spcAft>
              <a:buClr>
                <a:srgbClr val="050707"/>
              </a:buClr>
              <a:buSzPts val="2800"/>
              <a:buFont typeface="Raleway"/>
              <a:buChar char="●"/>
            </a:pPr>
            <a:r>
              <a:rPr lang="en-US" sz="2800">
                <a:solidFill>
                  <a:srgbClr val="050707"/>
                </a:solidFill>
                <a:latin typeface="Raleway"/>
                <a:ea typeface="Raleway"/>
                <a:cs typeface="Raleway"/>
                <a:sym typeface="Raleway"/>
              </a:rPr>
              <a:t>Take the perspective of families—and how best we can honor their contributions and expertise about their own children through a diversity, equity, and inclusion lens</a:t>
            </a:r>
            <a:endParaRPr sz="2800">
              <a:solidFill>
                <a:srgbClr val="050707"/>
              </a:solidFill>
              <a:latin typeface="Raleway"/>
              <a:ea typeface="Raleway"/>
              <a:cs typeface="Raleway"/>
              <a:sym typeface="Raleway"/>
            </a:endParaRPr>
          </a:p>
        </p:txBody>
      </p:sp>
      <p:sp>
        <p:nvSpPr>
          <p:cNvPr id="380" name="Google Shape;380;p40"/>
          <p:cNvSpPr/>
          <p:nvPr/>
        </p:nvSpPr>
        <p:spPr>
          <a:xfrm>
            <a:off x="11030925" y="-778475"/>
            <a:ext cx="7257000" cy="11844000"/>
          </a:xfrm>
          <a:prstGeom prst="rect">
            <a:avLst/>
          </a:prstGeom>
          <a:solidFill>
            <a:srgbClr val="BA5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0"/>
          <p:cNvSpPr/>
          <p:nvPr/>
        </p:nvSpPr>
        <p:spPr>
          <a:xfrm>
            <a:off x="1028700" y="9077540"/>
            <a:ext cx="16230600" cy="33676"/>
          </a:xfrm>
          <a:prstGeom prst="rect">
            <a:avLst/>
          </a:prstGeom>
          <a:solidFill>
            <a:srgbClr val="BA5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2" name="Google Shape;382;p40"/>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sp>
        <p:nvSpPr>
          <p:cNvPr id="383" name="Google Shape;383;p40"/>
          <p:cNvSpPr txBox="1"/>
          <p:nvPr/>
        </p:nvSpPr>
        <p:spPr>
          <a:xfrm>
            <a:off x="1028700" y="1844150"/>
            <a:ext cx="95175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8000">
                <a:solidFill>
                  <a:srgbClr val="050707"/>
                </a:solidFill>
                <a:latin typeface="Raleway"/>
                <a:ea typeface="Raleway"/>
                <a:cs typeface="Raleway"/>
                <a:sym typeface="Raleway"/>
              </a:rPr>
              <a:t>Learning Objectives</a:t>
            </a:r>
            <a:endParaRPr/>
          </a:p>
        </p:txBody>
      </p:sp>
      <p:sp>
        <p:nvSpPr>
          <p:cNvPr id="384" name="Google Shape;384;p40"/>
          <p:cNvSpPr txBox="1"/>
          <p:nvPr/>
        </p:nvSpPr>
        <p:spPr>
          <a:xfrm>
            <a:off x="1028700" y="3429000"/>
            <a:ext cx="9788700" cy="104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rgbClr val="BA5212"/>
                </a:solidFill>
                <a:latin typeface="Raleway"/>
                <a:ea typeface="Raleway"/>
                <a:cs typeface="Raleway"/>
                <a:sym typeface="Raleway"/>
              </a:rPr>
              <a:t>6.2 Building Partnerships with and Honoring the Contributions of Diverse Families</a:t>
            </a:r>
            <a:endParaRPr sz="3400">
              <a:solidFill>
                <a:srgbClr val="BA5212"/>
              </a:solidFill>
              <a:latin typeface="Raleway"/>
              <a:ea typeface="Raleway"/>
              <a:cs typeface="Raleway"/>
              <a:sym typeface="Raleway"/>
            </a:endParaRPr>
          </a:p>
        </p:txBody>
      </p:sp>
      <p:pic>
        <p:nvPicPr>
          <p:cNvPr id="385" name="Google Shape;385;p40"/>
          <p:cNvPicPr preferRelativeResize="0"/>
          <p:nvPr/>
        </p:nvPicPr>
        <p:blipFill>
          <a:blip r:embed="rId4">
            <a:alphaModFix/>
          </a:blip>
          <a:stretch>
            <a:fillRect/>
          </a:stretch>
        </p:blipFill>
        <p:spPr>
          <a:xfrm>
            <a:off x="11528211" y="212738"/>
            <a:ext cx="6423726" cy="6423726"/>
          </a:xfrm>
          <a:prstGeom prst="rect">
            <a:avLst/>
          </a:prstGeom>
          <a:noFill/>
          <a:ln>
            <a:noFill/>
          </a:ln>
        </p:spPr>
      </p:pic>
      <p:sp>
        <p:nvSpPr>
          <p:cNvPr id="386" name="Google Shape;386;p40"/>
          <p:cNvSpPr txBox="1"/>
          <p:nvPr/>
        </p:nvSpPr>
        <p:spPr>
          <a:xfrm>
            <a:off x="11340000" y="6482100"/>
            <a:ext cx="6800100" cy="2776200"/>
          </a:xfrm>
          <a:prstGeom prst="rect">
            <a:avLst/>
          </a:prstGeom>
          <a:noFill/>
          <a:ln>
            <a:noFill/>
          </a:ln>
        </p:spPr>
        <p:txBody>
          <a:bodyPr anchorCtr="0" anchor="t" bIns="182875" lIns="182875" spcFirstLastPara="1" rIns="182875" wrap="square" tIns="182875">
            <a:spAutoFit/>
          </a:bodyPr>
          <a:lstStyle/>
          <a:p>
            <a:pPr indent="0" lvl="0" marL="0" marR="0" rtl="0" algn="ctr">
              <a:lnSpc>
                <a:spcPct val="119970"/>
              </a:lnSpc>
              <a:spcBef>
                <a:spcPts val="0"/>
              </a:spcBef>
              <a:spcAft>
                <a:spcPts val="0"/>
              </a:spcAft>
              <a:buNone/>
            </a:pPr>
            <a:r>
              <a:rPr b="1" lang="en-US" sz="3400">
                <a:solidFill>
                  <a:srgbClr val="FFFFFF"/>
                </a:solidFill>
                <a:latin typeface="Raleway"/>
                <a:ea typeface="Raleway"/>
                <a:cs typeface="Raleway"/>
                <a:sym typeface="Raleway"/>
              </a:rPr>
              <a:t>Link Objectives to Developmental Indicators in</a:t>
            </a:r>
            <a:br>
              <a:rPr b="1" lang="en-US" sz="3400">
                <a:solidFill>
                  <a:srgbClr val="FFFFFF"/>
                </a:solidFill>
                <a:latin typeface="Raleway"/>
                <a:ea typeface="Raleway"/>
                <a:cs typeface="Raleway"/>
                <a:sym typeface="Raleway"/>
              </a:rPr>
            </a:br>
            <a:r>
              <a:rPr b="1" lang="en-US" sz="3400" u="sng">
                <a:solidFill>
                  <a:srgbClr val="FFFFFF"/>
                </a:solidFill>
                <a:latin typeface="Raleway"/>
                <a:ea typeface="Raleway"/>
                <a:cs typeface="Raleway"/>
                <a:sym typeface="Raleway"/>
                <a:hlinkClick r:id="rId5">
                  <a:extLst>
                    <a:ext uri="{A12FA001-AC4F-418D-AE19-62706E023703}">
                      <ahyp:hlinkClr val="tx"/>
                    </a:ext>
                  </a:extLst>
                </a:hlinkClick>
              </a:rPr>
              <a:t>California Transformative SEL Competencies</a:t>
            </a:r>
            <a:r>
              <a:rPr b="1" lang="en-US" sz="3400">
                <a:solidFill>
                  <a:srgbClr val="FFFFFF"/>
                </a:solidFill>
                <a:latin typeface="Raleway"/>
                <a:ea typeface="Raleway"/>
                <a:cs typeface="Raleway"/>
                <a:sym typeface="Raleway"/>
              </a:rPr>
              <a:t> </a:t>
            </a:r>
            <a:endParaRPr b="1" sz="3400">
              <a:solidFill>
                <a:srgbClr val="FFFFFF"/>
              </a:solidFill>
              <a:latin typeface="Raleway"/>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1"/>
          <p:cNvSpPr/>
          <p:nvPr/>
        </p:nvSpPr>
        <p:spPr>
          <a:xfrm>
            <a:off x="1028700" y="8888895"/>
            <a:ext cx="16230600" cy="339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1"/>
          <p:cNvSpPr/>
          <p:nvPr/>
        </p:nvSpPr>
        <p:spPr>
          <a:xfrm>
            <a:off x="1054381" y="-359379"/>
            <a:ext cx="7213200" cy="11844000"/>
          </a:xfrm>
          <a:prstGeom prst="rect">
            <a:avLst/>
          </a:prstGeom>
          <a:solidFill>
            <a:srgbClr val="BA5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41"/>
          <p:cNvSpPr txBox="1"/>
          <p:nvPr/>
        </p:nvSpPr>
        <p:spPr>
          <a:xfrm>
            <a:off x="13168525" y="3249363"/>
            <a:ext cx="4472100" cy="5036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US" sz="2400">
                <a:solidFill>
                  <a:schemeClr val="dk1"/>
                </a:solidFill>
                <a:latin typeface="Raleway"/>
                <a:ea typeface="Raleway"/>
                <a:cs typeface="Raleway"/>
                <a:sym typeface="Raleway"/>
              </a:rPr>
              <a:t>The </a:t>
            </a:r>
            <a:r>
              <a:rPr lang="en-US" sz="2400" u="sng">
                <a:solidFill>
                  <a:srgbClr val="1155CC"/>
                </a:solidFill>
                <a:latin typeface="Raleway"/>
                <a:ea typeface="Raleway"/>
                <a:cs typeface="Raleway"/>
                <a:sym typeface="Raleway"/>
                <a:hlinkClick r:id="rId3">
                  <a:extLst>
                    <a:ext uri="{A12FA001-AC4F-418D-AE19-62706E023703}">
                      <ahyp:hlinkClr val="tx"/>
                    </a:ext>
                  </a:extLst>
                </a:hlinkClick>
              </a:rPr>
              <a:t>Equitable Collaboration Framework</a:t>
            </a:r>
            <a:r>
              <a:rPr lang="en-US" sz="2400">
                <a:solidFill>
                  <a:schemeClr val="dk1"/>
                </a:solidFill>
                <a:latin typeface="Raleway"/>
                <a:ea typeface="Raleway"/>
                <a:cs typeface="Raleway"/>
                <a:sym typeface="Raleway"/>
              </a:rPr>
              <a:t> was developed by the </a:t>
            </a:r>
            <a:r>
              <a:rPr lang="en-US" sz="2400" u="sng">
                <a:solidFill>
                  <a:srgbClr val="1155CC"/>
                </a:solidFill>
                <a:latin typeface="Raleway"/>
                <a:ea typeface="Raleway"/>
                <a:cs typeface="Raleway"/>
                <a:sym typeface="Raleway"/>
                <a:hlinkClick r:id="rId4">
                  <a:extLst>
                    <a:ext uri="{A12FA001-AC4F-418D-AE19-62706E023703}">
                      <ahyp:hlinkClr val="tx"/>
                    </a:ext>
                  </a:extLst>
                </a:hlinkClick>
              </a:rPr>
              <a:t>Equitable Parent-School Collaboration Research Project</a:t>
            </a:r>
            <a:r>
              <a:rPr lang="en-US" sz="2400">
                <a:solidFill>
                  <a:schemeClr val="dk1"/>
                </a:solidFill>
                <a:latin typeface="Raleway"/>
                <a:ea typeface="Raleway"/>
                <a:cs typeface="Raleway"/>
                <a:sym typeface="Raleway"/>
              </a:rPr>
              <a:t> at the University of Washington’s College of Education, and is hosted on </a:t>
            </a:r>
            <a:r>
              <a:rPr lang="en-US" sz="2400" u="sng">
                <a:solidFill>
                  <a:srgbClr val="1155CC"/>
                </a:solidFill>
                <a:latin typeface="Raleway"/>
                <a:ea typeface="Raleway"/>
                <a:cs typeface="Raleway"/>
                <a:sym typeface="Raleway"/>
                <a:hlinkClick r:id="rId5">
                  <a:extLst>
                    <a:ext uri="{A12FA001-AC4F-418D-AE19-62706E023703}">
                      <ahyp:hlinkClr val="tx"/>
                    </a:ext>
                  </a:extLst>
                </a:hlinkClick>
              </a:rPr>
              <a:t>Organizing Engagement</a:t>
            </a:r>
            <a:r>
              <a:rPr lang="en-US" sz="2400">
                <a:solidFill>
                  <a:schemeClr val="dk1"/>
                </a:solidFill>
                <a:latin typeface="Raleway"/>
                <a:ea typeface="Raleway"/>
                <a:cs typeface="Raleway"/>
                <a:sym typeface="Raleway"/>
              </a:rPr>
              <a:t>.</a:t>
            </a:r>
            <a:endParaRPr sz="2400">
              <a:solidFill>
                <a:schemeClr val="dk1"/>
              </a:solidFill>
              <a:latin typeface="Raleway"/>
              <a:ea typeface="Raleway"/>
              <a:cs typeface="Raleway"/>
              <a:sym typeface="Raleway"/>
            </a:endParaRPr>
          </a:p>
          <a:p>
            <a:pPr indent="0" lvl="0" marL="0" marR="0" rtl="0" algn="l">
              <a:lnSpc>
                <a:spcPct val="139964"/>
              </a:lnSpc>
              <a:spcBef>
                <a:spcPts val="0"/>
              </a:spcBef>
              <a:spcAft>
                <a:spcPts val="0"/>
              </a:spcAft>
              <a:buClr>
                <a:schemeClr val="dk1"/>
              </a:buClr>
              <a:buSzPts val="1100"/>
              <a:buFont typeface="Arial"/>
              <a:buNone/>
            </a:pPr>
            <a:r>
              <a:t/>
            </a:r>
            <a:endParaRPr sz="2800">
              <a:latin typeface="Raleway"/>
              <a:ea typeface="Raleway"/>
              <a:cs typeface="Raleway"/>
              <a:sym typeface="Raleway"/>
            </a:endParaRPr>
          </a:p>
          <a:p>
            <a:pPr indent="0" lvl="0" marL="0" marR="0" rtl="0" algn="l">
              <a:lnSpc>
                <a:spcPct val="139964"/>
              </a:lnSpc>
              <a:spcBef>
                <a:spcPts val="0"/>
              </a:spcBef>
              <a:spcAft>
                <a:spcPts val="0"/>
              </a:spcAft>
              <a:buClr>
                <a:schemeClr val="dk1"/>
              </a:buClr>
              <a:buSzPts val="1100"/>
              <a:buFont typeface="Arial"/>
              <a:buNone/>
            </a:pPr>
            <a:r>
              <a:t/>
            </a:r>
            <a:endParaRPr sz="2800">
              <a:latin typeface="Raleway"/>
              <a:ea typeface="Raleway"/>
              <a:cs typeface="Raleway"/>
              <a:sym typeface="Raleway"/>
            </a:endParaRPr>
          </a:p>
          <a:p>
            <a:pPr indent="0" lvl="0" marL="0" marR="0" rtl="0" algn="l">
              <a:lnSpc>
                <a:spcPct val="139964"/>
              </a:lnSpc>
              <a:spcBef>
                <a:spcPts val="0"/>
              </a:spcBef>
              <a:spcAft>
                <a:spcPts val="0"/>
              </a:spcAft>
              <a:buNone/>
            </a:pPr>
            <a:r>
              <a:t/>
            </a:r>
            <a:endParaRPr sz="2800">
              <a:latin typeface="Raleway"/>
              <a:ea typeface="Raleway"/>
              <a:cs typeface="Raleway"/>
              <a:sym typeface="Raleway"/>
            </a:endParaRPr>
          </a:p>
        </p:txBody>
      </p:sp>
      <p:pic>
        <p:nvPicPr>
          <p:cNvPr id="394" name="Google Shape;394;p41"/>
          <p:cNvPicPr preferRelativeResize="0"/>
          <p:nvPr/>
        </p:nvPicPr>
        <p:blipFill rotWithShape="1">
          <a:blip r:embed="rId6">
            <a:alphaModFix/>
          </a:blip>
          <a:srcRect b="0" l="0" r="0" t="0"/>
          <a:stretch/>
        </p:blipFill>
        <p:spPr>
          <a:xfrm>
            <a:off x="17259300" y="351310"/>
            <a:ext cx="677390" cy="677390"/>
          </a:xfrm>
          <a:prstGeom prst="rect">
            <a:avLst/>
          </a:prstGeom>
          <a:noFill/>
          <a:ln>
            <a:noFill/>
          </a:ln>
        </p:spPr>
      </p:pic>
      <p:pic>
        <p:nvPicPr>
          <p:cNvPr id="395" name="Google Shape;395;p41"/>
          <p:cNvPicPr preferRelativeResize="0"/>
          <p:nvPr/>
        </p:nvPicPr>
        <p:blipFill>
          <a:blip r:embed="rId7">
            <a:alphaModFix/>
          </a:blip>
          <a:stretch>
            <a:fillRect/>
          </a:stretch>
        </p:blipFill>
        <p:spPr>
          <a:xfrm>
            <a:off x="0" y="1115300"/>
            <a:ext cx="12804500" cy="87035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2"/>
          <p:cNvSpPr/>
          <p:nvPr/>
        </p:nvSpPr>
        <p:spPr>
          <a:xfrm>
            <a:off x="1028700" y="8888895"/>
            <a:ext cx="16230600" cy="339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2"/>
          <p:cNvSpPr/>
          <p:nvPr/>
        </p:nvSpPr>
        <p:spPr>
          <a:xfrm>
            <a:off x="1054381" y="-359379"/>
            <a:ext cx="7213200" cy="11844000"/>
          </a:xfrm>
          <a:prstGeom prst="rect">
            <a:avLst/>
          </a:prstGeom>
          <a:solidFill>
            <a:srgbClr val="BA5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2"/>
          <p:cNvSpPr txBox="1"/>
          <p:nvPr/>
        </p:nvSpPr>
        <p:spPr>
          <a:xfrm>
            <a:off x="13116525" y="3925413"/>
            <a:ext cx="4472100" cy="3768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US" sz="2400">
                <a:solidFill>
                  <a:schemeClr val="dk1"/>
                </a:solidFill>
                <a:latin typeface="Raleway"/>
                <a:ea typeface="Raleway"/>
                <a:cs typeface="Raleway"/>
                <a:sym typeface="Raleway"/>
              </a:rPr>
              <a:t>The </a:t>
            </a:r>
            <a:r>
              <a:rPr lang="en-US" sz="2400" u="sng">
                <a:solidFill>
                  <a:srgbClr val="1155CC"/>
                </a:solidFill>
                <a:latin typeface="Raleway"/>
                <a:ea typeface="Raleway"/>
                <a:cs typeface="Raleway"/>
                <a:sym typeface="Raleway"/>
                <a:hlinkClick r:id="rId3">
                  <a:extLst>
                    <a:ext uri="{A12FA001-AC4F-418D-AE19-62706E023703}">
                      <ahyp:hlinkClr val="tx"/>
                    </a:ext>
                  </a:extLst>
                </a:hlinkClick>
              </a:rPr>
              <a:t>Family Engagement Playbook</a:t>
            </a:r>
            <a:r>
              <a:rPr lang="en-US" sz="2400">
                <a:solidFill>
                  <a:schemeClr val="dk1"/>
                </a:solidFill>
                <a:latin typeface="Raleway"/>
                <a:ea typeface="Raleway"/>
                <a:cs typeface="Raleway"/>
                <a:sym typeface="Raleway"/>
              </a:rPr>
              <a:t>, created by the </a:t>
            </a:r>
            <a:r>
              <a:rPr lang="en-US" sz="2400" u="sng">
                <a:solidFill>
                  <a:srgbClr val="1155CC"/>
                </a:solidFill>
                <a:latin typeface="Raleway"/>
                <a:ea typeface="Raleway"/>
                <a:cs typeface="Raleway"/>
                <a:sym typeface="Raleway"/>
                <a:hlinkClick r:id="rId4">
                  <a:extLst>
                    <a:ext uri="{A12FA001-AC4F-418D-AE19-62706E023703}">
                      <ahyp:hlinkClr val="tx"/>
                    </a:ext>
                  </a:extLst>
                </a:hlinkClick>
              </a:rPr>
              <a:t>Global Family Research Project</a:t>
            </a:r>
            <a:r>
              <a:rPr lang="en-US" sz="2400">
                <a:solidFill>
                  <a:schemeClr val="dk1"/>
                </a:solidFill>
                <a:latin typeface="Raleway"/>
                <a:ea typeface="Raleway"/>
                <a:cs typeface="Raleway"/>
                <a:sym typeface="Raleway"/>
              </a:rPr>
              <a:t>, “provides people, groups, and organizations with opportunities to explore new possibilities for building capacity to promote co-created family engagement.” </a:t>
            </a:r>
            <a:endParaRPr sz="2800">
              <a:latin typeface="Raleway"/>
              <a:ea typeface="Raleway"/>
              <a:cs typeface="Raleway"/>
              <a:sym typeface="Raleway"/>
            </a:endParaRPr>
          </a:p>
        </p:txBody>
      </p:sp>
      <p:pic>
        <p:nvPicPr>
          <p:cNvPr id="403" name="Google Shape;403;p42"/>
          <p:cNvPicPr preferRelativeResize="0"/>
          <p:nvPr/>
        </p:nvPicPr>
        <p:blipFill rotWithShape="1">
          <a:blip r:embed="rId5">
            <a:alphaModFix/>
          </a:blip>
          <a:srcRect b="0" l="0" r="0" t="0"/>
          <a:stretch/>
        </p:blipFill>
        <p:spPr>
          <a:xfrm>
            <a:off x="17259300" y="351310"/>
            <a:ext cx="677390" cy="677390"/>
          </a:xfrm>
          <a:prstGeom prst="rect">
            <a:avLst/>
          </a:prstGeom>
          <a:noFill/>
          <a:ln>
            <a:noFill/>
          </a:ln>
        </p:spPr>
      </p:pic>
      <p:pic>
        <p:nvPicPr>
          <p:cNvPr id="404" name="Google Shape;404;p42"/>
          <p:cNvPicPr preferRelativeResize="0"/>
          <p:nvPr/>
        </p:nvPicPr>
        <p:blipFill rotWithShape="1">
          <a:blip r:embed="rId6">
            <a:alphaModFix/>
          </a:blip>
          <a:srcRect b="0" l="0" r="0" t="7723"/>
          <a:stretch/>
        </p:blipFill>
        <p:spPr>
          <a:xfrm>
            <a:off x="524125" y="787150"/>
            <a:ext cx="12159024" cy="8955674"/>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3"/>
          <p:cNvSpPr txBox="1"/>
          <p:nvPr/>
        </p:nvSpPr>
        <p:spPr>
          <a:xfrm>
            <a:off x="2311593" y="360281"/>
            <a:ext cx="143571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SzPts val="1100"/>
              <a:buNone/>
            </a:pPr>
            <a:r>
              <a:rPr lang="en-US" sz="8000">
                <a:solidFill>
                  <a:srgbClr val="BA5212"/>
                </a:solidFill>
                <a:latin typeface="Raleway"/>
                <a:ea typeface="Raleway"/>
                <a:cs typeface="Raleway"/>
                <a:sym typeface="Raleway"/>
              </a:rPr>
              <a:t>Let’s Discuss</a:t>
            </a:r>
            <a:endParaRPr sz="8000">
              <a:solidFill>
                <a:srgbClr val="9C182C"/>
              </a:solidFill>
              <a:latin typeface="Raleway"/>
              <a:ea typeface="Raleway"/>
              <a:cs typeface="Raleway"/>
              <a:sym typeface="Raleway"/>
            </a:endParaRPr>
          </a:p>
        </p:txBody>
      </p:sp>
      <p:sp>
        <p:nvSpPr>
          <p:cNvPr id="410" name="Google Shape;410;p43"/>
          <p:cNvSpPr txBox="1"/>
          <p:nvPr/>
        </p:nvSpPr>
        <p:spPr>
          <a:xfrm>
            <a:off x="2350713" y="1654750"/>
            <a:ext cx="14278800" cy="5232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None/>
            </a:pPr>
            <a:r>
              <a:rPr lang="en-US" sz="3400">
                <a:solidFill>
                  <a:srgbClr val="050707"/>
                </a:solidFill>
                <a:latin typeface="Raleway"/>
                <a:ea typeface="Raleway"/>
                <a:cs typeface="Raleway"/>
                <a:sym typeface="Raleway"/>
              </a:rPr>
              <a:t>Reflect</a:t>
            </a:r>
            <a:r>
              <a:rPr lang="en-US" sz="3400">
                <a:solidFill>
                  <a:srgbClr val="050707"/>
                </a:solidFill>
                <a:latin typeface="Raleway"/>
                <a:ea typeface="Raleway"/>
                <a:cs typeface="Raleway"/>
                <a:sym typeface="Raleway"/>
              </a:rPr>
              <a:t>: Partnership Building Practices</a:t>
            </a:r>
            <a:endParaRPr/>
          </a:p>
        </p:txBody>
      </p:sp>
      <p:sp>
        <p:nvSpPr>
          <p:cNvPr id="411" name="Google Shape;411;p43"/>
          <p:cNvSpPr/>
          <p:nvPr/>
        </p:nvSpPr>
        <p:spPr>
          <a:xfrm>
            <a:off x="2350718" y="2515977"/>
            <a:ext cx="279000" cy="296400"/>
          </a:xfrm>
          <a:prstGeom prst="rect">
            <a:avLst/>
          </a:prstGeom>
          <a:solidFill>
            <a:srgbClr val="BA5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3"/>
          <p:cNvSpPr txBox="1"/>
          <p:nvPr/>
        </p:nvSpPr>
        <p:spPr>
          <a:xfrm>
            <a:off x="2800100" y="2403725"/>
            <a:ext cx="14532300" cy="7365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lang="en-US" sz="3000">
                <a:solidFill>
                  <a:srgbClr val="050707"/>
                </a:solidFill>
                <a:latin typeface="Raleway"/>
                <a:ea typeface="Raleway"/>
                <a:cs typeface="Raleway"/>
                <a:sym typeface="Raleway"/>
              </a:rPr>
              <a:t>What was interesting or new to you?</a:t>
            </a:r>
            <a:br>
              <a:rPr lang="en-US" sz="3000">
                <a:solidFill>
                  <a:srgbClr val="050707"/>
                </a:solidFill>
                <a:latin typeface="Raleway"/>
                <a:ea typeface="Raleway"/>
                <a:cs typeface="Raleway"/>
                <a:sym typeface="Raleway"/>
              </a:rPr>
            </a:b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r>
              <a:rPr lang="en-US" sz="3000">
                <a:solidFill>
                  <a:srgbClr val="050707"/>
                </a:solidFill>
                <a:latin typeface="Raleway"/>
                <a:ea typeface="Raleway"/>
                <a:cs typeface="Raleway"/>
                <a:sym typeface="Raleway"/>
              </a:rPr>
              <a:t>What from these frameworks could be used in your classroom or school context?</a:t>
            </a:r>
            <a:br>
              <a:rPr lang="en-US" sz="3000">
                <a:solidFill>
                  <a:srgbClr val="050707"/>
                </a:solidFill>
                <a:latin typeface="Raleway"/>
                <a:ea typeface="Raleway"/>
                <a:cs typeface="Raleway"/>
                <a:sym typeface="Raleway"/>
              </a:rPr>
            </a:b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r>
              <a:rPr lang="en-US" sz="3000">
                <a:solidFill>
                  <a:srgbClr val="050707"/>
                </a:solidFill>
                <a:latin typeface="Raleway"/>
                <a:ea typeface="Raleway"/>
                <a:cs typeface="Raleway"/>
                <a:sym typeface="Raleway"/>
              </a:rPr>
              <a:t>Where do social and emotional competencies show up within these frameworks, implicitly or directly?</a:t>
            </a:r>
            <a:br>
              <a:rPr lang="en-US" sz="3000">
                <a:solidFill>
                  <a:srgbClr val="050707"/>
                </a:solidFill>
                <a:latin typeface="Raleway"/>
                <a:ea typeface="Raleway"/>
                <a:cs typeface="Raleway"/>
                <a:sym typeface="Raleway"/>
              </a:rPr>
            </a:b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r>
              <a:rPr lang="en-US" sz="3000">
                <a:solidFill>
                  <a:srgbClr val="050707"/>
                </a:solidFill>
                <a:latin typeface="Raleway"/>
                <a:ea typeface="Raleway"/>
                <a:cs typeface="Raleway"/>
                <a:sym typeface="Raleway"/>
              </a:rPr>
              <a:t>What barriers exist in your classroom or school to adopting an equity-focused, co-creation approach to parent engagement as described in these framework examples?</a:t>
            </a:r>
            <a:br>
              <a:rPr lang="en-US" sz="3000">
                <a:solidFill>
                  <a:srgbClr val="050707"/>
                </a:solidFill>
                <a:latin typeface="Raleway"/>
                <a:ea typeface="Raleway"/>
                <a:cs typeface="Raleway"/>
                <a:sym typeface="Raleway"/>
              </a:rPr>
            </a:b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r>
              <a:rPr lang="en-US" sz="3000">
                <a:solidFill>
                  <a:srgbClr val="050707"/>
                </a:solidFill>
                <a:latin typeface="Raleway"/>
                <a:ea typeface="Raleway"/>
                <a:cs typeface="Raleway"/>
                <a:sym typeface="Raleway"/>
              </a:rPr>
              <a:t>How might those be overcome?</a:t>
            </a:r>
            <a:br>
              <a:rPr lang="en-US" sz="3000">
                <a:solidFill>
                  <a:srgbClr val="050707"/>
                </a:solidFill>
                <a:latin typeface="Raleway"/>
                <a:ea typeface="Raleway"/>
                <a:cs typeface="Raleway"/>
                <a:sym typeface="Raleway"/>
              </a:rPr>
            </a:b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r>
              <a:rPr lang="en-US" sz="3000">
                <a:solidFill>
                  <a:srgbClr val="050707"/>
                </a:solidFill>
                <a:latin typeface="Raleway"/>
                <a:ea typeface="Raleway"/>
                <a:cs typeface="Raleway"/>
                <a:sym typeface="Raleway"/>
              </a:rPr>
              <a:t>What is one key insight or take away from the framework you explored?</a:t>
            </a:r>
            <a:endParaRPr sz="3000">
              <a:solidFill>
                <a:srgbClr val="050707"/>
              </a:solidFill>
              <a:latin typeface="Raleway"/>
              <a:ea typeface="Raleway"/>
              <a:cs typeface="Raleway"/>
              <a:sym typeface="Raleway"/>
            </a:endParaRPr>
          </a:p>
        </p:txBody>
      </p:sp>
      <p:sp>
        <p:nvSpPr>
          <p:cNvPr id="413" name="Google Shape;413;p43"/>
          <p:cNvSpPr/>
          <p:nvPr/>
        </p:nvSpPr>
        <p:spPr>
          <a:xfrm>
            <a:off x="-522792" y="-198217"/>
            <a:ext cx="2031000" cy="10691700"/>
          </a:xfrm>
          <a:prstGeom prst="rect">
            <a:avLst/>
          </a:prstGeom>
          <a:solidFill>
            <a:srgbClr val="BA5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3"/>
          <p:cNvSpPr/>
          <p:nvPr/>
        </p:nvSpPr>
        <p:spPr>
          <a:xfrm>
            <a:off x="2350718" y="3553621"/>
            <a:ext cx="279000" cy="296400"/>
          </a:xfrm>
          <a:prstGeom prst="rect">
            <a:avLst/>
          </a:prstGeom>
          <a:solidFill>
            <a:srgbClr val="BA5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3"/>
          <p:cNvSpPr/>
          <p:nvPr/>
        </p:nvSpPr>
        <p:spPr>
          <a:xfrm>
            <a:off x="2350718" y="8299035"/>
            <a:ext cx="279000" cy="296400"/>
          </a:xfrm>
          <a:prstGeom prst="rect">
            <a:avLst/>
          </a:prstGeom>
          <a:solidFill>
            <a:srgbClr val="BA5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6" name="Google Shape;416;p43"/>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sp>
        <p:nvSpPr>
          <p:cNvPr id="417" name="Google Shape;417;p43"/>
          <p:cNvSpPr/>
          <p:nvPr/>
        </p:nvSpPr>
        <p:spPr>
          <a:xfrm>
            <a:off x="2350718" y="4591272"/>
            <a:ext cx="279000" cy="296400"/>
          </a:xfrm>
          <a:prstGeom prst="rect">
            <a:avLst/>
          </a:prstGeom>
          <a:solidFill>
            <a:srgbClr val="BA5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3"/>
          <p:cNvSpPr/>
          <p:nvPr/>
        </p:nvSpPr>
        <p:spPr>
          <a:xfrm>
            <a:off x="2350718" y="6147747"/>
            <a:ext cx="279000" cy="296400"/>
          </a:xfrm>
          <a:prstGeom prst="rect">
            <a:avLst/>
          </a:prstGeom>
          <a:solidFill>
            <a:srgbClr val="BA5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3"/>
          <p:cNvSpPr/>
          <p:nvPr/>
        </p:nvSpPr>
        <p:spPr>
          <a:xfrm>
            <a:off x="2350718" y="9335285"/>
            <a:ext cx="279000" cy="296400"/>
          </a:xfrm>
          <a:prstGeom prst="rect">
            <a:avLst/>
          </a:prstGeom>
          <a:solidFill>
            <a:srgbClr val="BA5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4"/>
          <p:cNvSpPr/>
          <p:nvPr/>
        </p:nvSpPr>
        <p:spPr>
          <a:xfrm>
            <a:off x="1028700" y="8888895"/>
            <a:ext cx="16230600" cy="339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4"/>
          <p:cNvSpPr/>
          <p:nvPr/>
        </p:nvSpPr>
        <p:spPr>
          <a:xfrm>
            <a:off x="1054381" y="-359379"/>
            <a:ext cx="7213200" cy="11844000"/>
          </a:xfrm>
          <a:prstGeom prst="rect">
            <a:avLst/>
          </a:prstGeom>
          <a:solidFill>
            <a:srgbClr val="BA5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6" name="Google Shape;426;p44"/>
          <p:cNvPicPr preferRelativeResize="0"/>
          <p:nvPr/>
        </p:nvPicPr>
        <p:blipFill rotWithShape="1">
          <a:blip r:embed="rId3">
            <a:alphaModFix/>
          </a:blip>
          <a:srcRect b="0" l="0" r="0" t="0"/>
          <a:stretch/>
        </p:blipFill>
        <p:spPr>
          <a:xfrm>
            <a:off x="17259300" y="351310"/>
            <a:ext cx="677390" cy="677390"/>
          </a:xfrm>
          <a:prstGeom prst="rect">
            <a:avLst/>
          </a:prstGeom>
          <a:noFill/>
          <a:ln>
            <a:noFill/>
          </a:ln>
        </p:spPr>
      </p:pic>
      <p:sp>
        <p:nvSpPr>
          <p:cNvPr id="427" name="Google Shape;427;p44"/>
          <p:cNvSpPr/>
          <p:nvPr/>
        </p:nvSpPr>
        <p:spPr>
          <a:xfrm>
            <a:off x="638025" y="1212250"/>
            <a:ext cx="16130400" cy="6995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3100">
                <a:latin typeface="Raleway"/>
                <a:ea typeface="Raleway"/>
                <a:cs typeface="Raleway"/>
                <a:sym typeface="Raleway"/>
              </a:rPr>
              <a:t>From a Parent’s Perspective:</a:t>
            </a:r>
            <a:endParaRPr b="1" sz="3100">
              <a:latin typeface="Raleway"/>
              <a:ea typeface="Raleway"/>
              <a:cs typeface="Raleway"/>
              <a:sym typeface="Raleway"/>
            </a:endParaRPr>
          </a:p>
          <a:p>
            <a:pPr indent="0" lvl="0" marL="0" rtl="0" algn="l">
              <a:spcBef>
                <a:spcPts val="0"/>
              </a:spcBef>
              <a:spcAft>
                <a:spcPts val="0"/>
              </a:spcAft>
              <a:buNone/>
            </a:pPr>
            <a:r>
              <a:t/>
            </a:r>
            <a:endParaRPr sz="3100">
              <a:latin typeface="Raleway"/>
              <a:ea typeface="Raleway"/>
              <a:cs typeface="Raleway"/>
              <a:sym typeface="Raleway"/>
            </a:endParaRPr>
          </a:p>
          <a:p>
            <a:pPr indent="0" lvl="0" marL="0" rtl="0" algn="l">
              <a:spcBef>
                <a:spcPts val="0"/>
              </a:spcBef>
              <a:spcAft>
                <a:spcPts val="0"/>
              </a:spcAft>
              <a:buNone/>
            </a:pPr>
            <a:r>
              <a:rPr lang="en-US" sz="3100">
                <a:latin typeface="Raleway"/>
                <a:ea typeface="Raleway"/>
                <a:cs typeface="Raleway"/>
                <a:sym typeface="Raleway"/>
              </a:rPr>
              <a:t>“There is a presumption that parents and teachers would be natural allies, but some family school interactions, particularly in low-income communities of color, suggest that the relationship is more adversarial. How and why does this conflict emerge? . . . The relationships between teachers and parents are also shaped by their perceptions of one another. Both parents and teachers share a quiet and deeply personal desire to be seen and heard for their interactions with children, but often instead feel misunderstood and underappreciated. The struggle for legitimacy, power, and appreciation creates tangible distrust between teachers and parents and between families and schools leading each party to approach the other defensively. In an environment of distrust and misunderstanding, both teachers and parents fear criticism from one another; in response, both groups often isolate themselves.”  —Soo Hong, </a:t>
            </a:r>
            <a:r>
              <a:rPr i="1" lang="en-US" sz="3100">
                <a:latin typeface="Raleway"/>
                <a:ea typeface="Raleway"/>
                <a:cs typeface="Raleway"/>
                <a:sym typeface="Raleway"/>
              </a:rPr>
              <a:t>A Cord of Three Strands</a:t>
            </a:r>
            <a:endParaRPr i="1" sz="3100">
              <a:latin typeface="Raleway"/>
              <a:ea typeface="Raleway"/>
              <a:cs typeface="Raleway"/>
              <a:sym typeface="Raleway"/>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45"/>
          <p:cNvSpPr/>
          <p:nvPr/>
        </p:nvSpPr>
        <p:spPr>
          <a:xfrm>
            <a:off x="1028700" y="8888895"/>
            <a:ext cx="16230600" cy="339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5"/>
          <p:cNvSpPr/>
          <p:nvPr/>
        </p:nvSpPr>
        <p:spPr>
          <a:xfrm>
            <a:off x="1054381" y="-359379"/>
            <a:ext cx="7213200" cy="11844000"/>
          </a:xfrm>
          <a:prstGeom prst="rect">
            <a:avLst/>
          </a:prstGeom>
          <a:solidFill>
            <a:srgbClr val="BA5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4" name="Google Shape;434;p45"/>
          <p:cNvPicPr preferRelativeResize="0"/>
          <p:nvPr/>
        </p:nvPicPr>
        <p:blipFill rotWithShape="1">
          <a:blip r:embed="rId3">
            <a:alphaModFix/>
          </a:blip>
          <a:srcRect b="0" l="0" r="0" t="0"/>
          <a:stretch/>
        </p:blipFill>
        <p:spPr>
          <a:xfrm>
            <a:off x="17259300" y="351310"/>
            <a:ext cx="677390" cy="677390"/>
          </a:xfrm>
          <a:prstGeom prst="rect">
            <a:avLst/>
          </a:prstGeom>
          <a:noFill/>
          <a:ln>
            <a:noFill/>
          </a:ln>
        </p:spPr>
      </p:pic>
      <p:pic>
        <p:nvPicPr>
          <p:cNvPr descr="A few women looking at a computer&#10;&#10;Description automatically generated with low confidence" id="435" name="Google Shape;435;p45"/>
          <p:cNvPicPr preferRelativeResize="0"/>
          <p:nvPr/>
        </p:nvPicPr>
        <p:blipFill rotWithShape="1">
          <a:blip r:embed="rId4">
            <a:alphaModFix/>
          </a:blip>
          <a:srcRect b="0" l="0" r="0" t="0"/>
          <a:stretch/>
        </p:blipFill>
        <p:spPr>
          <a:xfrm>
            <a:off x="2549565" y="3195763"/>
            <a:ext cx="7921762" cy="5281174"/>
          </a:xfrm>
          <a:prstGeom prst="rect">
            <a:avLst/>
          </a:prstGeom>
          <a:noFill/>
          <a:ln>
            <a:noFill/>
          </a:ln>
        </p:spPr>
      </p:pic>
      <p:pic>
        <p:nvPicPr>
          <p:cNvPr descr="Qr code&#10;&#10;Description automatically generated" id="436" name="Google Shape;436;p45"/>
          <p:cNvPicPr preferRelativeResize="0"/>
          <p:nvPr/>
        </p:nvPicPr>
        <p:blipFill rotWithShape="1">
          <a:blip r:embed="rId5">
            <a:alphaModFix/>
          </a:blip>
          <a:srcRect b="0" l="0" r="0" t="0"/>
          <a:stretch/>
        </p:blipFill>
        <p:spPr>
          <a:xfrm>
            <a:off x="11221832" y="3039149"/>
            <a:ext cx="5281107" cy="5281150"/>
          </a:xfrm>
          <a:prstGeom prst="rect">
            <a:avLst/>
          </a:prstGeom>
          <a:noFill/>
          <a:ln>
            <a:noFill/>
          </a:ln>
        </p:spPr>
      </p:pic>
      <p:sp>
        <p:nvSpPr>
          <p:cNvPr id="437" name="Google Shape;437;p45"/>
          <p:cNvSpPr txBox="1"/>
          <p:nvPr/>
        </p:nvSpPr>
        <p:spPr>
          <a:xfrm>
            <a:off x="8590075" y="1278401"/>
            <a:ext cx="9446100" cy="15054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None/>
            </a:pPr>
            <a:r>
              <a:rPr lang="en-US" sz="4400">
                <a:solidFill>
                  <a:srgbClr val="9C182C"/>
                </a:solidFill>
                <a:latin typeface="Raleway Medium"/>
                <a:ea typeface="Raleway Medium"/>
                <a:cs typeface="Raleway Medium"/>
                <a:sym typeface="Raleway Medium"/>
              </a:rPr>
              <a:t>From a Parent’s Perspective: </a:t>
            </a:r>
            <a:br>
              <a:rPr lang="en-US" sz="4400">
                <a:solidFill>
                  <a:srgbClr val="9C182C"/>
                </a:solidFill>
                <a:latin typeface="Raleway Medium"/>
                <a:ea typeface="Raleway Medium"/>
                <a:cs typeface="Raleway Medium"/>
                <a:sym typeface="Raleway Medium"/>
              </a:rPr>
            </a:br>
            <a:r>
              <a:rPr lang="en-US" sz="4400">
                <a:solidFill>
                  <a:srgbClr val="9C182C"/>
                </a:solidFill>
                <a:latin typeface="Raleway Medium"/>
                <a:ea typeface="Raleway Medium"/>
                <a:cs typeface="Raleway Medium"/>
                <a:sym typeface="Raleway Medium"/>
              </a:rPr>
              <a:t>Why I’m Not Involved</a:t>
            </a:r>
            <a:endParaRPr sz="4400">
              <a:solidFill>
                <a:srgbClr val="9C182C"/>
              </a:solidFill>
              <a:latin typeface="Raleway Medium"/>
              <a:ea typeface="Raleway Medium"/>
              <a:cs typeface="Raleway Medium"/>
              <a:sym typeface="Raleway Medium"/>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46"/>
          <p:cNvSpPr txBox="1"/>
          <p:nvPr/>
        </p:nvSpPr>
        <p:spPr>
          <a:xfrm>
            <a:off x="2311593" y="360281"/>
            <a:ext cx="143571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SzPts val="1100"/>
              <a:buNone/>
            </a:pPr>
            <a:r>
              <a:rPr lang="en-US" sz="8000">
                <a:solidFill>
                  <a:srgbClr val="BA5212"/>
                </a:solidFill>
                <a:latin typeface="Raleway"/>
                <a:ea typeface="Raleway"/>
                <a:cs typeface="Raleway"/>
                <a:sym typeface="Raleway"/>
              </a:rPr>
              <a:t>Let’s Discuss</a:t>
            </a:r>
            <a:endParaRPr sz="8000">
              <a:solidFill>
                <a:srgbClr val="9C182C"/>
              </a:solidFill>
              <a:latin typeface="Raleway"/>
              <a:ea typeface="Raleway"/>
              <a:cs typeface="Raleway"/>
              <a:sym typeface="Raleway"/>
            </a:endParaRPr>
          </a:p>
        </p:txBody>
      </p:sp>
      <p:sp>
        <p:nvSpPr>
          <p:cNvPr id="443" name="Google Shape;443;p46"/>
          <p:cNvSpPr/>
          <p:nvPr/>
        </p:nvSpPr>
        <p:spPr>
          <a:xfrm>
            <a:off x="2350718" y="1984902"/>
            <a:ext cx="279000" cy="296400"/>
          </a:xfrm>
          <a:prstGeom prst="rect">
            <a:avLst/>
          </a:prstGeom>
          <a:solidFill>
            <a:srgbClr val="BA5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6"/>
          <p:cNvSpPr txBox="1"/>
          <p:nvPr/>
        </p:nvSpPr>
        <p:spPr>
          <a:xfrm>
            <a:off x="2858900" y="1984900"/>
            <a:ext cx="14532300" cy="3117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lang="en-US" sz="3000">
                <a:solidFill>
                  <a:srgbClr val="050707"/>
                </a:solidFill>
                <a:latin typeface="Raleway"/>
                <a:ea typeface="Raleway"/>
                <a:cs typeface="Raleway"/>
                <a:sym typeface="Raleway"/>
              </a:rPr>
              <a:t>What teacher beliefs does Choi perceive?</a:t>
            </a:r>
            <a:br>
              <a:rPr lang="en-US" sz="3000">
                <a:solidFill>
                  <a:srgbClr val="050707"/>
                </a:solidFill>
                <a:latin typeface="Raleway"/>
                <a:ea typeface="Raleway"/>
                <a:cs typeface="Raleway"/>
                <a:sym typeface="Raleway"/>
              </a:rPr>
            </a:b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r>
              <a:rPr lang="en-US" sz="3000">
                <a:solidFill>
                  <a:srgbClr val="050707"/>
                </a:solidFill>
                <a:latin typeface="Raleway"/>
                <a:ea typeface="Raleway"/>
                <a:cs typeface="Raleway"/>
                <a:sym typeface="Raleway"/>
              </a:rPr>
              <a:t>How do educators’ SEL skills play a role in engaging successfully with families? </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r>
              <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r>
              <a:rPr lang="en-US" sz="3000">
                <a:solidFill>
                  <a:srgbClr val="050707"/>
                </a:solidFill>
                <a:latin typeface="Raleway"/>
                <a:ea typeface="Raleway"/>
                <a:cs typeface="Raleway"/>
                <a:sym typeface="Raleway"/>
              </a:rPr>
              <a:t>What specific SEL skills are relevant to successfully adopting a culturally responsive approach to working with families? </a:t>
            </a:r>
            <a:endParaRPr sz="3000">
              <a:solidFill>
                <a:srgbClr val="050707"/>
              </a:solidFill>
              <a:latin typeface="Raleway"/>
              <a:ea typeface="Raleway"/>
              <a:cs typeface="Raleway"/>
              <a:sym typeface="Raleway"/>
            </a:endParaRPr>
          </a:p>
        </p:txBody>
      </p:sp>
      <p:sp>
        <p:nvSpPr>
          <p:cNvPr id="445" name="Google Shape;445;p46"/>
          <p:cNvSpPr/>
          <p:nvPr/>
        </p:nvSpPr>
        <p:spPr>
          <a:xfrm>
            <a:off x="-522792" y="-198217"/>
            <a:ext cx="2031000" cy="10691700"/>
          </a:xfrm>
          <a:prstGeom prst="rect">
            <a:avLst/>
          </a:prstGeom>
          <a:solidFill>
            <a:srgbClr val="BA5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6"/>
          <p:cNvSpPr/>
          <p:nvPr/>
        </p:nvSpPr>
        <p:spPr>
          <a:xfrm>
            <a:off x="2350718" y="3132596"/>
            <a:ext cx="279000" cy="296400"/>
          </a:xfrm>
          <a:prstGeom prst="rect">
            <a:avLst/>
          </a:prstGeom>
          <a:solidFill>
            <a:srgbClr val="BA5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6"/>
          <p:cNvSpPr/>
          <p:nvPr/>
        </p:nvSpPr>
        <p:spPr>
          <a:xfrm>
            <a:off x="2350718" y="6368260"/>
            <a:ext cx="279000" cy="296400"/>
          </a:xfrm>
          <a:prstGeom prst="rect">
            <a:avLst/>
          </a:prstGeom>
          <a:solidFill>
            <a:srgbClr val="BA5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8" name="Google Shape;448;p46"/>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sp>
        <p:nvSpPr>
          <p:cNvPr id="449" name="Google Shape;449;p46"/>
          <p:cNvSpPr/>
          <p:nvPr/>
        </p:nvSpPr>
        <p:spPr>
          <a:xfrm>
            <a:off x="2350718" y="7473435"/>
            <a:ext cx="279000" cy="296400"/>
          </a:xfrm>
          <a:prstGeom prst="rect">
            <a:avLst/>
          </a:prstGeom>
          <a:solidFill>
            <a:srgbClr val="BA5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6"/>
          <p:cNvSpPr txBox="1"/>
          <p:nvPr/>
        </p:nvSpPr>
        <p:spPr>
          <a:xfrm>
            <a:off x="2350738" y="5495013"/>
            <a:ext cx="14278800" cy="5232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SzPts val="1100"/>
              <a:buNone/>
            </a:pPr>
            <a:r>
              <a:rPr lang="en-US" sz="3400">
                <a:solidFill>
                  <a:srgbClr val="050707"/>
                </a:solidFill>
                <a:latin typeface="Raleway"/>
                <a:ea typeface="Raleway"/>
                <a:cs typeface="Raleway"/>
                <a:sym typeface="Raleway"/>
              </a:rPr>
              <a:t>Consider your “Belief System” about Family Engagement</a:t>
            </a:r>
            <a:endParaRPr sz="3400">
              <a:solidFill>
                <a:srgbClr val="050707"/>
              </a:solidFill>
              <a:latin typeface="Raleway"/>
              <a:ea typeface="Raleway"/>
              <a:cs typeface="Raleway"/>
              <a:sym typeface="Raleway"/>
            </a:endParaRPr>
          </a:p>
        </p:txBody>
      </p:sp>
      <p:sp>
        <p:nvSpPr>
          <p:cNvPr id="451" name="Google Shape;451;p46"/>
          <p:cNvSpPr txBox="1"/>
          <p:nvPr/>
        </p:nvSpPr>
        <p:spPr>
          <a:xfrm>
            <a:off x="2858900" y="6245050"/>
            <a:ext cx="14076900" cy="3117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lang="en-US" sz="3000">
                <a:solidFill>
                  <a:srgbClr val="050707"/>
                </a:solidFill>
                <a:latin typeface="Raleway"/>
                <a:ea typeface="Raleway"/>
                <a:cs typeface="Raleway"/>
                <a:sym typeface="Raleway"/>
              </a:rPr>
              <a:t>What are your strengths in this area? </a:t>
            </a:r>
            <a:br>
              <a:rPr lang="en-US" sz="3000">
                <a:solidFill>
                  <a:srgbClr val="050707"/>
                </a:solidFill>
                <a:latin typeface="Raleway"/>
                <a:ea typeface="Raleway"/>
                <a:cs typeface="Raleway"/>
                <a:sym typeface="Raleway"/>
              </a:rPr>
            </a:b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r>
              <a:rPr lang="en-US" sz="3000">
                <a:solidFill>
                  <a:srgbClr val="050707"/>
                </a:solidFill>
                <a:latin typeface="Raleway"/>
                <a:ea typeface="Raleway"/>
                <a:cs typeface="Raleway"/>
                <a:sym typeface="Raleway"/>
              </a:rPr>
              <a:t>Are there ways you could continue to explore your own mindset and beliefs about family engagement?</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br>
              <a:rPr lang="en-US" sz="3000">
                <a:solidFill>
                  <a:srgbClr val="050707"/>
                </a:solidFill>
                <a:latin typeface="Raleway"/>
                <a:ea typeface="Raleway"/>
                <a:cs typeface="Raleway"/>
                <a:sym typeface="Raleway"/>
              </a:rPr>
            </a:br>
            <a:r>
              <a:rPr lang="en-US" sz="3000">
                <a:solidFill>
                  <a:srgbClr val="050707"/>
                </a:solidFill>
                <a:latin typeface="Raleway"/>
                <a:ea typeface="Raleway"/>
                <a:cs typeface="Raleway"/>
                <a:sym typeface="Raleway"/>
              </a:rPr>
              <a:t>What, in particular, would you like to continue to work on? </a:t>
            </a:r>
            <a:endParaRPr sz="3000">
              <a:solidFill>
                <a:srgbClr val="050707"/>
              </a:solidFill>
              <a:latin typeface="Raleway"/>
              <a:ea typeface="Raleway"/>
              <a:cs typeface="Raleway"/>
              <a:sym typeface="Raleway"/>
            </a:endParaRPr>
          </a:p>
        </p:txBody>
      </p:sp>
      <p:sp>
        <p:nvSpPr>
          <p:cNvPr id="452" name="Google Shape;452;p46"/>
          <p:cNvSpPr/>
          <p:nvPr/>
        </p:nvSpPr>
        <p:spPr>
          <a:xfrm>
            <a:off x="2408793" y="8961910"/>
            <a:ext cx="279000" cy="296400"/>
          </a:xfrm>
          <a:prstGeom prst="rect">
            <a:avLst/>
          </a:prstGeom>
          <a:solidFill>
            <a:srgbClr val="BA5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6"/>
          <p:cNvSpPr/>
          <p:nvPr/>
        </p:nvSpPr>
        <p:spPr>
          <a:xfrm>
            <a:off x="2350718" y="4176572"/>
            <a:ext cx="279000" cy="296400"/>
          </a:xfrm>
          <a:prstGeom prst="rect">
            <a:avLst/>
          </a:prstGeom>
          <a:solidFill>
            <a:srgbClr val="BA5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7"/>
          <p:cNvSpPr/>
          <p:nvPr/>
        </p:nvSpPr>
        <p:spPr>
          <a:xfrm>
            <a:off x="1028700" y="8888895"/>
            <a:ext cx="16230600" cy="339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7"/>
          <p:cNvSpPr/>
          <p:nvPr/>
        </p:nvSpPr>
        <p:spPr>
          <a:xfrm>
            <a:off x="1054381" y="-359379"/>
            <a:ext cx="7213200" cy="11844000"/>
          </a:xfrm>
          <a:prstGeom prst="rect">
            <a:avLst/>
          </a:prstGeom>
          <a:solidFill>
            <a:srgbClr val="BA5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0" name="Google Shape;460;p47"/>
          <p:cNvGrpSpPr/>
          <p:nvPr/>
        </p:nvGrpSpPr>
        <p:grpSpPr>
          <a:xfrm>
            <a:off x="9763500" y="4008896"/>
            <a:ext cx="7495875" cy="3515972"/>
            <a:chOff x="0" y="-76200"/>
            <a:chExt cx="9994500" cy="7528848"/>
          </a:xfrm>
        </p:grpSpPr>
        <p:sp>
          <p:nvSpPr>
            <p:cNvPr id="461" name="Google Shape;461;p47"/>
            <p:cNvSpPr txBox="1"/>
            <p:nvPr/>
          </p:nvSpPr>
          <p:spPr>
            <a:xfrm>
              <a:off x="0" y="-76200"/>
              <a:ext cx="9994500" cy="2109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US" sz="6400">
                  <a:solidFill>
                    <a:srgbClr val="BA5212"/>
                  </a:solidFill>
                  <a:latin typeface="Raleway"/>
                  <a:ea typeface="Raleway"/>
                  <a:cs typeface="Raleway"/>
                  <a:sym typeface="Raleway"/>
                </a:rPr>
                <a:t>Video</a:t>
              </a:r>
              <a:endParaRPr>
                <a:solidFill>
                  <a:srgbClr val="BA5212"/>
                </a:solidFill>
              </a:endParaRPr>
            </a:p>
          </p:txBody>
        </p:sp>
        <p:sp>
          <p:nvSpPr>
            <p:cNvPr id="462" name="Google Shape;462;p47"/>
            <p:cNvSpPr txBox="1"/>
            <p:nvPr/>
          </p:nvSpPr>
          <p:spPr>
            <a:xfrm>
              <a:off x="0" y="2654748"/>
              <a:ext cx="9504300" cy="4797900"/>
            </a:xfrm>
            <a:prstGeom prst="rect">
              <a:avLst/>
            </a:prstGeom>
            <a:noFill/>
            <a:ln>
              <a:noFill/>
            </a:ln>
          </p:spPr>
          <p:txBody>
            <a:bodyPr anchorCtr="0" anchor="t" bIns="0" lIns="0" spcFirstLastPara="1" rIns="0" wrap="square" tIns="0">
              <a:spAutoFit/>
            </a:bodyPr>
            <a:lstStyle/>
            <a:p>
              <a:pPr indent="0" lvl="0" marL="0" marR="0" rtl="0" algn="l">
                <a:lnSpc>
                  <a:spcPct val="139964"/>
                </a:lnSpc>
                <a:spcBef>
                  <a:spcPts val="0"/>
                </a:spcBef>
                <a:spcAft>
                  <a:spcPts val="0"/>
                </a:spcAft>
                <a:buClr>
                  <a:schemeClr val="dk1"/>
                </a:buClr>
                <a:buSzPts val="1100"/>
                <a:buFont typeface="Arial"/>
                <a:buNone/>
              </a:pPr>
              <a:r>
                <a:rPr lang="en-US" sz="2800" u="sng">
                  <a:solidFill>
                    <a:schemeClr val="hlink"/>
                  </a:solidFill>
                  <a:latin typeface="Raleway"/>
                  <a:ea typeface="Raleway"/>
                  <a:cs typeface="Raleway"/>
                  <a:sym typeface="Raleway"/>
                  <a:hlinkClick r:id="rId3"/>
                </a:rPr>
                <a:t>Linking Family Engagement to Learning: Karen Mapp's '8 for 8'</a:t>
              </a:r>
              <a:endParaRPr sz="2800">
                <a:latin typeface="Raleway"/>
                <a:ea typeface="Raleway"/>
                <a:cs typeface="Raleway"/>
                <a:sym typeface="Raleway"/>
              </a:endParaRPr>
            </a:p>
            <a:p>
              <a:pPr indent="0" lvl="0" marL="0" marR="0" rtl="0" algn="l">
                <a:lnSpc>
                  <a:spcPct val="139964"/>
                </a:lnSpc>
                <a:spcBef>
                  <a:spcPts val="0"/>
                </a:spcBef>
                <a:spcAft>
                  <a:spcPts val="0"/>
                </a:spcAft>
                <a:buClr>
                  <a:schemeClr val="dk1"/>
                </a:buClr>
                <a:buSzPts val="1100"/>
                <a:buFont typeface="Arial"/>
                <a:buNone/>
              </a:pPr>
              <a:r>
                <a:t/>
              </a:r>
              <a:endParaRPr sz="2800">
                <a:latin typeface="Raleway"/>
                <a:ea typeface="Raleway"/>
                <a:cs typeface="Raleway"/>
                <a:sym typeface="Raleway"/>
              </a:endParaRPr>
            </a:p>
            <a:p>
              <a:pPr indent="0" lvl="0" marL="0" marR="0" rtl="0" algn="l">
                <a:lnSpc>
                  <a:spcPct val="139964"/>
                </a:lnSpc>
                <a:spcBef>
                  <a:spcPts val="0"/>
                </a:spcBef>
                <a:spcAft>
                  <a:spcPts val="0"/>
                </a:spcAft>
                <a:buNone/>
              </a:pPr>
              <a:r>
                <a:t/>
              </a:r>
              <a:endParaRPr sz="2800">
                <a:latin typeface="Raleway"/>
                <a:ea typeface="Raleway"/>
                <a:cs typeface="Raleway"/>
                <a:sym typeface="Raleway"/>
              </a:endParaRPr>
            </a:p>
          </p:txBody>
        </p:sp>
      </p:grpSp>
      <p:pic>
        <p:nvPicPr>
          <p:cNvPr id="463" name="Google Shape;463;p47"/>
          <p:cNvPicPr preferRelativeResize="0"/>
          <p:nvPr/>
        </p:nvPicPr>
        <p:blipFill rotWithShape="1">
          <a:blip r:embed="rId4">
            <a:alphaModFix/>
          </a:blip>
          <a:srcRect b="0" l="0" r="0" t="0"/>
          <a:stretch/>
        </p:blipFill>
        <p:spPr>
          <a:xfrm>
            <a:off x="17259300" y="351310"/>
            <a:ext cx="677390" cy="677390"/>
          </a:xfrm>
          <a:prstGeom prst="rect">
            <a:avLst/>
          </a:prstGeom>
          <a:noFill/>
          <a:ln>
            <a:noFill/>
          </a:ln>
        </p:spPr>
      </p:pic>
      <p:pic>
        <p:nvPicPr>
          <p:cNvPr id="464" name="Google Shape;464;p47"/>
          <p:cNvPicPr preferRelativeResize="0"/>
          <p:nvPr/>
        </p:nvPicPr>
        <p:blipFill rotWithShape="1">
          <a:blip r:embed="rId5">
            <a:alphaModFix/>
          </a:blip>
          <a:srcRect b="0" l="0" r="0" t="0"/>
          <a:stretch/>
        </p:blipFill>
        <p:spPr>
          <a:xfrm>
            <a:off x="1278437" y="505434"/>
            <a:ext cx="2174975" cy="2174975"/>
          </a:xfrm>
          <a:prstGeom prst="rect">
            <a:avLst/>
          </a:prstGeom>
          <a:noFill/>
          <a:ln>
            <a:noFill/>
          </a:ln>
        </p:spPr>
      </p:pic>
      <p:pic>
        <p:nvPicPr>
          <p:cNvPr descr="Eight Harvard Ed School faculty members have eight minutes each to present their bold ideas for impact.&#10;&#10;&#10;--&#10;&#10;Harvard Graduate School of Education Website: http://www.gse.harvard.edu&#10;Follow us on Instagram: https://www.instagram.com/harvardeducation/&#10;Like us on Facebook: https://www.facebook.com/HarvardEducation/&#10;Follow us on Twitter: https://twitter.com/hgse&#10;&#10;Since its founding in 1920, the Harvard Graduate School of Education has been training leaders to transform education in the United States and around the globe. Today, our faculty, students, and alumni are studying and solving the most critical challenges facing education: student assessment, the achievement gap, urban education, and teacher shortages, to name just a few. Our work is shaping how people teach, learn, and lead in schools and colleges as well as in after-school programs, high-tech companies, and international organizations. The HGSE community is pushing the frontiers of education, and the effects of our entrepreneurship are improving the world." id="465" name="Google Shape;465;p47" title="Linking Family Engagement to Learning: Karen Mapp's '8 for 8'">
            <a:hlinkClick r:id="rId6"/>
          </p:cNvPr>
          <p:cNvPicPr preferRelativeResize="0"/>
          <p:nvPr/>
        </p:nvPicPr>
        <p:blipFill>
          <a:blip r:embed="rId7">
            <a:alphaModFix/>
          </a:blip>
          <a:stretch>
            <a:fillRect/>
          </a:stretch>
        </p:blipFill>
        <p:spPr>
          <a:xfrm>
            <a:off x="399225" y="3040425"/>
            <a:ext cx="8967825" cy="5044400"/>
          </a:xfrm>
          <a:prstGeom prst="rect">
            <a:avLst/>
          </a:prstGeom>
          <a:noFill/>
          <a:ln cap="flat" cmpd="sng" w="1905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1000"/>
                                        <p:tgtEl>
                                          <p:spTgt spid="4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48"/>
          <p:cNvSpPr txBox="1"/>
          <p:nvPr/>
        </p:nvSpPr>
        <p:spPr>
          <a:xfrm>
            <a:off x="2311593" y="360281"/>
            <a:ext cx="14357100" cy="52950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chemeClr val="dk1"/>
              </a:buClr>
              <a:buSzPts val="1100"/>
              <a:buFont typeface="Arial"/>
              <a:buNone/>
            </a:pPr>
            <a:r>
              <a:rPr lang="en-US" sz="8000">
                <a:solidFill>
                  <a:srgbClr val="BA5212"/>
                </a:solidFill>
                <a:latin typeface="Raleway"/>
                <a:ea typeface="Raleway"/>
                <a:cs typeface="Raleway"/>
                <a:sym typeface="Raleway"/>
              </a:rPr>
              <a:t>Linking Family Engagement to SEL</a:t>
            </a:r>
            <a:endParaRPr sz="8000">
              <a:solidFill>
                <a:srgbClr val="BA5212"/>
              </a:solidFill>
              <a:latin typeface="Raleway"/>
              <a:ea typeface="Raleway"/>
              <a:cs typeface="Raleway"/>
              <a:sym typeface="Raleway"/>
            </a:endParaRPr>
          </a:p>
          <a:p>
            <a:pPr indent="0" lvl="0" marL="0" marR="0" rtl="0" algn="l">
              <a:lnSpc>
                <a:spcPct val="110000"/>
              </a:lnSpc>
              <a:spcBef>
                <a:spcPts val="0"/>
              </a:spcBef>
              <a:spcAft>
                <a:spcPts val="0"/>
              </a:spcAft>
              <a:buClr>
                <a:schemeClr val="dk1"/>
              </a:buClr>
              <a:buSzPts val="1100"/>
              <a:buFont typeface="Arial"/>
              <a:buNone/>
            </a:pPr>
            <a:r>
              <a:t/>
            </a:r>
            <a:endParaRPr sz="8000">
              <a:solidFill>
                <a:srgbClr val="BA5212"/>
              </a:solidFill>
              <a:latin typeface="Raleway"/>
              <a:ea typeface="Raleway"/>
              <a:cs typeface="Raleway"/>
              <a:sym typeface="Raleway"/>
            </a:endParaRPr>
          </a:p>
          <a:p>
            <a:pPr indent="0" lvl="0" marL="0" marR="0" rtl="0" algn="l">
              <a:lnSpc>
                <a:spcPct val="110000"/>
              </a:lnSpc>
              <a:spcBef>
                <a:spcPts val="0"/>
              </a:spcBef>
              <a:spcAft>
                <a:spcPts val="0"/>
              </a:spcAft>
              <a:buSzPts val="1100"/>
              <a:buNone/>
            </a:pPr>
            <a:r>
              <a:t/>
            </a:r>
            <a:endParaRPr sz="8000">
              <a:solidFill>
                <a:srgbClr val="BA5212"/>
              </a:solidFill>
              <a:latin typeface="Raleway"/>
              <a:ea typeface="Raleway"/>
              <a:cs typeface="Raleway"/>
              <a:sym typeface="Raleway"/>
            </a:endParaRPr>
          </a:p>
        </p:txBody>
      </p:sp>
      <p:sp>
        <p:nvSpPr>
          <p:cNvPr id="471" name="Google Shape;471;p48"/>
          <p:cNvSpPr txBox="1"/>
          <p:nvPr/>
        </p:nvSpPr>
        <p:spPr>
          <a:xfrm>
            <a:off x="2488275" y="3195900"/>
            <a:ext cx="13885500" cy="6303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lang="en-US" sz="3000">
                <a:solidFill>
                  <a:srgbClr val="050707"/>
                </a:solidFill>
                <a:latin typeface="Raleway"/>
                <a:ea typeface="Raleway"/>
                <a:cs typeface="Raleway"/>
                <a:sym typeface="Raleway"/>
              </a:rPr>
              <a:t>Relational:</a:t>
            </a:r>
            <a:r>
              <a:rPr lang="en-US" sz="3000">
                <a:solidFill>
                  <a:srgbClr val="050707"/>
                </a:solidFill>
                <a:latin typeface="Raleway"/>
                <a:ea typeface="Raleway"/>
                <a:cs typeface="Raleway"/>
                <a:sym typeface="Raleway"/>
              </a:rPr>
              <a:t> how are we being intentional about getting to know families?</a:t>
            </a:r>
            <a:br>
              <a:rPr lang="en-US" sz="3000">
                <a:solidFill>
                  <a:srgbClr val="050707"/>
                </a:solidFill>
                <a:latin typeface="Raleway"/>
                <a:ea typeface="Raleway"/>
                <a:cs typeface="Raleway"/>
                <a:sym typeface="Raleway"/>
              </a:rPr>
            </a:b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r>
              <a:rPr b="1" lang="en-US" sz="3000">
                <a:solidFill>
                  <a:srgbClr val="050707"/>
                </a:solidFill>
                <a:latin typeface="Raleway"/>
                <a:ea typeface="Raleway"/>
                <a:cs typeface="Raleway"/>
                <a:sym typeface="Raleway"/>
              </a:rPr>
              <a:t>Interactive:</a:t>
            </a:r>
            <a:r>
              <a:rPr lang="en-US" sz="3000">
                <a:solidFill>
                  <a:srgbClr val="050707"/>
                </a:solidFill>
                <a:latin typeface="Raleway"/>
                <a:ea typeface="Raleway"/>
                <a:cs typeface="Raleway"/>
                <a:sym typeface="Raleway"/>
              </a:rPr>
              <a:t> how are we providing hands-on, engaging, practical opportunities for engagement?</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br>
              <a:rPr b="1" lang="en-US" sz="3000">
                <a:solidFill>
                  <a:srgbClr val="050707"/>
                </a:solidFill>
                <a:latin typeface="Raleway"/>
                <a:ea typeface="Raleway"/>
                <a:cs typeface="Raleway"/>
                <a:sym typeface="Raleway"/>
              </a:rPr>
            </a:br>
            <a:r>
              <a:rPr b="1" lang="en-US" sz="3000">
                <a:solidFill>
                  <a:srgbClr val="050707"/>
                </a:solidFill>
                <a:latin typeface="Raleway"/>
                <a:ea typeface="Raleway"/>
                <a:cs typeface="Raleway"/>
                <a:sym typeface="Raleway"/>
              </a:rPr>
              <a:t>Collaborative:</a:t>
            </a:r>
            <a:r>
              <a:rPr lang="en-US" sz="3000">
                <a:solidFill>
                  <a:srgbClr val="050707"/>
                </a:solidFill>
                <a:latin typeface="Raleway"/>
                <a:ea typeface="Raleway"/>
                <a:cs typeface="Raleway"/>
                <a:sym typeface="Raleway"/>
              </a:rPr>
              <a:t> how are we intentionally learning from families and working together?</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br>
              <a:rPr b="1" lang="en-US" sz="3000">
                <a:solidFill>
                  <a:srgbClr val="050707"/>
                </a:solidFill>
                <a:latin typeface="Raleway"/>
                <a:ea typeface="Raleway"/>
                <a:cs typeface="Raleway"/>
                <a:sym typeface="Raleway"/>
              </a:rPr>
            </a:br>
            <a:r>
              <a:rPr b="1" lang="en-US" sz="3000">
                <a:solidFill>
                  <a:srgbClr val="050707"/>
                </a:solidFill>
                <a:latin typeface="Raleway"/>
                <a:ea typeface="Raleway"/>
                <a:cs typeface="Raleway"/>
                <a:sym typeface="Raleway"/>
              </a:rPr>
              <a:t>Developmental: </a:t>
            </a:r>
            <a:r>
              <a:rPr lang="en-US" sz="3000">
                <a:solidFill>
                  <a:srgbClr val="050707"/>
                </a:solidFill>
                <a:latin typeface="Raleway"/>
                <a:ea typeface="Raleway"/>
                <a:cs typeface="Raleway"/>
                <a:sym typeface="Raleway"/>
              </a:rPr>
              <a:t>how are we expanding from “providing services” to families to building capacity of families?</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br>
              <a:rPr lang="en-US" sz="3000">
                <a:solidFill>
                  <a:srgbClr val="050707"/>
                </a:solidFill>
                <a:latin typeface="Raleway"/>
                <a:ea typeface="Raleway"/>
                <a:cs typeface="Raleway"/>
                <a:sym typeface="Raleway"/>
              </a:rPr>
            </a:br>
            <a:r>
              <a:rPr b="1" lang="en-US" sz="3000">
                <a:solidFill>
                  <a:srgbClr val="050707"/>
                </a:solidFill>
                <a:latin typeface="Raleway"/>
                <a:ea typeface="Raleway"/>
                <a:cs typeface="Raleway"/>
                <a:sym typeface="Raleway"/>
              </a:rPr>
              <a:t>Linked to Learning: </a:t>
            </a:r>
            <a:r>
              <a:rPr lang="en-US" sz="3000">
                <a:solidFill>
                  <a:srgbClr val="050707"/>
                </a:solidFill>
                <a:latin typeface="Raleway"/>
                <a:ea typeface="Raleway"/>
                <a:cs typeface="Raleway"/>
                <a:sym typeface="Raleway"/>
              </a:rPr>
              <a:t>how are we linking our FCE to student learning?</a:t>
            </a:r>
            <a:endParaRPr sz="3000">
              <a:solidFill>
                <a:srgbClr val="050707"/>
              </a:solidFill>
              <a:latin typeface="Raleway"/>
              <a:ea typeface="Raleway"/>
              <a:cs typeface="Raleway"/>
              <a:sym typeface="Raleway"/>
            </a:endParaRPr>
          </a:p>
        </p:txBody>
      </p:sp>
      <p:sp>
        <p:nvSpPr>
          <p:cNvPr id="472" name="Google Shape;472;p48"/>
          <p:cNvSpPr/>
          <p:nvPr/>
        </p:nvSpPr>
        <p:spPr>
          <a:xfrm>
            <a:off x="-522792" y="-198217"/>
            <a:ext cx="2031000" cy="10691700"/>
          </a:xfrm>
          <a:prstGeom prst="rect">
            <a:avLst/>
          </a:prstGeom>
          <a:solidFill>
            <a:srgbClr val="BA5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3" name="Google Shape;473;p48"/>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2"/>
          <p:cNvSpPr/>
          <p:nvPr/>
        </p:nvSpPr>
        <p:spPr>
          <a:xfrm>
            <a:off x="0" y="9258300"/>
            <a:ext cx="11538000" cy="468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2"/>
          <p:cNvSpPr/>
          <p:nvPr/>
        </p:nvSpPr>
        <p:spPr>
          <a:xfrm>
            <a:off x="11537852" y="0"/>
            <a:ext cx="7556400" cy="73197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0" name="Google Shape;190;p22"/>
          <p:cNvPicPr preferRelativeResize="0"/>
          <p:nvPr/>
        </p:nvPicPr>
        <p:blipFill rotWithShape="1">
          <a:blip r:embed="rId3">
            <a:alphaModFix/>
          </a:blip>
          <a:srcRect b="0" l="0" r="0" t="0"/>
          <a:stretch/>
        </p:blipFill>
        <p:spPr>
          <a:xfrm>
            <a:off x="12135554" y="7908053"/>
            <a:ext cx="5598636" cy="1686589"/>
          </a:xfrm>
          <a:prstGeom prst="rect">
            <a:avLst/>
          </a:prstGeom>
          <a:noFill/>
          <a:ln>
            <a:noFill/>
          </a:ln>
        </p:spPr>
      </p:pic>
      <p:sp>
        <p:nvSpPr>
          <p:cNvPr id="191" name="Google Shape;191;p22"/>
          <p:cNvSpPr txBox="1"/>
          <p:nvPr/>
        </p:nvSpPr>
        <p:spPr>
          <a:xfrm>
            <a:off x="841250" y="7908050"/>
            <a:ext cx="9335700" cy="9912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Font typeface="Arial"/>
              <a:buNone/>
            </a:pPr>
            <a:r>
              <a:rPr lang="en-US" sz="2800">
                <a:solidFill>
                  <a:srgbClr val="050707"/>
                </a:solidFill>
                <a:latin typeface="Raleway"/>
                <a:ea typeface="Raleway"/>
                <a:cs typeface="Raleway"/>
                <a:sym typeface="Raleway"/>
              </a:rPr>
              <a:t>TOPIC 6: Supporting SEL through Family and Community Engagement</a:t>
            </a:r>
            <a:endParaRPr sz="2800">
              <a:solidFill>
                <a:srgbClr val="050707"/>
              </a:solidFill>
              <a:latin typeface="Raleway"/>
              <a:ea typeface="Raleway"/>
              <a:cs typeface="Raleway"/>
              <a:sym typeface="Raleway"/>
            </a:endParaRPr>
          </a:p>
        </p:txBody>
      </p:sp>
      <p:sp>
        <p:nvSpPr>
          <p:cNvPr id="192" name="Google Shape;192;p22"/>
          <p:cNvSpPr txBox="1"/>
          <p:nvPr/>
        </p:nvSpPr>
        <p:spPr>
          <a:xfrm>
            <a:off x="905750" y="2466747"/>
            <a:ext cx="10503000" cy="59847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dk1"/>
              </a:buClr>
              <a:buSzPts val="1100"/>
              <a:buFont typeface="Arial"/>
              <a:buNone/>
            </a:pPr>
            <a:r>
              <a:rPr lang="en-US" sz="7200">
                <a:solidFill>
                  <a:srgbClr val="050707"/>
                </a:solidFill>
                <a:latin typeface="Raleway Black"/>
                <a:ea typeface="Raleway Black"/>
                <a:cs typeface="Raleway Black"/>
                <a:sym typeface="Raleway Black"/>
              </a:rPr>
              <a:t>6.1</a:t>
            </a:r>
            <a:endParaRPr sz="7200">
              <a:solidFill>
                <a:srgbClr val="050707"/>
              </a:solidFill>
              <a:latin typeface="Raleway Black"/>
              <a:ea typeface="Raleway Black"/>
              <a:cs typeface="Raleway Black"/>
              <a:sym typeface="Raleway Black"/>
            </a:endParaRPr>
          </a:p>
          <a:p>
            <a:pPr indent="0" lvl="0" marL="0" marR="0" rtl="0" algn="l">
              <a:lnSpc>
                <a:spcPct val="90000"/>
              </a:lnSpc>
              <a:spcBef>
                <a:spcPts val="0"/>
              </a:spcBef>
              <a:spcAft>
                <a:spcPts val="0"/>
              </a:spcAft>
              <a:buClr>
                <a:schemeClr val="dk1"/>
              </a:buClr>
              <a:buSzPts val="1100"/>
              <a:buFont typeface="Arial"/>
              <a:buNone/>
            </a:pPr>
            <a:r>
              <a:rPr lang="en-US" sz="7200">
                <a:solidFill>
                  <a:srgbClr val="050707"/>
                </a:solidFill>
                <a:latin typeface="Raleway Black"/>
                <a:ea typeface="Raleway Black"/>
                <a:cs typeface="Raleway Black"/>
                <a:sym typeface="Raleway Black"/>
              </a:rPr>
              <a:t>Exploring Family and Community Engagement with an SEL Lens </a:t>
            </a:r>
            <a:endParaRPr sz="7200">
              <a:solidFill>
                <a:srgbClr val="050707"/>
              </a:solidFill>
              <a:latin typeface="Raleway Black"/>
              <a:ea typeface="Raleway Black"/>
              <a:cs typeface="Raleway Black"/>
              <a:sym typeface="Raleway Black"/>
            </a:endParaRPr>
          </a:p>
          <a:p>
            <a:pPr indent="0" lvl="0" marL="0" marR="0" rtl="0" algn="l">
              <a:lnSpc>
                <a:spcPct val="90000"/>
              </a:lnSpc>
              <a:spcBef>
                <a:spcPts val="0"/>
              </a:spcBef>
              <a:spcAft>
                <a:spcPts val="0"/>
              </a:spcAft>
              <a:buSzPts val="1100"/>
              <a:buNone/>
            </a:pPr>
            <a:r>
              <a:t/>
            </a:r>
            <a:endParaRPr sz="7200">
              <a:solidFill>
                <a:srgbClr val="050707"/>
              </a:solidFill>
              <a:latin typeface="Raleway Black"/>
              <a:ea typeface="Raleway Black"/>
              <a:cs typeface="Raleway Black"/>
              <a:sym typeface="Raleway Black"/>
            </a:endParaRPr>
          </a:p>
        </p:txBody>
      </p:sp>
      <p:sp>
        <p:nvSpPr>
          <p:cNvPr id="193" name="Google Shape;193;p22"/>
          <p:cNvSpPr txBox="1"/>
          <p:nvPr/>
        </p:nvSpPr>
        <p:spPr>
          <a:xfrm>
            <a:off x="1028700" y="990600"/>
            <a:ext cx="8685300" cy="775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2800">
                <a:solidFill>
                  <a:srgbClr val="050707"/>
                </a:solidFill>
                <a:latin typeface="Raleway"/>
                <a:ea typeface="Raleway"/>
                <a:cs typeface="Raleway"/>
                <a:sym typeface="Raleway"/>
              </a:rPr>
              <a:t>California Social and Emotional Learning </a:t>
            </a:r>
            <a:br>
              <a:rPr lang="en-US" sz="2800">
                <a:solidFill>
                  <a:srgbClr val="050707"/>
                </a:solidFill>
                <a:latin typeface="Raleway"/>
                <a:ea typeface="Raleway"/>
                <a:cs typeface="Raleway"/>
                <a:sym typeface="Raleway"/>
              </a:rPr>
            </a:b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49"/>
          <p:cNvSpPr/>
          <p:nvPr/>
        </p:nvSpPr>
        <p:spPr>
          <a:xfrm>
            <a:off x="1028700" y="8888895"/>
            <a:ext cx="16230600" cy="339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9"/>
          <p:cNvSpPr/>
          <p:nvPr/>
        </p:nvSpPr>
        <p:spPr>
          <a:xfrm>
            <a:off x="690225" y="2151875"/>
            <a:ext cx="7213200" cy="6983700"/>
          </a:xfrm>
          <a:prstGeom prst="rect">
            <a:avLst/>
          </a:prstGeom>
          <a:solidFill>
            <a:srgbClr val="BA5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9"/>
          <p:cNvSpPr txBox="1"/>
          <p:nvPr/>
        </p:nvSpPr>
        <p:spPr>
          <a:xfrm>
            <a:off x="8506500" y="2301963"/>
            <a:ext cx="8752800" cy="1699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SzPts val="1100"/>
              <a:buNone/>
            </a:pPr>
            <a:r>
              <a:rPr b="1" lang="en-US" sz="4800">
                <a:solidFill>
                  <a:srgbClr val="BA5212"/>
                </a:solidFill>
                <a:latin typeface="Raleway"/>
                <a:ea typeface="Raleway"/>
                <a:cs typeface="Raleway"/>
                <a:sym typeface="Raleway"/>
              </a:rPr>
              <a:t>Potential/Aspirational practices</a:t>
            </a:r>
            <a:endParaRPr b="1" sz="6400">
              <a:solidFill>
                <a:srgbClr val="BA5212"/>
              </a:solidFill>
              <a:latin typeface="Raleway"/>
              <a:ea typeface="Raleway"/>
              <a:cs typeface="Raleway"/>
              <a:sym typeface="Raleway"/>
            </a:endParaRPr>
          </a:p>
        </p:txBody>
      </p:sp>
      <p:sp>
        <p:nvSpPr>
          <p:cNvPr id="481" name="Google Shape;481;p49"/>
          <p:cNvSpPr txBox="1"/>
          <p:nvPr/>
        </p:nvSpPr>
        <p:spPr>
          <a:xfrm>
            <a:off x="8974500" y="4376250"/>
            <a:ext cx="7816200" cy="2534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lang="en-US" sz="3700">
                <a:latin typeface="Raleway"/>
                <a:ea typeface="Raleway"/>
                <a:cs typeface="Raleway"/>
                <a:sym typeface="Raleway"/>
              </a:rPr>
              <a:t>“Potential ways our FCE work could be relational: </a:t>
            </a:r>
            <a:r>
              <a:rPr b="1" lang="en-US" sz="3700">
                <a:latin typeface="Raleway"/>
                <a:ea typeface="Raleway"/>
                <a:cs typeface="Raleway"/>
                <a:sym typeface="Raleway"/>
              </a:rPr>
              <a:t>We could begin home visits or family meet ups in public spaces. “</a:t>
            </a:r>
            <a:endParaRPr b="1" sz="3700">
              <a:latin typeface="Raleway"/>
              <a:ea typeface="Raleway"/>
              <a:cs typeface="Raleway"/>
              <a:sym typeface="Raleway"/>
            </a:endParaRPr>
          </a:p>
        </p:txBody>
      </p:sp>
      <p:pic>
        <p:nvPicPr>
          <p:cNvPr id="482" name="Google Shape;482;p49"/>
          <p:cNvPicPr preferRelativeResize="0"/>
          <p:nvPr/>
        </p:nvPicPr>
        <p:blipFill rotWithShape="1">
          <a:blip r:embed="rId3">
            <a:alphaModFix/>
          </a:blip>
          <a:srcRect b="0" l="0" r="0" t="0"/>
          <a:stretch/>
        </p:blipFill>
        <p:spPr>
          <a:xfrm>
            <a:off x="17259300" y="351310"/>
            <a:ext cx="677390" cy="677390"/>
          </a:xfrm>
          <a:prstGeom prst="rect">
            <a:avLst/>
          </a:prstGeom>
          <a:noFill/>
          <a:ln>
            <a:noFill/>
          </a:ln>
        </p:spPr>
      </p:pic>
      <p:sp>
        <p:nvSpPr>
          <p:cNvPr id="483" name="Google Shape;483;p49"/>
          <p:cNvSpPr txBox="1"/>
          <p:nvPr/>
        </p:nvSpPr>
        <p:spPr>
          <a:xfrm>
            <a:off x="690225" y="351300"/>
            <a:ext cx="163428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SzPts val="1100"/>
              <a:buNone/>
            </a:pPr>
            <a:r>
              <a:rPr lang="en-US" sz="8000">
                <a:solidFill>
                  <a:srgbClr val="BA5212"/>
                </a:solidFill>
                <a:latin typeface="Raleway"/>
                <a:ea typeface="Raleway"/>
                <a:cs typeface="Raleway"/>
                <a:sym typeface="Raleway"/>
              </a:rPr>
              <a:t>Linking Family Engagement to SEL</a:t>
            </a:r>
            <a:endParaRPr sz="8000">
              <a:solidFill>
                <a:srgbClr val="BA5212"/>
              </a:solidFill>
              <a:latin typeface="Raleway"/>
              <a:ea typeface="Raleway"/>
              <a:cs typeface="Raleway"/>
              <a:sym typeface="Raleway"/>
            </a:endParaRPr>
          </a:p>
        </p:txBody>
      </p:sp>
      <p:sp>
        <p:nvSpPr>
          <p:cNvPr id="484" name="Google Shape;484;p49"/>
          <p:cNvSpPr txBox="1"/>
          <p:nvPr/>
        </p:nvSpPr>
        <p:spPr>
          <a:xfrm>
            <a:off x="690225" y="2320425"/>
            <a:ext cx="69255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800">
                <a:solidFill>
                  <a:schemeClr val="lt1"/>
                </a:solidFill>
                <a:latin typeface="Raleway"/>
                <a:ea typeface="Raleway"/>
                <a:cs typeface="Raleway"/>
                <a:sym typeface="Raleway"/>
              </a:rPr>
              <a:t>Current Family Engagement practices</a:t>
            </a:r>
            <a:endParaRPr b="1" sz="4800">
              <a:solidFill>
                <a:schemeClr val="lt1"/>
              </a:solidFill>
              <a:latin typeface="Raleway"/>
              <a:ea typeface="Raleway"/>
              <a:cs typeface="Raleway"/>
              <a:sym typeface="Raleway"/>
            </a:endParaRPr>
          </a:p>
        </p:txBody>
      </p:sp>
      <p:sp>
        <p:nvSpPr>
          <p:cNvPr id="485" name="Google Shape;485;p49"/>
          <p:cNvSpPr txBox="1"/>
          <p:nvPr/>
        </p:nvSpPr>
        <p:spPr>
          <a:xfrm>
            <a:off x="690225" y="4376250"/>
            <a:ext cx="7816200" cy="2534400"/>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lang="en-US" sz="3700">
                <a:latin typeface="Raleway"/>
                <a:ea typeface="Raleway"/>
                <a:cs typeface="Raleway"/>
                <a:sym typeface="Raleway"/>
              </a:rPr>
              <a:t>“Ways our FCE work is relational: </a:t>
            </a:r>
            <a:r>
              <a:rPr b="1" lang="en-US" sz="3700">
                <a:latin typeface="Raleway"/>
                <a:ea typeface="Raleway"/>
                <a:cs typeface="Raleway"/>
                <a:sym typeface="Raleway"/>
              </a:rPr>
              <a:t>We send surveys to parents asking about their child, family culture, and traditions.</a:t>
            </a:r>
            <a:r>
              <a:rPr lang="en-US" sz="3700">
                <a:latin typeface="Raleway"/>
                <a:ea typeface="Raleway"/>
                <a:cs typeface="Raleway"/>
                <a:sym typeface="Raleway"/>
              </a:rPr>
              <a:t>“</a:t>
            </a:r>
            <a:endParaRPr sz="3700">
              <a:latin typeface="Raleway"/>
              <a:ea typeface="Raleway"/>
              <a:cs typeface="Raleway"/>
              <a:sym typeface="Raleway"/>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50"/>
          <p:cNvSpPr/>
          <p:nvPr/>
        </p:nvSpPr>
        <p:spPr>
          <a:xfrm>
            <a:off x="-522792" y="-198217"/>
            <a:ext cx="2031000" cy="10691700"/>
          </a:xfrm>
          <a:prstGeom prst="rect">
            <a:avLst/>
          </a:prstGeom>
          <a:solidFill>
            <a:srgbClr val="BA5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1" name="Google Shape;491;p50"/>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sp>
        <p:nvSpPr>
          <p:cNvPr id="492" name="Google Shape;492;p50"/>
          <p:cNvSpPr txBox="1"/>
          <p:nvPr/>
        </p:nvSpPr>
        <p:spPr>
          <a:xfrm>
            <a:off x="2350743" y="1317306"/>
            <a:ext cx="143571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SzPts val="1100"/>
              <a:buNone/>
            </a:pPr>
            <a:r>
              <a:rPr lang="en-US" sz="8000">
                <a:solidFill>
                  <a:srgbClr val="BA5212"/>
                </a:solidFill>
                <a:latin typeface="Raleway"/>
                <a:ea typeface="Raleway"/>
                <a:cs typeface="Raleway"/>
                <a:sym typeface="Raleway"/>
              </a:rPr>
              <a:t>Activity: Funds of Knowledge</a:t>
            </a:r>
            <a:endParaRPr sz="8000">
              <a:solidFill>
                <a:srgbClr val="9C182C"/>
              </a:solidFill>
              <a:latin typeface="Raleway"/>
              <a:ea typeface="Raleway"/>
              <a:cs typeface="Raleway"/>
              <a:sym typeface="Raleway"/>
            </a:endParaRPr>
          </a:p>
        </p:txBody>
      </p:sp>
      <p:sp>
        <p:nvSpPr>
          <p:cNvPr id="493" name="Google Shape;493;p50"/>
          <p:cNvSpPr txBox="1"/>
          <p:nvPr/>
        </p:nvSpPr>
        <p:spPr>
          <a:xfrm>
            <a:off x="2389888" y="2924975"/>
            <a:ext cx="14278800" cy="50415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SzPts val="1100"/>
              <a:buNone/>
            </a:pPr>
            <a:r>
              <a:rPr lang="en-US" sz="3400">
                <a:solidFill>
                  <a:srgbClr val="050707"/>
                </a:solidFill>
                <a:latin typeface="Raleway"/>
                <a:ea typeface="Raleway"/>
                <a:cs typeface="Raleway"/>
                <a:sym typeface="Raleway"/>
              </a:rPr>
              <a:t>Intentionally gathering and using information about families’ assets, experiences, and skills or funds of knowledge requires that educators develop their social and emotional skills and foster trusting relationships with families. </a:t>
            </a:r>
            <a:br>
              <a:rPr lang="en-US" sz="3400">
                <a:solidFill>
                  <a:srgbClr val="050707"/>
                </a:solidFill>
                <a:latin typeface="Raleway"/>
                <a:ea typeface="Raleway"/>
                <a:cs typeface="Raleway"/>
                <a:sym typeface="Raleway"/>
              </a:rPr>
            </a:br>
            <a:br>
              <a:rPr lang="en-US" sz="3400">
                <a:solidFill>
                  <a:srgbClr val="050707"/>
                </a:solidFill>
                <a:latin typeface="Raleway"/>
                <a:ea typeface="Raleway"/>
                <a:cs typeface="Raleway"/>
                <a:sym typeface="Raleway"/>
              </a:rPr>
            </a:br>
            <a:r>
              <a:rPr lang="en-US" sz="4800">
                <a:solidFill>
                  <a:srgbClr val="050707"/>
                </a:solidFill>
                <a:latin typeface="Raleway"/>
                <a:ea typeface="Raleway"/>
                <a:cs typeface="Raleway"/>
                <a:sym typeface="Raleway"/>
              </a:rPr>
              <a:t>Review the chart </a:t>
            </a:r>
            <a:r>
              <a:rPr lang="en-US" sz="4800" u="sng">
                <a:solidFill>
                  <a:schemeClr val="hlink"/>
                </a:solidFill>
                <a:latin typeface="Raleway"/>
                <a:ea typeface="Raleway"/>
                <a:cs typeface="Raleway"/>
                <a:sym typeface="Raleway"/>
                <a:hlinkClick r:id="rId4"/>
              </a:rPr>
              <a:t>Funds of Knowledge</a:t>
            </a:r>
            <a:r>
              <a:rPr lang="en-US" sz="4800">
                <a:solidFill>
                  <a:srgbClr val="050707"/>
                </a:solidFill>
                <a:latin typeface="Raleway"/>
                <a:ea typeface="Raleway"/>
                <a:cs typeface="Raleway"/>
                <a:sym typeface="Raleway"/>
              </a:rPr>
              <a:t> </a:t>
            </a:r>
            <a:endParaRPr sz="4800">
              <a:solidFill>
                <a:srgbClr val="050707"/>
              </a:solidFill>
              <a:latin typeface="Raleway"/>
              <a:ea typeface="Raleway"/>
              <a:cs typeface="Raleway"/>
              <a:sym typeface="Raleway"/>
            </a:endParaRPr>
          </a:p>
          <a:p>
            <a:pPr indent="0" lvl="0" marL="0" marR="0" rtl="0" algn="l">
              <a:lnSpc>
                <a:spcPct val="119970"/>
              </a:lnSpc>
              <a:spcBef>
                <a:spcPts val="0"/>
              </a:spcBef>
              <a:spcAft>
                <a:spcPts val="0"/>
              </a:spcAft>
              <a:buSzPts val="1100"/>
              <a:buNone/>
            </a:pPr>
            <a:r>
              <a:rPr lang="en-US" sz="3000">
                <a:solidFill>
                  <a:srgbClr val="050707"/>
                </a:solidFill>
                <a:latin typeface="Raleway"/>
                <a:ea typeface="Raleway"/>
                <a:cs typeface="Raleway"/>
                <a:sym typeface="Raleway"/>
              </a:rPr>
              <a:t>adapted from the work of Gonzalez, Moll, and Amanti (2005) by Bank Street College </a:t>
            </a:r>
            <a:endParaRPr sz="3000">
              <a:solidFill>
                <a:srgbClr val="050707"/>
              </a:solidFill>
              <a:latin typeface="Raleway"/>
              <a:ea typeface="Raleway"/>
              <a:cs typeface="Raleway"/>
              <a:sym typeface="Raleway"/>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51"/>
          <p:cNvSpPr txBox="1"/>
          <p:nvPr/>
        </p:nvSpPr>
        <p:spPr>
          <a:xfrm>
            <a:off x="2201250" y="3091475"/>
            <a:ext cx="13885500" cy="6349500"/>
          </a:xfrm>
          <a:prstGeom prst="rect">
            <a:avLst/>
          </a:prstGeom>
          <a:noFill/>
          <a:ln>
            <a:noFill/>
          </a:ln>
        </p:spPr>
        <p:txBody>
          <a:bodyPr anchorCtr="0" anchor="t" bIns="0" lIns="0" spcFirstLastPara="1" rIns="0" wrap="square" tIns="0">
            <a:spAutoFit/>
          </a:bodyPr>
          <a:lstStyle/>
          <a:p>
            <a:pPr indent="-438150" lvl="0" marL="457200" marR="0" rtl="0" algn="l">
              <a:lnSpc>
                <a:spcPct val="115000"/>
              </a:lnSpc>
              <a:spcBef>
                <a:spcPts val="0"/>
              </a:spcBef>
              <a:spcAft>
                <a:spcPts val="0"/>
              </a:spcAft>
              <a:buClr>
                <a:srgbClr val="050707"/>
              </a:buClr>
              <a:buSzPts val="3300"/>
              <a:buFont typeface="Raleway"/>
              <a:buChar char="❏"/>
            </a:pPr>
            <a:r>
              <a:rPr lang="en-US" sz="3300">
                <a:solidFill>
                  <a:srgbClr val="050707"/>
                </a:solidFill>
                <a:latin typeface="Raleway"/>
                <a:ea typeface="Raleway"/>
                <a:cs typeface="Raleway"/>
                <a:sym typeface="Raleway"/>
              </a:rPr>
              <a:t>What are the existing tools and practices educators use to surface families’ strengths and knowledge? </a:t>
            </a:r>
            <a:endParaRPr sz="3300">
              <a:solidFill>
                <a:srgbClr val="050707"/>
              </a:solidFill>
              <a:latin typeface="Raleway"/>
              <a:ea typeface="Raleway"/>
              <a:cs typeface="Raleway"/>
              <a:sym typeface="Raleway"/>
            </a:endParaRPr>
          </a:p>
          <a:p>
            <a:pPr indent="-438150" lvl="0" marL="457200" marR="0" rtl="0" algn="l">
              <a:lnSpc>
                <a:spcPct val="115000"/>
              </a:lnSpc>
              <a:spcBef>
                <a:spcPts val="0"/>
              </a:spcBef>
              <a:spcAft>
                <a:spcPts val="0"/>
              </a:spcAft>
              <a:buClr>
                <a:srgbClr val="050707"/>
              </a:buClr>
              <a:buSzPts val="3300"/>
              <a:buFont typeface="Raleway"/>
              <a:buChar char="❏"/>
            </a:pPr>
            <a:r>
              <a:rPr lang="en-US" sz="3300">
                <a:solidFill>
                  <a:srgbClr val="050707"/>
                </a:solidFill>
                <a:latin typeface="Raleway"/>
                <a:ea typeface="Raleway"/>
                <a:cs typeface="Raleway"/>
                <a:sym typeface="Raleway"/>
              </a:rPr>
              <a:t>How would you enhance this Funds of Knowledge chart to be appropriate for families now?</a:t>
            </a:r>
            <a:endParaRPr sz="3300">
              <a:solidFill>
                <a:srgbClr val="050707"/>
              </a:solidFill>
              <a:latin typeface="Raleway"/>
              <a:ea typeface="Raleway"/>
              <a:cs typeface="Raleway"/>
              <a:sym typeface="Raleway"/>
            </a:endParaRPr>
          </a:p>
          <a:p>
            <a:pPr indent="-438150" lvl="0" marL="457200" marR="0" rtl="0" algn="l">
              <a:lnSpc>
                <a:spcPct val="115000"/>
              </a:lnSpc>
              <a:spcBef>
                <a:spcPts val="0"/>
              </a:spcBef>
              <a:spcAft>
                <a:spcPts val="0"/>
              </a:spcAft>
              <a:buClr>
                <a:srgbClr val="050707"/>
              </a:buClr>
              <a:buSzPts val="3300"/>
              <a:buFont typeface="Raleway"/>
              <a:buChar char="❏"/>
            </a:pPr>
            <a:r>
              <a:rPr lang="en-US" sz="3300">
                <a:solidFill>
                  <a:srgbClr val="050707"/>
                </a:solidFill>
                <a:latin typeface="Raleway"/>
                <a:ea typeface="Raleway"/>
                <a:cs typeface="Raleway"/>
                <a:sym typeface="Raleway"/>
              </a:rPr>
              <a:t>What would you add?</a:t>
            </a:r>
            <a:endParaRPr sz="3300">
              <a:solidFill>
                <a:srgbClr val="050707"/>
              </a:solidFill>
              <a:latin typeface="Raleway"/>
              <a:ea typeface="Raleway"/>
              <a:cs typeface="Raleway"/>
              <a:sym typeface="Raleway"/>
            </a:endParaRPr>
          </a:p>
          <a:p>
            <a:pPr indent="-438150" lvl="0" marL="457200" marR="0" rtl="0" algn="l">
              <a:lnSpc>
                <a:spcPct val="115000"/>
              </a:lnSpc>
              <a:spcBef>
                <a:spcPts val="0"/>
              </a:spcBef>
              <a:spcAft>
                <a:spcPts val="0"/>
              </a:spcAft>
              <a:buClr>
                <a:srgbClr val="050707"/>
              </a:buClr>
              <a:buSzPts val="3300"/>
              <a:buFont typeface="Raleway"/>
              <a:buChar char="❏"/>
            </a:pPr>
            <a:r>
              <a:rPr lang="en-US" sz="3300">
                <a:solidFill>
                  <a:srgbClr val="050707"/>
                </a:solidFill>
                <a:latin typeface="Raleway"/>
                <a:ea typeface="Raleway"/>
                <a:cs typeface="Raleway"/>
                <a:sym typeface="Raleway"/>
              </a:rPr>
              <a:t>What would remove, if anything? </a:t>
            </a:r>
            <a:endParaRPr sz="3300">
              <a:solidFill>
                <a:srgbClr val="050707"/>
              </a:solidFill>
              <a:latin typeface="Raleway"/>
              <a:ea typeface="Raleway"/>
              <a:cs typeface="Raleway"/>
              <a:sym typeface="Raleway"/>
            </a:endParaRPr>
          </a:p>
          <a:p>
            <a:pPr indent="-438150" lvl="0" marL="457200" marR="0" rtl="0" algn="l">
              <a:lnSpc>
                <a:spcPct val="115000"/>
              </a:lnSpc>
              <a:spcBef>
                <a:spcPts val="0"/>
              </a:spcBef>
              <a:spcAft>
                <a:spcPts val="0"/>
              </a:spcAft>
              <a:buClr>
                <a:srgbClr val="050707"/>
              </a:buClr>
              <a:buSzPts val="3300"/>
              <a:buFont typeface="Raleway"/>
              <a:buChar char="❏"/>
            </a:pPr>
            <a:r>
              <a:rPr lang="en-US" sz="3300">
                <a:solidFill>
                  <a:srgbClr val="050707"/>
                </a:solidFill>
                <a:latin typeface="Raleway"/>
                <a:ea typeface="Raleway"/>
                <a:cs typeface="Raleway"/>
                <a:sym typeface="Raleway"/>
              </a:rPr>
              <a:t>What are the ways you could or are using the information collected? </a:t>
            </a:r>
            <a:endParaRPr sz="3300">
              <a:solidFill>
                <a:srgbClr val="050707"/>
              </a:solidFill>
              <a:latin typeface="Raleway"/>
              <a:ea typeface="Raleway"/>
              <a:cs typeface="Raleway"/>
              <a:sym typeface="Raleway"/>
            </a:endParaRPr>
          </a:p>
          <a:p>
            <a:pPr indent="-438150" lvl="0" marL="457200" marR="0" rtl="0" algn="l">
              <a:lnSpc>
                <a:spcPct val="115000"/>
              </a:lnSpc>
              <a:spcBef>
                <a:spcPts val="0"/>
              </a:spcBef>
              <a:spcAft>
                <a:spcPts val="0"/>
              </a:spcAft>
              <a:buClr>
                <a:srgbClr val="050707"/>
              </a:buClr>
              <a:buSzPts val="3300"/>
              <a:buFont typeface="Raleway"/>
              <a:buChar char="❏"/>
            </a:pPr>
            <a:r>
              <a:rPr lang="en-US" sz="3300">
                <a:solidFill>
                  <a:srgbClr val="050707"/>
                </a:solidFill>
                <a:latin typeface="Raleway"/>
                <a:ea typeface="Raleway"/>
                <a:cs typeface="Raleway"/>
                <a:sym typeface="Raleway"/>
              </a:rPr>
              <a:t>When inviting families to contribute to the school, how can we balance what educators know or believe the school or classroom “needs” and what families' talents, knowledge, and skills actually are? </a:t>
            </a:r>
            <a:endParaRPr sz="3300">
              <a:solidFill>
                <a:srgbClr val="050707"/>
              </a:solidFill>
              <a:latin typeface="Raleway"/>
              <a:ea typeface="Raleway"/>
              <a:cs typeface="Raleway"/>
              <a:sym typeface="Raleway"/>
            </a:endParaRPr>
          </a:p>
          <a:p>
            <a:pPr indent="-438150" lvl="0" marL="457200" marR="0" rtl="0" algn="l">
              <a:lnSpc>
                <a:spcPct val="115000"/>
              </a:lnSpc>
              <a:spcBef>
                <a:spcPts val="0"/>
              </a:spcBef>
              <a:spcAft>
                <a:spcPts val="0"/>
              </a:spcAft>
              <a:buClr>
                <a:srgbClr val="050707"/>
              </a:buClr>
              <a:buSzPts val="3300"/>
              <a:buFont typeface="Raleway"/>
              <a:buChar char="❏"/>
            </a:pPr>
            <a:r>
              <a:rPr lang="en-US" sz="3300">
                <a:solidFill>
                  <a:srgbClr val="050707"/>
                </a:solidFill>
                <a:latin typeface="Raleway"/>
                <a:ea typeface="Raleway"/>
                <a:cs typeface="Raleway"/>
                <a:sym typeface="Raleway"/>
              </a:rPr>
              <a:t>What is one idea you heard that you want to try or learn more about?</a:t>
            </a:r>
            <a:endParaRPr sz="3300">
              <a:solidFill>
                <a:srgbClr val="050707"/>
              </a:solidFill>
              <a:latin typeface="Raleway"/>
              <a:ea typeface="Raleway"/>
              <a:cs typeface="Raleway"/>
              <a:sym typeface="Raleway"/>
            </a:endParaRPr>
          </a:p>
        </p:txBody>
      </p:sp>
      <p:sp>
        <p:nvSpPr>
          <p:cNvPr id="499" name="Google Shape;499;p51"/>
          <p:cNvSpPr/>
          <p:nvPr/>
        </p:nvSpPr>
        <p:spPr>
          <a:xfrm>
            <a:off x="-522792" y="-198217"/>
            <a:ext cx="2031000" cy="10691700"/>
          </a:xfrm>
          <a:prstGeom prst="rect">
            <a:avLst/>
          </a:prstGeom>
          <a:solidFill>
            <a:srgbClr val="BA5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0" name="Google Shape;500;p51"/>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sp>
        <p:nvSpPr>
          <p:cNvPr id="501" name="Google Shape;501;p51"/>
          <p:cNvSpPr txBox="1"/>
          <p:nvPr/>
        </p:nvSpPr>
        <p:spPr>
          <a:xfrm>
            <a:off x="2201243" y="1195506"/>
            <a:ext cx="143571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SzPts val="1100"/>
              <a:buNone/>
            </a:pPr>
            <a:r>
              <a:t/>
            </a:r>
            <a:endParaRPr sz="8000">
              <a:solidFill>
                <a:srgbClr val="9C182C"/>
              </a:solidFill>
              <a:latin typeface="Raleway"/>
              <a:ea typeface="Raleway"/>
              <a:cs typeface="Raleway"/>
              <a:sym typeface="Raleway"/>
            </a:endParaRPr>
          </a:p>
        </p:txBody>
      </p:sp>
      <p:sp>
        <p:nvSpPr>
          <p:cNvPr id="502" name="Google Shape;502;p51"/>
          <p:cNvSpPr txBox="1"/>
          <p:nvPr/>
        </p:nvSpPr>
        <p:spPr>
          <a:xfrm>
            <a:off x="2050593" y="743081"/>
            <a:ext cx="143571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SzPts val="1100"/>
              <a:buNone/>
            </a:pPr>
            <a:r>
              <a:rPr lang="en-US" sz="8000">
                <a:solidFill>
                  <a:srgbClr val="BA5212"/>
                </a:solidFill>
                <a:latin typeface="Raleway"/>
                <a:ea typeface="Raleway"/>
                <a:cs typeface="Raleway"/>
                <a:sym typeface="Raleway"/>
              </a:rPr>
              <a:t>Let’s Discuss</a:t>
            </a:r>
            <a:endParaRPr sz="8000">
              <a:solidFill>
                <a:srgbClr val="9C182C"/>
              </a:solidFill>
              <a:latin typeface="Raleway"/>
              <a:ea typeface="Raleway"/>
              <a:cs typeface="Raleway"/>
              <a:sym typeface="Raleway"/>
            </a:endParaRPr>
          </a:p>
        </p:txBody>
      </p:sp>
      <p:sp>
        <p:nvSpPr>
          <p:cNvPr id="503" name="Google Shape;503;p51"/>
          <p:cNvSpPr txBox="1"/>
          <p:nvPr/>
        </p:nvSpPr>
        <p:spPr>
          <a:xfrm>
            <a:off x="2089713" y="2037550"/>
            <a:ext cx="14278800" cy="5232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SzPts val="1100"/>
              <a:buNone/>
            </a:pPr>
            <a:r>
              <a:rPr lang="en-US" sz="3400">
                <a:solidFill>
                  <a:srgbClr val="050707"/>
                </a:solidFill>
                <a:latin typeface="Raleway"/>
                <a:ea typeface="Raleway"/>
                <a:cs typeface="Raleway"/>
                <a:sym typeface="Raleway"/>
              </a:rPr>
              <a:t>Activity: Funds of Knowledge</a:t>
            </a:r>
            <a:endParaRPr sz="3400">
              <a:solidFill>
                <a:srgbClr val="050707"/>
              </a:solidFill>
              <a:latin typeface="Raleway"/>
              <a:ea typeface="Raleway"/>
              <a:cs typeface="Raleway"/>
              <a:sym typeface="Raleway"/>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52"/>
          <p:cNvSpPr txBox="1"/>
          <p:nvPr>
            <p:ph idx="2" type="body"/>
          </p:nvPr>
        </p:nvSpPr>
        <p:spPr>
          <a:xfrm>
            <a:off x="641169" y="2703150"/>
            <a:ext cx="8235000" cy="6467100"/>
          </a:xfrm>
          <a:prstGeom prst="rect">
            <a:avLst/>
          </a:prstGeom>
          <a:noFill/>
          <a:ln>
            <a:noFill/>
          </a:ln>
        </p:spPr>
        <p:txBody>
          <a:bodyPr anchorCtr="0" anchor="t" bIns="0" lIns="0" spcFirstLastPara="1" rIns="0" wrap="square" tIns="0">
            <a:normAutofit lnSpcReduction="10000"/>
          </a:bodyPr>
          <a:lstStyle/>
          <a:p>
            <a:pPr indent="-342900" lvl="0" marL="571500" rtl="0" algn="l">
              <a:lnSpc>
                <a:spcPct val="100000"/>
              </a:lnSpc>
              <a:spcBef>
                <a:spcPts val="1000"/>
              </a:spcBef>
              <a:spcAft>
                <a:spcPts val="0"/>
              </a:spcAft>
              <a:buSzPts val="3600"/>
              <a:buFont typeface="Raleway"/>
              <a:buChar char="•"/>
            </a:pPr>
            <a:r>
              <a:rPr lang="en-US" sz="3200">
                <a:latin typeface="Raleway"/>
                <a:ea typeface="Raleway"/>
                <a:cs typeface="Raleway"/>
                <a:sym typeface="Raleway"/>
              </a:rPr>
              <a:t>Are any of the ideas or approaches in the Building Partnerships slides new to you or did they spark ideas?</a:t>
            </a:r>
            <a:endParaRPr>
              <a:latin typeface="Raleway"/>
              <a:ea typeface="Raleway"/>
              <a:cs typeface="Raleway"/>
              <a:sym typeface="Raleway"/>
            </a:endParaRPr>
          </a:p>
          <a:p>
            <a:pPr indent="-342900" lvl="0" marL="571500" rtl="0" algn="l">
              <a:lnSpc>
                <a:spcPct val="100000"/>
              </a:lnSpc>
              <a:spcBef>
                <a:spcPts val="1000"/>
              </a:spcBef>
              <a:spcAft>
                <a:spcPts val="0"/>
              </a:spcAft>
              <a:buSzPts val="3600"/>
              <a:buFont typeface="Raleway"/>
              <a:buChar char="•"/>
            </a:pPr>
            <a:r>
              <a:rPr lang="en-US" sz="3200">
                <a:latin typeface="Raleway"/>
                <a:ea typeface="Raleway"/>
                <a:cs typeface="Raleway"/>
                <a:sym typeface="Raleway"/>
              </a:rPr>
              <a:t>Beyond SEL 101 or SEL Foundations presentations to families, how might families be engaged to inform and enhance SEL practices within the school day?</a:t>
            </a:r>
            <a:endParaRPr>
              <a:latin typeface="Raleway"/>
              <a:ea typeface="Raleway"/>
              <a:cs typeface="Raleway"/>
              <a:sym typeface="Raleway"/>
            </a:endParaRPr>
          </a:p>
          <a:p>
            <a:pPr indent="-342900" lvl="0" marL="571500" rtl="0" algn="l">
              <a:lnSpc>
                <a:spcPct val="100000"/>
              </a:lnSpc>
              <a:spcBef>
                <a:spcPts val="1000"/>
              </a:spcBef>
              <a:spcAft>
                <a:spcPts val="0"/>
              </a:spcAft>
              <a:buSzPts val="3600"/>
              <a:buFont typeface="Raleway"/>
              <a:buChar char="•"/>
            </a:pPr>
            <a:r>
              <a:rPr lang="en-US" sz="3200">
                <a:latin typeface="Raleway"/>
                <a:ea typeface="Raleway"/>
                <a:cs typeface="Raleway"/>
                <a:sym typeface="Raleway"/>
              </a:rPr>
              <a:t>What questions might you ask to learn more about incorporating culturally responsive practices in school-wide and classroom based SEL practice?</a:t>
            </a:r>
            <a:endParaRPr>
              <a:latin typeface="Raleway"/>
              <a:ea typeface="Raleway"/>
              <a:cs typeface="Raleway"/>
              <a:sym typeface="Raleway"/>
            </a:endParaRPr>
          </a:p>
          <a:p>
            <a:pPr indent="0" lvl="0" marL="228600" rtl="0" algn="l">
              <a:lnSpc>
                <a:spcPct val="90000"/>
              </a:lnSpc>
              <a:spcBef>
                <a:spcPts val="1000"/>
              </a:spcBef>
              <a:spcAft>
                <a:spcPts val="0"/>
              </a:spcAft>
              <a:buSzPts val="3600"/>
              <a:buNone/>
            </a:pPr>
            <a:r>
              <a:t/>
            </a:r>
            <a:endParaRPr/>
          </a:p>
        </p:txBody>
      </p:sp>
      <p:sp>
        <p:nvSpPr>
          <p:cNvPr id="510" name="Google Shape;510;p52"/>
          <p:cNvSpPr txBox="1"/>
          <p:nvPr>
            <p:ph type="title"/>
          </p:nvPr>
        </p:nvSpPr>
        <p:spPr>
          <a:xfrm>
            <a:off x="641168" y="773112"/>
            <a:ext cx="8268000" cy="9906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2"/>
              </a:buClr>
              <a:buSzPts val="3000"/>
              <a:buFont typeface="Arial"/>
              <a:buNone/>
            </a:pPr>
            <a:r>
              <a:rPr lang="en-US">
                <a:latin typeface="Raleway"/>
                <a:ea typeface="Raleway"/>
                <a:cs typeface="Raleway"/>
                <a:sym typeface="Raleway"/>
              </a:rPr>
              <a:t>County Office Spotlight</a:t>
            </a:r>
            <a:endParaRPr>
              <a:latin typeface="Raleway"/>
              <a:ea typeface="Raleway"/>
              <a:cs typeface="Raleway"/>
              <a:sym typeface="Raleway"/>
            </a:endParaRPr>
          </a:p>
        </p:txBody>
      </p:sp>
      <p:sp>
        <p:nvSpPr>
          <p:cNvPr id="511" name="Google Shape;511;p52"/>
          <p:cNvSpPr txBox="1"/>
          <p:nvPr>
            <p:ph idx="1" type="body"/>
          </p:nvPr>
        </p:nvSpPr>
        <p:spPr>
          <a:xfrm>
            <a:off x="909125" y="1712549"/>
            <a:ext cx="8235000" cy="659700"/>
          </a:xfrm>
          <a:prstGeom prst="rect">
            <a:avLst/>
          </a:prstGeom>
          <a:noFill/>
          <a:ln>
            <a:noFill/>
          </a:ln>
        </p:spPr>
        <p:txBody>
          <a:bodyPr anchorCtr="0" anchor="b" bIns="0" lIns="0" spcFirstLastPara="1" rIns="0" wrap="square" tIns="0">
            <a:noAutofit/>
          </a:bodyPr>
          <a:lstStyle/>
          <a:p>
            <a:pPr indent="-228600" lvl="0" marL="457200" rtl="0" algn="l">
              <a:lnSpc>
                <a:spcPct val="90000"/>
              </a:lnSpc>
              <a:spcBef>
                <a:spcPts val="1000"/>
              </a:spcBef>
              <a:spcAft>
                <a:spcPts val="0"/>
              </a:spcAft>
              <a:buClr>
                <a:srgbClr val="7F7F7F"/>
              </a:buClr>
              <a:buSzPts val="4800"/>
              <a:buNone/>
            </a:pPr>
            <a:r>
              <a:rPr lang="en-US" sz="4000">
                <a:solidFill>
                  <a:srgbClr val="7F7F7F"/>
                </a:solidFill>
                <a:latin typeface="Raleway"/>
                <a:ea typeface="Raleway"/>
                <a:cs typeface="Raleway"/>
                <a:sym typeface="Raleway"/>
              </a:rPr>
              <a:t>Let’s Reflect! </a:t>
            </a:r>
            <a:endParaRPr>
              <a:latin typeface="Raleway"/>
              <a:ea typeface="Raleway"/>
              <a:cs typeface="Raleway"/>
              <a:sym typeface="Raleway"/>
            </a:endParaRPr>
          </a:p>
        </p:txBody>
      </p:sp>
      <p:pic>
        <p:nvPicPr>
          <p:cNvPr descr="A picture containing text, wooden, measuring stick, close&#10;&#10;Description automatically generated" id="512" name="Google Shape;512;p52"/>
          <p:cNvPicPr preferRelativeResize="0"/>
          <p:nvPr/>
        </p:nvPicPr>
        <p:blipFill rotWithShape="1">
          <a:blip r:embed="rId4">
            <a:alphaModFix/>
          </a:blip>
          <a:srcRect b="0" l="0" r="0" t="0"/>
          <a:stretch/>
        </p:blipFill>
        <p:spPr>
          <a:xfrm>
            <a:off x="9797242" y="2241439"/>
            <a:ext cx="8701120" cy="580412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5212"/>
        </a:solidFill>
      </p:bgPr>
    </p:bg>
    <p:spTree>
      <p:nvGrpSpPr>
        <p:cNvPr id="516" name="Shape 516"/>
        <p:cNvGrpSpPr/>
        <p:nvPr/>
      </p:nvGrpSpPr>
      <p:grpSpPr>
        <a:xfrm>
          <a:off x="0" y="0"/>
          <a:ext cx="0" cy="0"/>
          <a:chOff x="0" y="0"/>
          <a:chExt cx="0" cy="0"/>
        </a:xfrm>
      </p:grpSpPr>
      <p:sp>
        <p:nvSpPr>
          <p:cNvPr id="517" name="Google Shape;517;p53"/>
          <p:cNvSpPr txBox="1"/>
          <p:nvPr/>
        </p:nvSpPr>
        <p:spPr>
          <a:xfrm>
            <a:off x="1028700" y="1009650"/>
            <a:ext cx="7339800" cy="5232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None/>
            </a:pPr>
            <a:r>
              <a:rPr lang="en-US" sz="3400">
                <a:solidFill>
                  <a:srgbClr val="FFFFFF"/>
                </a:solidFill>
                <a:latin typeface="Raleway"/>
                <a:ea typeface="Raleway"/>
                <a:cs typeface="Raleway"/>
                <a:sym typeface="Raleway"/>
              </a:rPr>
              <a:t>TAKE IT DEEPER</a:t>
            </a:r>
            <a:endParaRPr/>
          </a:p>
        </p:txBody>
      </p:sp>
      <p:grpSp>
        <p:nvGrpSpPr>
          <p:cNvPr id="518" name="Google Shape;518;p53"/>
          <p:cNvGrpSpPr/>
          <p:nvPr/>
        </p:nvGrpSpPr>
        <p:grpSpPr>
          <a:xfrm>
            <a:off x="737575" y="2694182"/>
            <a:ext cx="8416350" cy="6395719"/>
            <a:chOff x="-388167" y="-2596750"/>
            <a:chExt cx="11221800" cy="8527625"/>
          </a:xfrm>
        </p:grpSpPr>
        <p:sp>
          <p:nvSpPr>
            <p:cNvPr id="519" name="Google Shape;519;p53"/>
            <p:cNvSpPr txBox="1"/>
            <p:nvPr/>
          </p:nvSpPr>
          <p:spPr>
            <a:xfrm>
              <a:off x="-194067" y="4514875"/>
              <a:ext cx="10833600" cy="1416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3000">
                  <a:solidFill>
                    <a:srgbClr val="FFFFFF"/>
                  </a:solidFill>
                  <a:latin typeface="Raleway"/>
                  <a:ea typeface="Raleway"/>
                  <a:cs typeface="Raleway"/>
                  <a:sym typeface="Raleway"/>
                </a:rPr>
                <a:t>6.2 Building Partnerships with and Honoring the Contributions of Diverse Families</a:t>
              </a:r>
              <a:endParaRPr/>
            </a:p>
          </p:txBody>
        </p:sp>
        <p:sp>
          <p:nvSpPr>
            <p:cNvPr id="520" name="Google Shape;520;p53"/>
            <p:cNvSpPr/>
            <p:nvPr/>
          </p:nvSpPr>
          <p:spPr>
            <a:xfrm>
              <a:off x="0" y="4006303"/>
              <a:ext cx="1166700" cy="165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53"/>
            <p:cNvSpPr txBox="1"/>
            <p:nvPr/>
          </p:nvSpPr>
          <p:spPr>
            <a:xfrm>
              <a:off x="-388167" y="-2596750"/>
              <a:ext cx="11221800" cy="394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6400">
                  <a:solidFill>
                    <a:srgbClr val="FFFFFF"/>
                  </a:solidFill>
                  <a:latin typeface="Raleway"/>
                  <a:ea typeface="Raleway"/>
                  <a:cs typeface="Raleway"/>
                  <a:sym typeface="Raleway"/>
                </a:rPr>
                <a:t>Complete</a:t>
              </a:r>
              <a:r>
                <a:rPr b="1" lang="en-US" sz="6400">
                  <a:solidFill>
                    <a:srgbClr val="FFFFFF"/>
                  </a:solidFill>
                  <a:latin typeface="Raleway"/>
                  <a:ea typeface="Raleway"/>
                  <a:cs typeface="Raleway"/>
                  <a:sym typeface="Raleway"/>
                </a:rPr>
                <a:t> “Linking Family Engagement to Learning” </a:t>
              </a:r>
              <a:endParaRPr/>
            </a:p>
          </p:txBody>
        </p:sp>
      </p:grpSp>
      <p:pic>
        <p:nvPicPr>
          <p:cNvPr id="522" name="Google Shape;522;p53"/>
          <p:cNvPicPr preferRelativeResize="0"/>
          <p:nvPr/>
        </p:nvPicPr>
        <p:blipFill rotWithShape="1">
          <a:blip r:embed="rId3">
            <a:alphaModFix/>
          </a:blip>
          <a:srcRect b="0" l="0" r="0" t="0"/>
          <a:stretch/>
        </p:blipFill>
        <p:spPr>
          <a:xfrm>
            <a:off x="17115854" y="9012814"/>
            <a:ext cx="677390" cy="677390"/>
          </a:xfrm>
          <a:prstGeom prst="rect">
            <a:avLst/>
          </a:prstGeom>
          <a:noFill/>
          <a:ln>
            <a:noFill/>
          </a:ln>
        </p:spPr>
      </p:pic>
      <p:pic>
        <p:nvPicPr>
          <p:cNvPr id="523" name="Google Shape;523;p53"/>
          <p:cNvPicPr preferRelativeResize="0"/>
          <p:nvPr/>
        </p:nvPicPr>
        <p:blipFill>
          <a:blip r:embed="rId4">
            <a:alphaModFix/>
          </a:blip>
          <a:stretch>
            <a:fillRect/>
          </a:stretch>
        </p:blipFill>
        <p:spPr>
          <a:xfrm>
            <a:off x="9558636" y="699038"/>
            <a:ext cx="6868725" cy="88889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54"/>
          <p:cNvSpPr/>
          <p:nvPr/>
        </p:nvSpPr>
        <p:spPr>
          <a:xfrm>
            <a:off x="0" y="9258300"/>
            <a:ext cx="11538000" cy="468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54"/>
          <p:cNvSpPr/>
          <p:nvPr/>
        </p:nvSpPr>
        <p:spPr>
          <a:xfrm>
            <a:off x="11537852" y="0"/>
            <a:ext cx="7556400" cy="7319700"/>
          </a:xfrm>
          <a:prstGeom prst="rect">
            <a:avLst/>
          </a:prstGeom>
          <a:solidFill>
            <a:srgbClr val="1461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0" name="Google Shape;530;p54"/>
          <p:cNvPicPr preferRelativeResize="0"/>
          <p:nvPr/>
        </p:nvPicPr>
        <p:blipFill rotWithShape="1">
          <a:blip r:embed="rId3">
            <a:alphaModFix/>
          </a:blip>
          <a:srcRect b="0" l="0" r="0" t="0"/>
          <a:stretch/>
        </p:blipFill>
        <p:spPr>
          <a:xfrm>
            <a:off x="12135554" y="7908053"/>
            <a:ext cx="5598636" cy="1686589"/>
          </a:xfrm>
          <a:prstGeom prst="rect">
            <a:avLst/>
          </a:prstGeom>
          <a:noFill/>
          <a:ln>
            <a:noFill/>
          </a:ln>
        </p:spPr>
      </p:pic>
      <p:sp>
        <p:nvSpPr>
          <p:cNvPr id="531" name="Google Shape;531;p54"/>
          <p:cNvSpPr txBox="1"/>
          <p:nvPr/>
        </p:nvSpPr>
        <p:spPr>
          <a:xfrm>
            <a:off x="905750" y="2785124"/>
            <a:ext cx="10059600" cy="39897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SzPts val="1100"/>
              <a:buNone/>
            </a:pPr>
            <a:r>
              <a:rPr lang="en-US" sz="7200">
                <a:solidFill>
                  <a:srgbClr val="050707"/>
                </a:solidFill>
                <a:latin typeface="Raleway Black"/>
                <a:ea typeface="Raleway Black"/>
                <a:cs typeface="Raleway Black"/>
                <a:sym typeface="Raleway Black"/>
              </a:rPr>
              <a:t>6.3 Listening and Communicating Effectively with Families</a:t>
            </a:r>
            <a:endParaRPr sz="7200">
              <a:solidFill>
                <a:srgbClr val="050707"/>
              </a:solidFill>
              <a:latin typeface="Raleway Black"/>
              <a:ea typeface="Raleway Black"/>
              <a:cs typeface="Raleway Black"/>
              <a:sym typeface="Raleway Black"/>
            </a:endParaRPr>
          </a:p>
        </p:txBody>
      </p:sp>
      <p:sp>
        <p:nvSpPr>
          <p:cNvPr id="532" name="Google Shape;532;p54"/>
          <p:cNvSpPr txBox="1"/>
          <p:nvPr/>
        </p:nvSpPr>
        <p:spPr>
          <a:xfrm>
            <a:off x="1028700" y="990600"/>
            <a:ext cx="8685300" cy="775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2800">
                <a:solidFill>
                  <a:srgbClr val="050707"/>
                </a:solidFill>
                <a:latin typeface="Raleway"/>
                <a:ea typeface="Raleway"/>
                <a:cs typeface="Raleway"/>
                <a:sym typeface="Raleway"/>
              </a:rPr>
              <a:t>California Social and Emotional Learning </a:t>
            </a:r>
            <a:br>
              <a:rPr lang="en-US" sz="2800">
                <a:solidFill>
                  <a:srgbClr val="050707"/>
                </a:solidFill>
                <a:latin typeface="Raleway"/>
                <a:ea typeface="Raleway"/>
                <a:cs typeface="Raleway"/>
                <a:sym typeface="Raleway"/>
              </a:rPr>
            </a:br>
            <a:endParaRPr/>
          </a:p>
        </p:txBody>
      </p:sp>
      <p:sp>
        <p:nvSpPr>
          <p:cNvPr id="533" name="Google Shape;533;p54"/>
          <p:cNvSpPr txBox="1"/>
          <p:nvPr/>
        </p:nvSpPr>
        <p:spPr>
          <a:xfrm>
            <a:off x="712275" y="8052575"/>
            <a:ext cx="10653000" cy="9912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Font typeface="Arial"/>
              <a:buNone/>
            </a:pPr>
            <a:r>
              <a:rPr lang="en-US" sz="2800">
                <a:solidFill>
                  <a:srgbClr val="050707"/>
                </a:solidFill>
                <a:latin typeface="Raleway"/>
                <a:ea typeface="Raleway"/>
                <a:cs typeface="Raleway"/>
                <a:sym typeface="Raleway"/>
              </a:rPr>
              <a:t>TOPIC 6: Supporting SEL through Family and Community Engagement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55"/>
          <p:cNvSpPr txBox="1"/>
          <p:nvPr/>
        </p:nvSpPr>
        <p:spPr>
          <a:xfrm>
            <a:off x="1028700" y="1078706"/>
            <a:ext cx="7983675" cy="2585925"/>
          </a:xfrm>
          <a:prstGeom prst="rect">
            <a:avLst/>
          </a:prstGeom>
          <a:noFill/>
          <a:ln>
            <a:noFill/>
          </a:ln>
        </p:spPr>
        <p:txBody>
          <a:bodyPr anchorCtr="0" anchor="t" bIns="0" lIns="0" spcFirstLastPara="1" rIns="0" wrap="square" tIns="0">
            <a:spAutoFit/>
          </a:bodyPr>
          <a:lstStyle/>
          <a:p>
            <a:pPr indent="0" lvl="0" marL="0" rtl="0" algn="l">
              <a:lnSpc>
                <a:spcPct val="110000"/>
              </a:lnSpc>
              <a:spcBef>
                <a:spcPts val="0"/>
              </a:spcBef>
              <a:spcAft>
                <a:spcPts val="0"/>
              </a:spcAft>
              <a:buClr>
                <a:schemeClr val="dk1"/>
              </a:buClr>
              <a:buFont typeface="Arial"/>
              <a:buNone/>
            </a:pPr>
            <a:r>
              <a:rPr lang="en-US" sz="8000">
                <a:solidFill>
                  <a:srgbClr val="050707"/>
                </a:solidFill>
                <a:latin typeface="Raleway"/>
                <a:ea typeface="Raleway"/>
                <a:cs typeface="Raleway"/>
                <a:sym typeface="Raleway"/>
              </a:rPr>
              <a:t>Learning Objectives</a:t>
            </a:r>
            <a:endParaRPr/>
          </a:p>
        </p:txBody>
      </p:sp>
      <p:sp>
        <p:nvSpPr>
          <p:cNvPr id="539" name="Google Shape;539;p55"/>
          <p:cNvSpPr txBox="1"/>
          <p:nvPr/>
        </p:nvSpPr>
        <p:spPr>
          <a:xfrm>
            <a:off x="1028700" y="3719925"/>
            <a:ext cx="9284100" cy="11511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Clr>
                <a:schemeClr val="dk1"/>
              </a:buClr>
              <a:buSzPts val="1100"/>
              <a:buFont typeface="Arial"/>
              <a:buNone/>
            </a:pPr>
            <a:r>
              <a:rPr lang="en-US" sz="3400">
                <a:solidFill>
                  <a:srgbClr val="146161"/>
                </a:solidFill>
                <a:latin typeface="Raleway"/>
                <a:ea typeface="Raleway"/>
                <a:cs typeface="Raleway"/>
                <a:sym typeface="Raleway"/>
              </a:rPr>
              <a:t>6.3 Listening and Communicating Effectively with Families</a:t>
            </a:r>
            <a:endParaRPr sz="3400">
              <a:solidFill>
                <a:srgbClr val="146161"/>
              </a:solidFill>
              <a:latin typeface="Raleway"/>
              <a:ea typeface="Raleway"/>
              <a:cs typeface="Raleway"/>
              <a:sym typeface="Raleway"/>
            </a:endParaRPr>
          </a:p>
        </p:txBody>
      </p:sp>
      <p:sp>
        <p:nvSpPr>
          <p:cNvPr id="540" name="Google Shape;540;p55"/>
          <p:cNvSpPr txBox="1"/>
          <p:nvPr/>
        </p:nvSpPr>
        <p:spPr>
          <a:xfrm>
            <a:off x="1028700" y="5247650"/>
            <a:ext cx="8633100" cy="2413500"/>
          </a:xfrm>
          <a:prstGeom prst="rect">
            <a:avLst/>
          </a:prstGeom>
          <a:noFill/>
          <a:ln>
            <a:noFill/>
          </a:ln>
        </p:spPr>
        <p:txBody>
          <a:bodyPr anchorCtr="0" anchor="t" bIns="0" lIns="0" spcFirstLastPara="1" rIns="0" wrap="square" tIns="0">
            <a:spAutoFit/>
          </a:bodyPr>
          <a:lstStyle/>
          <a:p>
            <a:pPr indent="-406400" lvl="0" marL="457200" marR="0" rtl="0" algn="l">
              <a:lnSpc>
                <a:spcPct val="115000"/>
              </a:lnSpc>
              <a:spcBef>
                <a:spcPts val="0"/>
              </a:spcBef>
              <a:spcAft>
                <a:spcPts val="0"/>
              </a:spcAft>
              <a:buClr>
                <a:srgbClr val="050707"/>
              </a:buClr>
              <a:buSzPts val="2800"/>
              <a:buFont typeface="Raleway"/>
              <a:buChar char="●"/>
            </a:pPr>
            <a:r>
              <a:rPr lang="en-US" sz="2800">
                <a:solidFill>
                  <a:srgbClr val="050707"/>
                </a:solidFill>
                <a:latin typeface="Raleway"/>
                <a:ea typeface="Raleway"/>
                <a:cs typeface="Raleway"/>
                <a:sym typeface="Raleway"/>
              </a:rPr>
              <a:t>Explore four keys of effective communication</a:t>
            </a:r>
            <a:endParaRPr sz="2800">
              <a:solidFill>
                <a:srgbClr val="050707"/>
              </a:solidFill>
              <a:latin typeface="Raleway"/>
              <a:ea typeface="Raleway"/>
              <a:cs typeface="Raleway"/>
              <a:sym typeface="Raleway"/>
            </a:endParaRPr>
          </a:p>
          <a:p>
            <a:pPr indent="-406400" lvl="0" marL="457200" marR="0" rtl="0" algn="l">
              <a:lnSpc>
                <a:spcPct val="115000"/>
              </a:lnSpc>
              <a:spcBef>
                <a:spcPts val="0"/>
              </a:spcBef>
              <a:spcAft>
                <a:spcPts val="0"/>
              </a:spcAft>
              <a:buClr>
                <a:srgbClr val="050707"/>
              </a:buClr>
              <a:buSzPts val="2800"/>
              <a:buFont typeface="Raleway"/>
              <a:buChar char="●"/>
            </a:pPr>
            <a:r>
              <a:rPr lang="en-US" sz="2800">
                <a:solidFill>
                  <a:srgbClr val="050707"/>
                </a:solidFill>
                <a:latin typeface="Raleway"/>
                <a:ea typeface="Raleway"/>
                <a:cs typeface="Raleway"/>
                <a:sym typeface="Raleway"/>
              </a:rPr>
              <a:t>Learn strategies for really listening to parents and caregivers</a:t>
            </a:r>
            <a:endParaRPr sz="2800">
              <a:solidFill>
                <a:srgbClr val="050707"/>
              </a:solidFill>
              <a:latin typeface="Raleway"/>
              <a:ea typeface="Raleway"/>
              <a:cs typeface="Raleway"/>
              <a:sym typeface="Raleway"/>
            </a:endParaRPr>
          </a:p>
          <a:p>
            <a:pPr indent="-406400" lvl="0" marL="457200" marR="0" rtl="0" algn="l">
              <a:lnSpc>
                <a:spcPct val="115000"/>
              </a:lnSpc>
              <a:spcBef>
                <a:spcPts val="0"/>
              </a:spcBef>
              <a:spcAft>
                <a:spcPts val="0"/>
              </a:spcAft>
              <a:buClr>
                <a:srgbClr val="050707"/>
              </a:buClr>
              <a:buSzPts val="2800"/>
              <a:buFont typeface="Raleway"/>
              <a:buChar char="●"/>
            </a:pPr>
            <a:r>
              <a:rPr lang="en-US" sz="2800">
                <a:solidFill>
                  <a:srgbClr val="050707"/>
                </a:solidFill>
                <a:latin typeface="Raleway"/>
                <a:ea typeface="Raleway"/>
                <a:cs typeface="Raleway"/>
                <a:sym typeface="Raleway"/>
              </a:rPr>
              <a:t>Examine a communication and outreach rubric with a culturally responsive lens</a:t>
            </a:r>
            <a:endParaRPr sz="2800">
              <a:solidFill>
                <a:srgbClr val="050707"/>
              </a:solidFill>
              <a:latin typeface="Raleway"/>
              <a:ea typeface="Raleway"/>
              <a:cs typeface="Raleway"/>
              <a:sym typeface="Raleway"/>
            </a:endParaRPr>
          </a:p>
        </p:txBody>
      </p:sp>
      <p:sp>
        <p:nvSpPr>
          <p:cNvPr id="541" name="Google Shape;541;p55"/>
          <p:cNvSpPr/>
          <p:nvPr/>
        </p:nvSpPr>
        <p:spPr>
          <a:xfrm>
            <a:off x="10312681" y="-778479"/>
            <a:ext cx="7975319" cy="11843959"/>
          </a:xfrm>
          <a:prstGeom prst="rect">
            <a:avLst/>
          </a:prstGeom>
          <a:solidFill>
            <a:srgbClr val="1461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55"/>
          <p:cNvSpPr/>
          <p:nvPr/>
        </p:nvSpPr>
        <p:spPr>
          <a:xfrm>
            <a:off x="1028700" y="9077540"/>
            <a:ext cx="16230600" cy="33676"/>
          </a:xfrm>
          <a:prstGeom prst="rect">
            <a:avLst/>
          </a:prstGeom>
          <a:solidFill>
            <a:srgbClr val="1461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3" name="Google Shape;543;p55"/>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pic>
        <p:nvPicPr>
          <p:cNvPr id="544" name="Google Shape;544;p55"/>
          <p:cNvPicPr preferRelativeResize="0"/>
          <p:nvPr/>
        </p:nvPicPr>
        <p:blipFill>
          <a:blip r:embed="rId4">
            <a:alphaModFix/>
          </a:blip>
          <a:stretch>
            <a:fillRect/>
          </a:stretch>
        </p:blipFill>
        <p:spPr>
          <a:xfrm>
            <a:off x="10816611" y="212738"/>
            <a:ext cx="6423726" cy="6423726"/>
          </a:xfrm>
          <a:prstGeom prst="rect">
            <a:avLst/>
          </a:prstGeom>
          <a:noFill/>
          <a:ln>
            <a:noFill/>
          </a:ln>
        </p:spPr>
      </p:pic>
      <p:sp>
        <p:nvSpPr>
          <p:cNvPr id="545" name="Google Shape;545;p55"/>
          <p:cNvSpPr txBox="1"/>
          <p:nvPr/>
        </p:nvSpPr>
        <p:spPr>
          <a:xfrm>
            <a:off x="10628400" y="6482100"/>
            <a:ext cx="6800100" cy="2776200"/>
          </a:xfrm>
          <a:prstGeom prst="rect">
            <a:avLst/>
          </a:prstGeom>
          <a:noFill/>
          <a:ln>
            <a:noFill/>
          </a:ln>
        </p:spPr>
        <p:txBody>
          <a:bodyPr anchorCtr="0" anchor="t" bIns="182875" lIns="182875" spcFirstLastPara="1" rIns="182875" wrap="square" tIns="182875">
            <a:spAutoFit/>
          </a:bodyPr>
          <a:lstStyle/>
          <a:p>
            <a:pPr indent="0" lvl="0" marL="0" marR="0" rtl="0" algn="ctr">
              <a:lnSpc>
                <a:spcPct val="119970"/>
              </a:lnSpc>
              <a:spcBef>
                <a:spcPts val="0"/>
              </a:spcBef>
              <a:spcAft>
                <a:spcPts val="0"/>
              </a:spcAft>
              <a:buNone/>
            </a:pPr>
            <a:r>
              <a:rPr b="1" lang="en-US" sz="3400">
                <a:solidFill>
                  <a:srgbClr val="FFFFFF"/>
                </a:solidFill>
                <a:latin typeface="Raleway"/>
                <a:ea typeface="Raleway"/>
                <a:cs typeface="Raleway"/>
                <a:sym typeface="Raleway"/>
              </a:rPr>
              <a:t>Link Objectives to Developmental Indicators in</a:t>
            </a:r>
            <a:br>
              <a:rPr b="1" lang="en-US" sz="3400">
                <a:solidFill>
                  <a:srgbClr val="FFFFFF"/>
                </a:solidFill>
                <a:latin typeface="Raleway"/>
                <a:ea typeface="Raleway"/>
                <a:cs typeface="Raleway"/>
                <a:sym typeface="Raleway"/>
              </a:rPr>
            </a:br>
            <a:r>
              <a:rPr b="1" lang="en-US" sz="3400" u="sng">
                <a:solidFill>
                  <a:srgbClr val="FFFFFF"/>
                </a:solidFill>
                <a:latin typeface="Raleway"/>
                <a:ea typeface="Raleway"/>
                <a:cs typeface="Raleway"/>
                <a:sym typeface="Raleway"/>
                <a:hlinkClick r:id="rId5">
                  <a:extLst>
                    <a:ext uri="{A12FA001-AC4F-418D-AE19-62706E023703}">
                      <ahyp:hlinkClr val="tx"/>
                    </a:ext>
                  </a:extLst>
                </a:hlinkClick>
              </a:rPr>
              <a:t>California Transformative SEL Competencies</a:t>
            </a:r>
            <a:r>
              <a:rPr b="1" lang="en-US" sz="3400">
                <a:solidFill>
                  <a:srgbClr val="FFFFFF"/>
                </a:solidFill>
                <a:latin typeface="Raleway"/>
                <a:ea typeface="Raleway"/>
                <a:cs typeface="Raleway"/>
                <a:sym typeface="Raleway"/>
              </a:rPr>
              <a:t> </a:t>
            </a:r>
            <a:endParaRPr b="1" sz="3400">
              <a:solidFill>
                <a:srgbClr val="FFFFFF"/>
              </a:solidFill>
              <a:latin typeface="Raleway"/>
              <a:ea typeface="Raleway"/>
              <a:cs typeface="Raleway"/>
              <a:sym typeface="Raleway"/>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pic>
        <p:nvPicPr>
          <p:cNvPr id="550" name="Google Shape;550;p56"/>
          <p:cNvPicPr preferRelativeResize="0"/>
          <p:nvPr/>
        </p:nvPicPr>
        <p:blipFill rotWithShape="1">
          <a:blip r:embed="rId3">
            <a:alphaModFix/>
          </a:blip>
          <a:srcRect b="0" l="0" r="0" t="0"/>
          <a:stretch/>
        </p:blipFill>
        <p:spPr>
          <a:xfrm>
            <a:off x="17259300" y="351310"/>
            <a:ext cx="677390" cy="677390"/>
          </a:xfrm>
          <a:prstGeom prst="rect">
            <a:avLst/>
          </a:prstGeom>
          <a:noFill/>
          <a:ln>
            <a:noFill/>
          </a:ln>
        </p:spPr>
      </p:pic>
      <p:sp>
        <p:nvSpPr>
          <p:cNvPr id="551" name="Google Shape;551;p56"/>
          <p:cNvSpPr txBox="1"/>
          <p:nvPr/>
        </p:nvSpPr>
        <p:spPr>
          <a:xfrm>
            <a:off x="299325" y="1328700"/>
            <a:ext cx="630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552" name="Google Shape;552;p56"/>
          <p:cNvSpPr txBox="1"/>
          <p:nvPr/>
        </p:nvSpPr>
        <p:spPr>
          <a:xfrm>
            <a:off x="755325" y="2298675"/>
            <a:ext cx="3690300" cy="5966700"/>
          </a:xfrm>
          <a:prstGeom prst="rect">
            <a:avLst/>
          </a:prstGeom>
          <a:solidFill>
            <a:srgbClr val="146161"/>
          </a:solidFill>
          <a:ln>
            <a:noFill/>
          </a:ln>
        </p:spPr>
        <p:txBody>
          <a:bodyPr anchorCtr="0" anchor="ctr" bIns="91425" lIns="91425" spcFirstLastPara="1" rIns="91425" wrap="square" tIns="91425">
            <a:noAutofit/>
          </a:bodyPr>
          <a:lstStyle/>
          <a:p>
            <a:pPr indent="0" lvl="0" marL="0" rtl="0" algn="l">
              <a:lnSpc>
                <a:spcPct val="144444"/>
              </a:lnSpc>
              <a:spcBef>
                <a:spcPts val="900"/>
              </a:spcBef>
              <a:spcAft>
                <a:spcPts val="900"/>
              </a:spcAft>
              <a:buNone/>
            </a:pPr>
            <a:r>
              <a:rPr b="1" lang="en-US" sz="3200">
                <a:solidFill>
                  <a:schemeClr val="lt1"/>
                </a:solidFill>
                <a:latin typeface="Raleway"/>
                <a:ea typeface="Raleway"/>
                <a:cs typeface="Raleway"/>
                <a:sym typeface="Raleway"/>
              </a:rPr>
              <a:t>Four key characteristics of effective school–family communication</a:t>
            </a:r>
            <a:endParaRPr b="1" sz="3200">
              <a:solidFill>
                <a:schemeClr val="lt1"/>
              </a:solidFill>
              <a:latin typeface="Raleway"/>
              <a:ea typeface="Raleway"/>
              <a:cs typeface="Raleway"/>
              <a:sym typeface="Raleway"/>
            </a:endParaRPr>
          </a:p>
        </p:txBody>
      </p:sp>
      <p:sp>
        <p:nvSpPr>
          <p:cNvPr id="553" name="Google Shape;553;p56"/>
          <p:cNvSpPr txBox="1"/>
          <p:nvPr/>
        </p:nvSpPr>
        <p:spPr>
          <a:xfrm>
            <a:off x="5293800" y="1183500"/>
            <a:ext cx="11965500" cy="8869200"/>
          </a:xfrm>
          <a:prstGeom prst="rect">
            <a:avLst/>
          </a:prstGeom>
          <a:noFill/>
          <a:ln>
            <a:noFill/>
          </a:ln>
        </p:spPr>
        <p:txBody>
          <a:bodyPr anchorCtr="0" anchor="t" bIns="91425" lIns="91425" spcFirstLastPara="1" rIns="91425" wrap="square" tIns="91425">
            <a:spAutoFit/>
          </a:bodyPr>
          <a:lstStyle/>
          <a:p>
            <a:pPr indent="-393700" lvl="0" marL="457200" rtl="0" algn="l">
              <a:lnSpc>
                <a:spcPct val="115000"/>
              </a:lnSpc>
              <a:spcBef>
                <a:spcPts val="0"/>
              </a:spcBef>
              <a:spcAft>
                <a:spcPts val="0"/>
              </a:spcAft>
              <a:buClr>
                <a:schemeClr val="dk1"/>
              </a:buClr>
              <a:buSzPts val="2600"/>
              <a:buAutoNum type="arabicPeriod"/>
            </a:pPr>
            <a:r>
              <a:rPr b="1" lang="en-US" sz="2600">
                <a:solidFill>
                  <a:schemeClr val="dk1"/>
                </a:solidFill>
                <a:latin typeface="Raleway"/>
                <a:ea typeface="Raleway"/>
                <a:cs typeface="Raleway"/>
                <a:sym typeface="Raleway"/>
              </a:rPr>
              <a:t>Child-centered:</a:t>
            </a:r>
            <a:r>
              <a:rPr lang="en-US" sz="2600">
                <a:solidFill>
                  <a:schemeClr val="dk1"/>
                </a:solidFill>
                <a:latin typeface="Raleway"/>
                <a:ea typeface="Raleway"/>
                <a:cs typeface="Raleway"/>
                <a:sym typeface="Raleway"/>
              </a:rPr>
              <a:t> communication that is highly individualized… focusing on a child’s specific strengths and struggles allows both teachers and family members to better support the child’s development.</a:t>
            </a:r>
            <a:endParaRPr sz="2600">
              <a:solidFill>
                <a:schemeClr val="dk1"/>
              </a:solidFill>
              <a:latin typeface="Raleway"/>
              <a:ea typeface="Raleway"/>
              <a:cs typeface="Raleway"/>
              <a:sym typeface="Raleway"/>
            </a:endParaRPr>
          </a:p>
          <a:p>
            <a:pPr indent="-393700" lvl="0" marL="457200" rtl="0" algn="l">
              <a:lnSpc>
                <a:spcPct val="115000"/>
              </a:lnSpc>
              <a:spcBef>
                <a:spcPts val="0"/>
              </a:spcBef>
              <a:spcAft>
                <a:spcPts val="0"/>
              </a:spcAft>
              <a:buClr>
                <a:schemeClr val="dk1"/>
              </a:buClr>
              <a:buSzPts val="2600"/>
              <a:buAutoNum type="arabicPeriod"/>
            </a:pPr>
            <a:r>
              <a:rPr b="1" lang="en-US" sz="2600">
                <a:solidFill>
                  <a:schemeClr val="dk1"/>
                </a:solidFill>
                <a:latin typeface="Raleway"/>
                <a:ea typeface="Raleway"/>
                <a:cs typeface="Raleway"/>
                <a:sym typeface="Raleway"/>
              </a:rPr>
              <a:t>Constructive: </a:t>
            </a:r>
            <a:r>
              <a:rPr lang="en-US" sz="2600">
                <a:solidFill>
                  <a:schemeClr val="dk1"/>
                </a:solidFill>
                <a:latin typeface="Raleway"/>
                <a:ea typeface="Raleway"/>
                <a:cs typeface="Raleway"/>
                <a:sym typeface="Raleway"/>
              </a:rPr>
              <a:t>communication and information is meaningful and useful because it provides families with practical suggestions. Positive language that focuses on solutions helps families remain optimistic.</a:t>
            </a:r>
            <a:endParaRPr sz="2600">
              <a:solidFill>
                <a:schemeClr val="dk1"/>
              </a:solidFill>
              <a:latin typeface="Raleway"/>
              <a:ea typeface="Raleway"/>
              <a:cs typeface="Raleway"/>
              <a:sym typeface="Raleway"/>
            </a:endParaRPr>
          </a:p>
          <a:p>
            <a:pPr indent="-393700" lvl="0" marL="457200" rtl="0" algn="l">
              <a:lnSpc>
                <a:spcPct val="115000"/>
              </a:lnSpc>
              <a:spcBef>
                <a:spcPts val="0"/>
              </a:spcBef>
              <a:spcAft>
                <a:spcPts val="0"/>
              </a:spcAft>
              <a:buClr>
                <a:schemeClr val="dk1"/>
              </a:buClr>
              <a:buSzPts val="2600"/>
              <a:buAutoNum type="arabicPeriod"/>
            </a:pPr>
            <a:r>
              <a:rPr b="1" lang="en-US" sz="2600">
                <a:solidFill>
                  <a:schemeClr val="dk1"/>
                </a:solidFill>
                <a:latin typeface="Raleway"/>
                <a:ea typeface="Raleway"/>
                <a:cs typeface="Raleway"/>
                <a:sym typeface="Raleway"/>
              </a:rPr>
              <a:t>Clear and concrete:</a:t>
            </a:r>
            <a:r>
              <a:rPr lang="en-US" sz="2600">
                <a:solidFill>
                  <a:schemeClr val="dk1"/>
                </a:solidFill>
                <a:latin typeface="Raleway"/>
                <a:ea typeface="Raleway"/>
                <a:cs typeface="Raleway"/>
                <a:sym typeface="Raleway"/>
              </a:rPr>
              <a:t> communication is most beneficial to families in supporting children’s actual learning. This is particularly important when communicating about issues of social and emotional development for which parents and families may not share a common vocabulary. Communication with families should give specific examples and clear guidelines using simple language and minimal text. Keeping this principle in mind may help minimize miscommunications resulting from differences in literacy, language, and culture.</a:t>
            </a:r>
            <a:endParaRPr sz="2600">
              <a:solidFill>
                <a:schemeClr val="dk1"/>
              </a:solidFill>
              <a:latin typeface="Raleway"/>
              <a:ea typeface="Raleway"/>
              <a:cs typeface="Raleway"/>
              <a:sym typeface="Raleway"/>
            </a:endParaRPr>
          </a:p>
          <a:p>
            <a:pPr indent="-393700" lvl="0" marL="457200" rtl="0" algn="l">
              <a:lnSpc>
                <a:spcPct val="115000"/>
              </a:lnSpc>
              <a:spcBef>
                <a:spcPts val="0"/>
              </a:spcBef>
              <a:spcAft>
                <a:spcPts val="0"/>
              </a:spcAft>
              <a:buClr>
                <a:schemeClr val="dk1"/>
              </a:buClr>
              <a:buSzPts val="2600"/>
              <a:buAutoNum type="arabicPeriod"/>
            </a:pPr>
            <a:r>
              <a:rPr b="1" lang="en-US" sz="2600">
                <a:solidFill>
                  <a:schemeClr val="dk1"/>
                </a:solidFill>
                <a:latin typeface="Raleway"/>
                <a:ea typeface="Raleway"/>
                <a:cs typeface="Raleway"/>
                <a:sym typeface="Raleway"/>
              </a:rPr>
              <a:t>Continuous: </a:t>
            </a:r>
            <a:r>
              <a:rPr lang="en-US" sz="2600">
                <a:solidFill>
                  <a:schemeClr val="dk1"/>
                </a:solidFill>
                <a:latin typeface="Raleway"/>
                <a:ea typeface="Raleway"/>
                <a:cs typeface="Raleway"/>
                <a:sym typeface="Raleway"/>
              </a:rPr>
              <a:t> communication keeps families informed about their child’s development and in sync with classroom practices and policies. Teachers should reach out to families as early as possible to establish a collaborative tone and maintain regular contact throughout the school year. </a:t>
            </a:r>
            <a:endParaRPr sz="2600">
              <a:latin typeface="Raleway"/>
              <a:ea typeface="Raleway"/>
              <a:cs typeface="Raleway"/>
              <a:sym typeface="Raleway"/>
            </a:endParaRPr>
          </a:p>
        </p:txBody>
      </p:sp>
      <p:sp>
        <p:nvSpPr>
          <p:cNvPr id="554" name="Google Shape;554;p56"/>
          <p:cNvSpPr txBox="1"/>
          <p:nvPr/>
        </p:nvSpPr>
        <p:spPr>
          <a:xfrm>
            <a:off x="2121250" y="2186175"/>
            <a:ext cx="2890800" cy="11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57"/>
          <p:cNvSpPr txBox="1"/>
          <p:nvPr/>
        </p:nvSpPr>
        <p:spPr>
          <a:xfrm>
            <a:off x="2229393" y="1008081"/>
            <a:ext cx="143571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SzPts val="1100"/>
              <a:buNone/>
            </a:pPr>
            <a:r>
              <a:rPr lang="en-US" sz="8000">
                <a:solidFill>
                  <a:srgbClr val="146161"/>
                </a:solidFill>
                <a:latin typeface="Raleway"/>
                <a:ea typeface="Raleway"/>
                <a:cs typeface="Raleway"/>
                <a:sym typeface="Raleway"/>
              </a:rPr>
              <a:t>Group Reflection</a:t>
            </a:r>
            <a:endParaRPr sz="8000">
              <a:solidFill>
                <a:srgbClr val="9C182C"/>
              </a:solidFill>
              <a:latin typeface="Raleway"/>
              <a:ea typeface="Raleway"/>
              <a:cs typeface="Raleway"/>
              <a:sym typeface="Raleway"/>
            </a:endParaRPr>
          </a:p>
        </p:txBody>
      </p:sp>
      <p:sp>
        <p:nvSpPr>
          <p:cNvPr id="560" name="Google Shape;560;p57"/>
          <p:cNvSpPr txBox="1"/>
          <p:nvPr/>
        </p:nvSpPr>
        <p:spPr>
          <a:xfrm>
            <a:off x="2268551" y="2590700"/>
            <a:ext cx="14278800" cy="24069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None/>
            </a:pPr>
            <a:r>
              <a:rPr lang="en-US" sz="3400">
                <a:solidFill>
                  <a:srgbClr val="050707"/>
                </a:solidFill>
                <a:latin typeface="Raleway"/>
                <a:ea typeface="Raleway"/>
                <a:cs typeface="Raleway"/>
                <a:sym typeface="Raleway"/>
              </a:rPr>
              <a:t>The authors add: “</a:t>
            </a:r>
            <a:r>
              <a:rPr i="1" lang="en-US" sz="3400">
                <a:solidFill>
                  <a:srgbClr val="050707"/>
                </a:solidFill>
                <a:latin typeface="Raleway"/>
                <a:ea typeface="Raleway"/>
                <a:cs typeface="Raleway"/>
                <a:sym typeface="Raleway"/>
              </a:rPr>
              <a:t>It is not our intention to overburden teachers with the responsibility for constant communication with families about social and emotional development. In fact, quality of school–family interactions, rather than quantity, seems to predict student achievement and behavior.”</a:t>
            </a:r>
            <a:endParaRPr i="1"/>
          </a:p>
        </p:txBody>
      </p:sp>
      <p:sp>
        <p:nvSpPr>
          <p:cNvPr id="561" name="Google Shape;561;p57"/>
          <p:cNvSpPr/>
          <p:nvPr/>
        </p:nvSpPr>
        <p:spPr>
          <a:xfrm>
            <a:off x="2229393" y="7667502"/>
            <a:ext cx="279000" cy="296400"/>
          </a:xfrm>
          <a:prstGeom prst="rect">
            <a:avLst/>
          </a:prstGeom>
          <a:solidFill>
            <a:srgbClr val="1461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57"/>
          <p:cNvSpPr txBox="1"/>
          <p:nvPr/>
        </p:nvSpPr>
        <p:spPr>
          <a:xfrm>
            <a:off x="2807025" y="5503950"/>
            <a:ext cx="13930200" cy="3117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lang="en-US" sz="3000">
                <a:solidFill>
                  <a:srgbClr val="050707"/>
                </a:solidFill>
                <a:latin typeface="Raleway"/>
                <a:ea typeface="Raleway"/>
                <a:cs typeface="Raleway"/>
                <a:sym typeface="Raleway"/>
              </a:rPr>
              <a:t>What are your communications strengths? How do you bring those strengths into your efforts to keep families informed, gather helpful information from them, and build relationships?</a:t>
            </a:r>
            <a:br>
              <a:rPr lang="en-US" sz="3000">
                <a:solidFill>
                  <a:srgbClr val="050707"/>
                </a:solidFill>
                <a:latin typeface="Raleway"/>
                <a:ea typeface="Raleway"/>
                <a:cs typeface="Raleway"/>
                <a:sym typeface="Raleway"/>
              </a:rPr>
            </a:b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r>
              <a:rPr lang="en-US" sz="3000">
                <a:solidFill>
                  <a:srgbClr val="050707"/>
                </a:solidFill>
                <a:latin typeface="Raleway"/>
                <a:ea typeface="Raleway"/>
                <a:cs typeface="Raleway"/>
                <a:sym typeface="Raleway"/>
              </a:rPr>
              <a:t>What are some ways you can find the “Goldilocks zone” of communication (not too much, not too little, just right)?</a:t>
            </a:r>
            <a:endParaRPr sz="3000">
              <a:solidFill>
                <a:srgbClr val="050707"/>
              </a:solidFill>
              <a:latin typeface="Raleway"/>
              <a:ea typeface="Raleway"/>
              <a:cs typeface="Raleway"/>
              <a:sym typeface="Raleway"/>
            </a:endParaRPr>
          </a:p>
        </p:txBody>
      </p:sp>
      <p:sp>
        <p:nvSpPr>
          <p:cNvPr id="563" name="Google Shape;563;p57"/>
          <p:cNvSpPr/>
          <p:nvPr/>
        </p:nvSpPr>
        <p:spPr>
          <a:xfrm>
            <a:off x="-522792" y="-198217"/>
            <a:ext cx="2031000" cy="10691700"/>
          </a:xfrm>
          <a:prstGeom prst="rect">
            <a:avLst/>
          </a:prstGeom>
          <a:solidFill>
            <a:srgbClr val="1461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57"/>
          <p:cNvSpPr/>
          <p:nvPr/>
        </p:nvSpPr>
        <p:spPr>
          <a:xfrm>
            <a:off x="2229400" y="5580150"/>
            <a:ext cx="279000" cy="296400"/>
          </a:xfrm>
          <a:prstGeom prst="rect">
            <a:avLst/>
          </a:prstGeom>
          <a:solidFill>
            <a:srgbClr val="1461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5" name="Google Shape;565;p57"/>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58"/>
          <p:cNvSpPr/>
          <p:nvPr/>
        </p:nvSpPr>
        <p:spPr>
          <a:xfrm>
            <a:off x="1028700" y="8888895"/>
            <a:ext cx="16230600" cy="33600"/>
          </a:xfrm>
          <a:prstGeom prst="rect">
            <a:avLst/>
          </a:prstGeom>
          <a:solidFill>
            <a:srgbClr val="1461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58"/>
          <p:cNvSpPr/>
          <p:nvPr/>
        </p:nvSpPr>
        <p:spPr>
          <a:xfrm>
            <a:off x="1054381" y="-359379"/>
            <a:ext cx="7213200" cy="11844000"/>
          </a:xfrm>
          <a:prstGeom prst="rect">
            <a:avLst/>
          </a:prstGeom>
          <a:solidFill>
            <a:srgbClr val="1461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2" name="Google Shape;572;p58"/>
          <p:cNvGrpSpPr/>
          <p:nvPr/>
        </p:nvGrpSpPr>
        <p:grpSpPr>
          <a:xfrm>
            <a:off x="9763499" y="4441665"/>
            <a:ext cx="7495875" cy="2235254"/>
            <a:chOff x="0" y="3144333"/>
            <a:chExt cx="9994500" cy="2980339"/>
          </a:xfrm>
        </p:grpSpPr>
        <p:sp>
          <p:nvSpPr>
            <p:cNvPr id="573" name="Google Shape;573;p58"/>
            <p:cNvSpPr txBox="1"/>
            <p:nvPr/>
          </p:nvSpPr>
          <p:spPr>
            <a:xfrm>
              <a:off x="0" y="3144333"/>
              <a:ext cx="9994500" cy="1313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US" sz="6400">
                  <a:solidFill>
                    <a:srgbClr val="146161"/>
                  </a:solidFill>
                  <a:latin typeface="Raleway"/>
                  <a:ea typeface="Raleway"/>
                  <a:cs typeface="Raleway"/>
                  <a:sym typeface="Raleway"/>
                </a:rPr>
                <a:t>Video</a:t>
              </a:r>
              <a:endParaRPr/>
            </a:p>
          </p:txBody>
        </p:sp>
        <p:sp>
          <p:nvSpPr>
            <p:cNvPr id="574" name="Google Shape;574;p58"/>
            <p:cNvSpPr txBox="1"/>
            <p:nvPr/>
          </p:nvSpPr>
          <p:spPr>
            <a:xfrm>
              <a:off x="0" y="4745572"/>
              <a:ext cx="9504300" cy="1379100"/>
            </a:xfrm>
            <a:prstGeom prst="rect">
              <a:avLst/>
            </a:prstGeom>
            <a:noFill/>
            <a:ln>
              <a:noFill/>
            </a:ln>
          </p:spPr>
          <p:txBody>
            <a:bodyPr anchorCtr="0" anchor="t" bIns="0" lIns="0" spcFirstLastPara="1" rIns="0" wrap="square" tIns="0">
              <a:spAutoFit/>
            </a:bodyPr>
            <a:lstStyle/>
            <a:p>
              <a:pPr indent="0" lvl="0" marL="0" marR="0" rtl="0" algn="l">
                <a:lnSpc>
                  <a:spcPct val="139964"/>
                </a:lnSpc>
                <a:spcBef>
                  <a:spcPts val="0"/>
                </a:spcBef>
                <a:spcAft>
                  <a:spcPts val="0"/>
                </a:spcAft>
                <a:buSzPts val="1100"/>
                <a:buNone/>
              </a:pPr>
              <a:r>
                <a:rPr lang="en-US" sz="2800" u="sng">
                  <a:solidFill>
                    <a:schemeClr val="hlink"/>
                  </a:solidFill>
                  <a:latin typeface="Raleway"/>
                  <a:ea typeface="Raleway"/>
                  <a:cs typeface="Raleway"/>
                  <a:sym typeface="Raleway"/>
                  <a:hlinkClick r:id="rId3"/>
                </a:rPr>
                <a:t>A Parent Reflects on Building Relationships with Teachers</a:t>
              </a:r>
              <a:endParaRPr sz="2800">
                <a:latin typeface="Raleway"/>
                <a:ea typeface="Raleway"/>
                <a:cs typeface="Raleway"/>
                <a:sym typeface="Raleway"/>
              </a:endParaRPr>
            </a:p>
          </p:txBody>
        </p:sp>
      </p:grpSp>
      <p:pic>
        <p:nvPicPr>
          <p:cNvPr id="575" name="Google Shape;575;p58"/>
          <p:cNvPicPr preferRelativeResize="0"/>
          <p:nvPr/>
        </p:nvPicPr>
        <p:blipFill rotWithShape="1">
          <a:blip r:embed="rId4">
            <a:alphaModFix/>
          </a:blip>
          <a:srcRect b="0" l="0" r="0" t="0"/>
          <a:stretch/>
        </p:blipFill>
        <p:spPr>
          <a:xfrm>
            <a:off x="3199312" y="351296"/>
            <a:ext cx="2174975" cy="2174975"/>
          </a:xfrm>
          <a:prstGeom prst="rect">
            <a:avLst/>
          </a:prstGeom>
          <a:noFill/>
          <a:ln>
            <a:noFill/>
          </a:ln>
        </p:spPr>
      </p:pic>
      <p:pic>
        <p:nvPicPr>
          <p:cNvPr id="576" name="Google Shape;576;p58"/>
          <p:cNvPicPr preferRelativeResize="0"/>
          <p:nvPr/>
        </p:nvPicPr>
        <p:blipFill rotWithShape="1">
          <a:blip r:embed="rId5">
            <a:alphaModFix/>
          </a:blip>
          <a:srcRect b="0" l="0" r="0" t="0"/>
          <a:stretch/>
        </p:blipFill>
        <p:spPr>
          <a:xfrm>
            <a:off x="17259300" y="351310"/>
            <a:ext cx="677390" cy="677390"/>
          </a:xfrm>
          <a:prstGeom prst="rect">
            <a:avLst/>
          </a:prstGeom>
          <a:noFill/>
          <a:ln>
            <a:noFill/>
          </a:ln>
        </p:spPr>
      </p:pic>
      <p:pic>
        <p:nvPicPr>
          <p:cNvPr descr="Relationship building and ongoing communication enable teachers and families to develop a partnership that helps children succeed. Listen to one mother share how regular communication with her teacher changed how she supports and guides her child." id="577" name="Google Shape;577;p58" title="A Parent Reflects on Building Relationships with Teachers">
            <a:hlinkClick r:id="rId6"/>
          </p:cNvPr>
          <p:cNvPicPr preferRelativeResize="0"/>
          <p:nvPr/>
        </p:nvPicPr>
        <p:blipFill>
          <a:blip r:embed="rId7">
            <a:alphaModFix/>
          </a:blip>
          <a:stretch>
            <a:fillRect/>
          </a:stretch>
        </p:blipFill>
        <p:spPr>
          <a:xfrm>
            <a:off x="325238" y="3120450"/>
            <a:ext cx="8671475" cy="4877700"/>
          </a:xfrm>
          <a:prstGeom prst="rect">
            <a:avLst/>
          </a:prstGeom>
          <a:noFill/>
          <a:ln cap="flat" cmpd="sng" w="1905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1000"/>
                                        <p:tgtEl>
                                          <p:spTgt spid="5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3"/>
          <p:cNvSpPr txBox="1"/>
          <p:nvPr/>
        </p:nvSpPr>
        <p:spPr>
          <a:xfrm>
            <a:off x="778075" y="1078700"/>
            <a:ext cx="95346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8000">
                <a:solidFill>
                  <a:srgbClr val="050707"/>
                </a:solidFill>
                <a:latin typeface="Raleway"/>
                <a:ea typeface="Raleway"/>
                <a:cs typeface="Raleway"/>
                <a:sym typeface="Raleway"/>
              </a:rPr>
              <a:t>Learning Objectives</a:t>
            </a:r>
            <a:endParaRPr/>
          </a:p>
        </p:txBody>
      </p:sp>
      <p:sp>
        <p:nvSpPr>
          <p:cNvPr id="199" name="Google Shape;199;p23"/>
          <p:cNvSpPr txBox="1"/>
          <p:nvPr/>
        </p:nvSpPr>
        <p:spPr>
          <a:xfrm>
            <a:off x="871675" y="2412400"/>
            <a:ext cx="9441000" cy="11511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Clr>
                <a:schemeClr val="dk1"/>
              </a:buClr>
              <a:buSzPts val="1100"/>
              <a:buFont typeface="Arial"/>
              <a:buNone/>
            </a:pPr>
            <a:r>
              <a:rPr lang="en-US" sz="3400">
                <a:solidFill>
                  <a:srgbClr val="9C182C"/>
                </a:solidFill>
                <a:latin typeface="Raleway"/>
                <a:ea typeface="Raleway"/>
                <a:cs typeface="Raleway"/>
                <a:sym typeface="Raleway"/>
              </a:rPr>
              <a:t>6.1 Exploring Family and Community Engagement with an SEL Lens </a:t>
            </a:r>
            <a:endParaRPr sz="3400">
              <a:solidFill>
                <a:srgbClr val="9C182C"/>
              </a:solidFill>
              <a:latin typeface="Raleway"/>
              <a:ea typeface="Raleway"/>
              <a:cs typeface="Raleway"/>
              <a:sym typeface="Raleway"/>
            </a:endParaRPr>
          </a:p>
        </p:txBody>
      </p:sp>
      <p:sp>
        <p:nvSpPr>
          <p:cNvPr id="200" name="Google Shape;200;p23"/>
          <p:cNvSpPr txBox="1"/>
          <p:nvPr/>
        </p:nvSpPr>
        <p:spPr>
          <a:xfrm>
            <a:off x="871675" y="3934600"/>
            <a:ext cx="10038600" cy="3343200"/>
          </a:xfrm>
          <a:prstGeom prst="rect">
            <a:avLst/>
          </a:prstGeom>
          <a:noFill/>
          <a:ln>
            <a:noFill/>
          </a:ln>
        </p:spPr>
        <p:txBody>
          <a:bodyPr anchorCtr="0" anchor="t" bIns="0" lIns="0" spcFirstLastPara="1" rIns="0" wrap="square" tIns="0">
            <a:spAutoFit/>
          </a:bodyPr>
          <a:lstStyle/>
          <a:p>
            <a:pPr indent="-381000" lvl="0" marL="457200" rtl="0" algn="l">
              <a:lnSpc>
                <a:spcPct val="115000"/>
              </a:lnSpc>
              <a:spcBef>
                <a:spcPts val="0"/>
              </a:spcBef>
              <a:spcAft>
                <a:spcPts val="0"/>
              </a:spcAft>
              <a:buClr>
                <a:srgbClr val="050707"/>
              </a:buClr>
              <a:buSzPts val="2400"/>
              <a:buFont typeface="Raleway"/>
              <a:buChar char="●"/>
            </a:pPr>
            <a:r>
              <a:rPr lang="en-US" sz="2400">
                <a:solidFill>
                  <a:srgbClr val="050707"/>
                </a:solidFill>
                <a:latin typeface="Raleway"/>
                <a:ea typeface="Raleway"/>
                <a:cs typeface="Raleway"/>
                <a:sym typeface="Raleway"/>
              </a:rPr>
              <a:t>Understand how major stakeholders view family and community engagement and SEL</a:t>
            </a:r>
            <a:endParaRPr sz="2400">
              <a:solidFill>
                <a:srgbClr val="050707"/>
              </a:solidFill>
              <a:latin typeface="Raleway"/>
              <a:ea typeface="Raleway"/>
              <a:cs typeface="Raleway"/>
              <a:sym typeface="Raleway"/>
            </a:endParaRPr>
          </a:p>
          <a:p>
            <a:pPr indent="-381000" lvl="0" marL="457200" rtl="0" algn="l">
              <a:lnSpc>
                <a:spcPct val="115000"/>
              </a:lnSpc>
              <a:spcBef>
                <a:spcPts val="0"/>
              </a:spcBef>
              <a:spcAft>
                <a:spcPts val="0"/>
              </a:spcAft>
              <a:buClr>
                <a:srgbClr val="050707"/>
              </a:buClr>
              <a:buSzPts val="2400"/>
              <a:buFont typeface="Raleway"/>
              <a:buChar char="●"/>
            </a:pPr>
            <a:r>
              <a:rPr lang="en-US" sz="2400">
                <a:solidFill>
                  <a:srgbClr val="050707"/>
                </a:solidFill>
                <a:latin typeface="Raleway"/>
                <a:ea typeface="Raleway"/>
                <a:cs typeface="Raleway"/>
                <a:sym typeface="Raleway"/>
              </a:rPr>
              <a:t>Explore practical ways that schools engage in authentic partnerships with families and communities</a:t>
            </a:r>
            <a:endParaRPr sz="2400">
              <a:solidFill>
                <a:srgbClr val="050707"/>
              </a:solidFill>
              <a:latin typeface="Raleway"/>
              <a:ea typeface="Raleway"/>
              <a:cs typeface="Raleway"/>
              <a:sym typeface="Raleway"/>
            </a:endParaRPr>
          </a:p>
          <a:p>
            <a:pPr indent="-381000" lvl="0" marL="457200" rtl="0" algn="l">
              <a:lnSpc>
                <a:spcPct val="115000"/>
              </a:lnSpc>
              <a:spcBef>
                <a:spcPts val="0"/>
              </a:spcBef>
              <a:spcAft>
                <a:spcPts val="0"/>
              </a:spcAft>
              <a:buClr>
                <a:srgbClr val="050707"/>
              </a:buClr>
              <a:buSzPts val="2400"/>
              <a:buFont typeface="Raleway"/>
              <a:buChar char="●"/>
            </a:pPr>
            <a:r>
              <a:rPr lang="en-US" sz="2400">
                <a:solidFill>
                  <a:srgbClr val="050707"/>
                </a:solidFill>
                <a:latin typeface="Raleway"/>
                <a:ea typeface="Raleway"/>
                <a:cs typeface="Raleway"/>
                <a:sym typeface="Raleway"/>
              </a:rPr>
              <a:t>Examine the ways having a culturally responsive lens is essential to effective FCE and SEL</a:t>
            </a:r>
            <a:endParaRPr sz="2400">
              <a:solidFill>
                <a:srgbClr val="050707"/>
              </a:solidFill>
              <a:latin typeface="Raleway"/>
              <a:ea typeface="Raleway"/>
              <a:cs typeface="Raleway"/>
              <a:sym typeface="Raleway"/>
            </a:endParaRPr>
          </a:p>
          <a:p>
            <a:pPr indent="-381000" lvl="0" marL="457200" rtl="0" algn="l">
              <a:lnSpc>
                <a:spcPct val="115000"/>
              </a:lnSpc>
              <a:spcBef>
                <a:spcPts val="0"/>
              </a:spcBef>
              <a:spcAft>
                <a:spcPts val="0"/>
              </a:spcAft>
              <a:buClr>
                <a:srgbClr val="050707"/>
              </a:buClr>
              <a:buSzPts val="2400"/>
              <a:buFont typeface="Raleway"/>
              <a:buChar char="●"/>
            </a:pPr>
            <a:r>
              <a:rPr lang="en-US" sz="2400">
                <a:solidFill>
                  <a:srgbClr val="050707"/>
                </a:solidFill>
                <a:latin typeface="Raleway"/>
                <a:ea typeface="Raleway"/>
                <a:cs typeface="Raleway"/>
                <a:sym typeface="Raleway"/>
              </a:rPr>
              <a:t>Consider how to develop partnerships with families and communities around SEL</a:t>
            </a:r>
            <a:endParaRPr sz="2400">
              <a:solidFill>
                <a:srgbClr val="050707"/>
              </a:solidFill>
              <a:latin typeface="Raleway"/>
              <a:ea typeface="Raleway"/>
              <a:cs typeface="Raleway"/>
              <a:sym typeface="Raleway"/>
            </a:endParaRPr>
          </a:p>
        </p:txBody>
      </p:sp>
      <p:sp>
        <p:nvSpPr>
          <p:cNvPr id="201" name="Google Shape;201;p23"/>
          <p:cNvSpPr/>
          <p:nvPr/>
        </p:nvSpPr>
        <p:spPr>
          <a:xfrm>
            <a:off x="11303250" y="-778475"/>
            <a:ext cx="6984900" cy="118440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3"/>
          <p:cNvSpPr/>
          <p:nvPr/>
        </p:nvSpPr>
        <p:spPr>
          <a:xfrm>
            <a:off x="1028700" y="9077540"/>
            <a:ext cx="16230600" cy="33676"/>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3" name="Google Shape;203;p23"/>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pic>
        <p:nvPicPr>
          <p:cNvPr id="204" name="Google Shape;204;p23"/>
          <p:cNvPicPr preferRelativeResize="0"/>
          <p:nvPr/>
        </p:nvPicPr>
        <p:blipFill>
          <a:blip r:embed="rId4">
            <a:alphaModFix/>
          </a:blip>
          <a:stretch>
            <a:fillRect/>
          </a:stretch>
        </p:blipFill>
        <p:spPr>
          <a:xfrm>
            <a:off x="11822111" y="65663"/>
            <a:ext cx="6423726" cy="6423726"/>
          </a:xfrm>
          <a:prstGeom prst="rect">
            <a:avLst/>
          </a:prstGeom>
          <a:noFill/>
          <a:ln>
            <a:noFill/>
          </a:ln>
        </p:spPr>
      </p:pic>
      <p:sp>
        <p:nvSpPr>
          <p:cNvPr id="205" name="Google Shape;205;p23"/>
          <p:cNvSpPr txBox="1"/>
          <p:nvPr/>
        </p:nvSpPr>
        <p:spPr>
          <a:xfrm>
            <a:off x="11633900" y="6335025"/>
            <a:ext cx="6800100" cy="2776200"/>
          </a:xfrm>
          <a:prstGeom prst="rect">
            <a:avLst/>
          </a:prstGeom>
          <a:noFill/>
          <a:ln>
            <a:noFill/>
          </a:ln>
        </p:spPr>
        <p:txBody>
          <a:bodyPr anchorCtr="0" anchor="t" bIns="182875" lIns="182875" spcFirstLastPara="1" rIns="182875" wrap="square" tIns="182875">
            <a:spAutoFit/>
          </a:bodyPr>
          <a:lstStyle/>
          <a:p>
            <a:pPr indent="0" lvl="0" marL="0" marR="0" rtl="0" algn="ctr">
              <a:lnSpc>
                <a:spcPct val="119970"/>
              </a:lnSpc>
              <a:spcBef>
                <a:spcPts val="0"/>
              </a:spcBef>
              <a:spcAft>
                <a:spcPts val="0"/>
              </a:spcAft>
              <a:buNone/>
            </a:pPr>
            <a:r>
              <a:rPr b="1" lang="en-US" sz="3400">
                <a:solidFill>
                  <a:srgbClr val="FFFFFF"/>
                </a:solidFill>
                <a:latin typeface="Raleway"/>
                <a:ea typeface="Raleway"/>
                <a:cs typeface="Raleway"/>
                <a:sym typeface="Raleway"/>
              </a:rPr>
              <a:t>Link Objectives to Developmental Indicators in</a:t>
            </a:r>
            <a:br>
              <a:rPr b="1" lang="en-US" sz="3400">
                <a:solidFill>
                  <a:srgbClr val="FFFFFF"/>
                </a:solidFill>
                <a:latin typeface="Raleway"/>
                <a:ea typeface="Raleway"/>
                <a:cs typeface="Raleway"/>
                <a:sym typeface="Raleway"/>
              </a:rPr>
            </a:br>
            <a:r>
              <a:rPr b="1" lang="en-US" sz="3400" u="sng">
                <a:solidFill>
                  <a:srgbClr val="FFFFFF"/>
                </a:solidFill>
                <a:latin typeface="Raleway"/>
                <a:ea typeface="Raleway"/>
                <a:cs typeface="Raleway"/>
                <a:sym typeface="Raleway"/>
                <a:hlinkClick r:id="rId5">
                  <a:extLst>
                    <a:ext uri="{A12FA001-AC4F-418D-AE19-62706E023703}">
                      <ahyp:hlinkClr val="tx"/>
                    </a:ext>
                  </a:extLst>
                </a:hlinkClick>
              </a:rPr>
              <a:t>California Transformative SEL Competencies</a:t>
            </a:r>
            <a:r>
              <a:rPr b="1" lang="en-US" sz="3400">
                <a:solidFill>
                  <a:srgbClr val="FFFFFF"/>
                </a:solidFill>
                <a:latin typeface="Raleway"/>
                <a:ea typeface="Raleway"/>
                <a:cs typeface="Raleway"/>
                <a:sym typeface="Raleway"/>
              </a:rPr>
              <a:t> </a:t>
            </a:r>
            <a:endParaRPr b="1" sz="3400">
              <a:solidFill>
                <a:srgbClr val="FFFFFF"/>
              </a:solidFill>
              <a:latin typeface="Raleway"/>
              <a:ea typeface="Raleway"/>
              <a:cs typeface="Raleway"/>
              <a:sym typeface="Raleway"/>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pic>
        <p:nvPicPr>
          <p:cNvPr id="582" name="Google Shape;582;p59"/>
          <p:cNvPicPr preferRelativeResize="0"/>
          <p:nvPr/>
        </p:nvPicPr>
        <p:blipFill rotWithShape="1">
          <a:blip r:embed="rId3">
            <a:alphaModFix/>
          </a:blip>
          <a:srcRect b="0" l="0" r="0" t="0"/>
          <a:stretch/>
        </p:blipFill>
        <p:spPr>
          <a:xfrm>
            <a:off x="17259300" y="351310"/>
            <a:ext cx="677390" cy="677390"/>
          </a:xfrm>
          <a:prstGeom prst="rect">
            <a:avLst/>
          </a:prstGeom>
          <a:noFill/>
          <a:ln>
            <a:noFill/>
          </a:ln>
        </p:spPr>
      </p:pic>
      <p:sp>
        <p:nvSpPr>
          <p:cNvPr id="583" name="Google Shape;583;p59"/>
          <p:cNvSpPr txBox="1"/>
          <p:nvPr/>
        </p:nvSpPr>
        <p:spPr>
          <a:xfrm>
            <a:off x="299325" y="1328700"/>
            <a:ext cx="630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584" name="Google Shape;584;p59"/>
          <p:cNvSpPr txBox="1"/>
          <p:nvPr/>
        </p:nvSpPr>
        <p:spPr>
          <a:xfrm>
            <a:off x="755325" y="2298675"/>
            <a:ext cx="3690300" cy="5966700"/>
          </a:xfrm>
          <a:prstGeom prst="rect">
            <a:avLst/>
          </a:prstGeom>
          <a:solidFill>
            <a:srgbClr val="146161"/>
          </a:solidFill>
          <a:ln>
            <a:noFill/>
          </a:ln>
        </p:spPr>
        <p:txBody>
          <a:bodyPr anchorCtr="0" anchor="ctr" bIns="91425" lIns="91425" spcFirstLastPara="1" rIns="91425" wrap="square" tIns="91425">
            <a:noAutofit/>
          </a:bodyPr>
          <a:lstStyle/>
          <a:p>
            <a:pPr indent="0" lvl="0" marL="0" rtl="0" algn="l">
              <a:lnSpc>
                <a:spcPct val="144444"/>
              </a:lnSpc>
              <a:spcBef>
                <a:spcPts val="900"/>
              </a:spcBef>
              <a:spcAft>
                <a:spcPts val="900"/>
              </a:spcAft>
              <a:buNone/>
            </a:pPr>
            <a:r>
              <a:rPr b="1" lang="en-US" sz="3200">
                <a:solidFill>
                  <a:schemeClr val="lt1"/>
                </a:solidFill>
                <a:latin typeface="Raleway"/>
                <a:ea typeface="Raleway"/>
                <a:cs typeface="Raleway"/>
                <a:sym typeface="Raleway"/>
              </a:rPr>
              <a:t>Tips for authentically listening to and engaging with parents and caregivers</a:t>
            </a:r>
            <a:endParaRPr b="1" sz="3200">
              <a:solidFill>
                <a:schemeClr val="lt1"/>
              </a:solidFill>
              <a:latin typeface="Raleway"/>
              <a:ea typeface="Raleway"/>
              <a:cs typeface="Raleway"/>
              <a:sym typeface="Raleway"/>
            </a:endParaRPr>
          </a:p>
        </p:txBody>
      </p:sp>
      <p:sp>
        <p:nvSpPr>
          <p:cNvPr id="585" name="Google Shape;585;p59"/>
          <p:cNvSpPr txBox="1"/>
          <p:nvPr/>
        </p:nvSpPr>
        <p:spPr>
          <a:xfrm>
            <a:off x="5152925" y="672050"/>
            <a:ext cx="11965500" cy="9902700"/>
          </a:xfrm>
          <a:prstGeom prst="rect">
            <a:avLst/>
          </a:prstGeom>
          <a:noFill/>
          <a:ln>
            <a:noFill/>
          </a:ln>
        </p:spPr>
        <p:txBody>
          <a:bodyPr anchorCtr="0" anchor="t" bIns="91425" lIns="91425" spcFirstLastPara="1" rIns="91425" wrap="square" tIns="91425">
            <a:spAutoFit/>
          </a:bodyPr>
          <a:lstStyle/>
          <a:p>
            <a:pPr indent="-374650" lvl="0" marL="457200" rtl="0" algn="l">
              <a:lnSpc>
                <a:spcPct val="115000"/>
              </a:lnSpc>
              <a:spcBef>
                <a:spcPts val="0"/>
              </a:spcBef>
              <a:spcAft>
                <a:spcPts val="0"/>
              </a:spcAft>
              <a:buClr>
                <a:schemeClr val="dk1"/>
              </a:buClr>
              <a:buSzPts val="2300"/>
              <a:buAutoNum type="arabicPeriod"/>
            </a:pPr>
            <a:r>
              <a:rPr b="1" lang="en-US" sz="2300">
                <a:solidFill>
                  <a:schemeClr val="dk1"/>
                </a:solidFill>
                <a:latin typeface="Raleway"/>
                <a:ea typeface="Raleway"/>
                <a:cs typeface="Raleway"/>
                <a:sym typeface="Raleway"/>
              </a:rPr>
              <a:t>Make the first move: </a:t>
            </a:r>
            <a:r>
              <a:rPr lang="en-US" sz="2300">
                <a:solidFill>
                  <a:schemeClr val="dk1"/>
                </a:solidFill>
                <a:latin typeface="Raleway"/>
                <a:ea typeface="Raleway"/>
                <a:cs typeface="Raleway"/>
                <a:sym typeface="Raleway"/>
              </a:rPr>
              <a:t>Don’t wait until parents contact you about a concern or problem. Instead, begin building a positive partnership by reaching out before school begins, or at least early in the year. Sharing brief notes about a child’s successes is a good opener.</a:t>
            </a:r>
            <a:endParaRPr sz="2300">
              <a:solidFill>
                <a:schemeClr val="dk1"/>
              </a:solidFill>
              <a:latin typeface="Raleway"/>
              <a:ea typeface="Raleway"/>
              <a:cs typeface="Raleway"/>
              <a:sym typeface="Raleway"/>
            </a:endParaRPr>
          </a:p>
          <a:p>
            <a:pPr indent="-374650" lvl="0" marL="457200" rtl="0" algn="l">
              <a:lnSpc>
                <a:spcPct val="115000"/>
              </a:lnSpc>
              <a:spcBef>
                <a:spcPts val="0"/>
              </a:spcBef>
              <a:spcAft>
                <a:spcPts val="0"/>
              </a:spcAft>
              <a:buClr>
                <a:schemeClr val="dk1"/>
              </a:buClr>
              <a:buSzPts val="2300"/>
              <a:buAutoNum type="arabicPeriod"/>
            </a:pPr>
            <a:r>
              <a:rPr b="1" lang="en-US" sz="2300">
                <a:solidFill>
                  <a:schemeClr val="dk1"/>
                </a:solidFill>
                <a:latin typeface="Raleway"/>
                <a:ea typeface="Raleway"/>
                <a:cs typeface="Raleway"/>
                <a:sym typeface="Raleway"/>
              </a:rPr>
              <a:t>Offer conversation starters:</a:t>
            </a:r>
            <a:r>
              <a:rPr lang="en-US" sz="2300">
                <a:solidFill>
                  <a:schemeClr val="dk1"/>
                </a:solidFill>
                <a:latin typeface="Raleway"/>
                <a:ea typeface="Raleway"/>
                <a:cs typeface="Raleway"/>
                <a:sym typeface="Raleway"/>
              </a:rPr>
              <a:t> Help things along by offering guiding questions. A focused question like, “What’s one thing you’d really like your child to accomplish in school this year?” is easier to answer than a broad question like, “What do you want your child to learn?” Asking, “What’s one thing your child is good at” shows that you’re thinking about a child’s strengths—and encourages families to do the same.</a:t>
            </a:r>
            <a:endParaRPr sz="2300">
              <a:solidFill>
                <a:schemeClr val="dk1"/>
              </a:solidFill>
              <a:latin typeface="Raleway"/>
              <a:ea typeface="Raleway"/>
              <a:cs typeface="Raleway"/>
              <a:sym typeface="Raleway"/>
            </a:endParaRPr>
          </a:p>
          <a:p>
            <a:pPr indent="-374650" lvl="0" marL="457200" rtl="0" algn="l">
              <a:lnSpc>
                <a:spcPct val="115000"/>
              </a:lnSpc>
              <a:spcBef>
                <a:spcPts val="0"/>
              </a:spcBef>
              <a:spcAft>
                <a:spcPts val="0"/>
              </a:spcAft>
              <a:buClr>
                <a:schemeClr val="dk1"/>
              </a:buClr>
              <a:buSzPts val="2300"/>
              <a:buAutoNum type="arabicPeriod"/>
            </a:pPr>
            <a:r>
              <a:rPr b="1" lang="en-US" sz="2300">
                <a:solidFill>
                  <a:schemeClr val="dk1"/>
                </a:solidFill>
                <a:latin typeface="Raleway"/>
                <a:ea typeface="Raleway"/>
                <a:cs typeface="Raleway"/>
                <a:sym typeface="Raleway"/>
              </a:rPr>
              <a:t>Give parents a chance to think:</a:t>
            </a:r>
            <a:r>
              <a:rPr lang="en-US" sz="2300">
                <a:solidFill>
                  <a:schemeClr val="dk1"/>
                </a:solidFill>
                <a:latin typeface="Raleway"/>
                <a:ea typeface="Raleway"/>
                <a:cs typeface="Raleway"/>
                <a:sym typeface="Raleway"/>
              </a:rPr>
              <a:t> I encourage teachers to send home a question or two for parents to consider before school meetings. Parents are less likely to feel put on the spot, and conversations are usually more productive and positive. [Also from the article: Accommodate parents’ literacy skills. How does your school reach out to parents who speak limited English or struggle with reading? Are translators available during meetings? Do you translate communications sent home and school signage into parents’ native languages?]</a:t>
            </a:r>
            <a:endParaRPr sz="2300">
              <a:solidFill>
                <a:schemeClr val="dk1"/>
              </a:solidFill>
              <a:latin typeface="Raleway"/>
              <a:ea typeface="Raleway"/>
              <a:cs typeface="Raleway"/>
              <a:sym typeface="Raleway"/>
            </a:endParaRPr>
          </a:p>
          <a:p>
            <a:pPr indent="-374650" lvl="0" marL="457200" rtl="0" algn="l">
              <a:lnSpc>
                <a:spcPct val="115000"/>
              </a:lnSpc>
              <a:spcBef>
                <a:spcPts val="0"/>
              </a:spcBef>
              <a:spcAft>
                <a:spcPts val="0"/>
              </a:spcAft>
              <a:buClr>
                <a:schemeClr val="dk1"/>
              </a:buClr>
              <a:buSzPts val="2300"/>
              <a:buAutoNum type="arabicPeriod"/>
            </a:pPr>
            <a:r>
              <a:rPr b="1" lang="en-US" sz="2300">
                <a:solidFill>
                  <a:schemeClr val="dk1"/>
                </a:solidFill>
                <a:latin typeface="Raleway"/>
                <a:ea typeface="Raleway"/>
                <a:cs typeface="Raleway"/>
                <a:sym typeface="Raleway"/>
              </a:rPr>
              <a:t>Seek first to understand: </a:t>
            </a:r>
            <a:r>
              <a:rPr lang="en-US" sz="2300">
                <a:solidFill>
                  <a:schemeClr val="dk1"/>
                </a:solidFill>
                <a:latin typeface="Raleway"/>
                <a:ea typeface="Raleway"/>
                <a:cs typeface="Raleway"/>
                <a:sym typeface="Raleway"/>
              </a:rPr>
              <a:t>It’s even more important to listen with openness and compassion in high-risk conversations and dialogues, and when conflicts occur. Instead of responding defensively, show that you are genuinely interested in hearing concerns. Leaning into these situations with curiosity and respect for parents will further strengthen trust. Statements like, “I can tell this is very important to you. I’d like to hear more about that” or “What do you think might help in this situation?” are apt to open lines of communication and make everyone feel understood. </a:t>
            </a:r>
            <a:endParaRPr sz="23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t/>
            </a:r>
            <a:endParaRPr sz="2300">
              <a:latin typeface="Raleway"/>
              <a:ea typeface="Raleway"/>
              <a:cs typeface="Raleway"/>
              <a:sym typeface="Raleway"/>
            </a:endParaRPr>
          </a:p>
        </p:txBody>
      </p:sp>
      <p:sp>
        <p:nvSpPr>
          <p:cNvPr id="586" name="Google Shape;586;p59"/>
          <p:cNvSpPr txBox="1"/>
          <p:nvPr/>
        </p:nvSpPr>
        <p:spPr>
          <a:xfrm>
            <a:off x="2121250" y="2186175"/>
            <a:ext cx="2890800" cy="11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pic>
        <p:nvPicPr>
          <p:cNvPr id="591" name="Google Shape;591;p60"/>
          <p:cNvPicPr preferRelativeResize="0"/>
          <p:nvPr/>
        </p:nvPicPr>
        <p:blipFill rotWithShape="1">
          <a:blip r:embed="rId3">
            <a:alphaModFix/>
          </a:blip>
          <a:srcRect b="0" l="0" r="0" t="0"/>
          <a:stretch/>
        </p:blipFill>
        <p:spPr>
          <a:xfrm>
            <a:off x="17259300" y="351310"/>
            <a:ext cx="677390" cy="677390"/>
          </a:xfrm>
          <a:prstGeom prst="rect">
            <a:avLst/>
          </a:prstGeom>
          <a:noFill/>
          <a:ln>
            <a:noFill/>
          </a:ln>
        </p:spPr>
      </p:pic>
      <p:sp>
        <p:nvSpPr>
          <p:cNvPr id="592" name="Google Shape;592;p60"/>
          <p:cNvSpPr txBox="1"/>
          <p:nvPr/>
        </p:nvSpPr>
        <p:spPr>
          <a:xfrm>
            <a:off x="299325" y="1328700"/>
            <a:ext cx="630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graphicFrame>
        <p:nvGraphicFramePr>
          <p:cNvPr id="593" name="Google Shape;593;p60"/>
          <p:cNvGraphicFramePr/>
          <p:nvPr/>
        </p:nvGraphicFramePr>
        <p:xfrm>
          <a:off x="4445175" y="1963850"/>
          <a:ext cx="3000000" cy="3000000"/>
        </p:xfrm>
        <a:graphic>
          <a:graphicData uri="http://schemas.openxmlformats.org/drawingml/2006/table">
            <a:tbl>
              <a:tblPr>
                <a:noFill/>
                <a:tableStyleId>{44C2036B-811B-491B-9E86-77A9729A617B}</a:tableStyleId>
              </a:tblPr>
              <a:tblGrid>
                <a:gridCol w="1496775"/>
                <a:gridCol w="10762525"/>
              </a:tblGrid>
              <a:tr h="838700">
                <a:tc>
                  <a:txBody>
                    <a:bodyPr/>
                    <a:lstStyle/>
                    <a:p>
                      <a:pPr indent="0" lvl="0" marL="0" rtl="0" algn="r">
                        <a:lnSpc>
                          <a:spcPct val="115000"/>
                        </a:lnSpc>
                        <a:spcBef>
                          <a:spcPts val="0"/>
                        </a:spcBef>
                        <a:spcAft>
                          <a:spcPts val="0"/>
                        </a:spcAft>
                        <a:buNone/>
                      </a:pPr>
                      <a:r>
                        <a:rPr b="1" lang="en-US" sz="3700">
                          <a:latin typeface="Raleway"/>
                          <a:ea typeface="Raleway"/>
                          <a:cs typeface="Raleway"/>
                          <a:sym typeface="Raleway"/>
                        </a:rPr>
                        <a:t>L</a:t>
                      </a:r>
                      <a:endParaRPr b="1" sz="3700">
                        <a:latin typeface="Raleway"/>
                        <a:ea typeface="Raleway"/>
                        <a:cs typeface="Raleway"/>
                        <a:sym typeface="Raleway"/>
                      </a:endParaRPr>
                    </a:p>
                  </a:txBody>
                  <a:tcPr marT="95250" marB="91425" marR="95250" marL="95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US" sz="3700">
                          <a:latin typeface="Raleway"/>
                          <a:ea typeface="Raleway"/>
                          <a:cs typeface="Raleway"/>
                          <a:sym typeface="Raleway"/>
                        </a:rPr>
                        <a:t>Listen, empathize, and communicate respect</a:t>
                      </a:r>
                      <a:endParaRPr sz="3700">
                        <a:latin typeface="Raleway"/>
                        <a:ea typeface="Raleway"/>
                        <a:cs typeface="Raleway"/>
                        <a:sym typeface="Raleway"/>
                      </a:endParaRPr>
                    </a:p>
                  </a:txBody>
                  <a:tcPr marT="95250" marB="91425" marR="95250" marL="95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tcPr>
                </a:tc>
              </a:tr>
              <a:tr h="831150">
                <a:tc>
                  <a:txBody>
                    <a:bodyPr/>
                    <a:lstStyle/>
                    <a:p>
                      <a:pPr indent="0" lvl="0" marL="0" rtl="0" algn="r">
                        <a:lnSpc>
                          <a:spcPct val="115000"/>
                        </a:lnSpc>
                        <a:spcBef>
                          <a:spcPts val="0"/>
                        </a:spcBef>
                        <a:spcAft>
                          <a:spcPts val="0"/>
                        </a:spcAft>
                        <a:buNone/>
                      </a:pPr>
                      <a:r>
                        <a:rPr b="1" lang="en-US" sz="3700">
                          <a:latin typeface="Raleway"/>
                          <a:ea typeface="Raleway"/>
                          <a:cs typeface="Raleway"/>
                          <a:sym typeface="Raleway"/>
                        </a:rPr>
                        <a:t>A</a:t>
                      </a:r>
                      <a:endParaRPr b="1" sz="3700">
                        <a:latin typeface="Raleway"/>
                        <a:ea typeface="Raleway"/>
                        <a:cs typeface="Raleway"/>
                        <a:sym typeface="Raleway"/>
                      </a:endParaRPr>
                    </a:p>
                  </a:txBody>
                  <a:tcPr marT="91425" marB="91425" marR="95250" marL="95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US" sz="3700">
                          <a:latin typeface="Raleway"/>
                          <a:ea typeface="Raleway"/>
                          <a:cs typeface="Raleway"/>
                          <a:sym typeface="Raleway"/>
                        </a:rPr>
                        <a:t>Ask questions and ask permission to take notes</a:t>
                      </a:r>
                      <a:endParaRPr sz="3700">
                        <a:latin typeface="Raleway"/>
                        <a:ea typeface="Raleway"/>
                        <a:cs typeface="Raleway"/>
                        <a:sym typeface="Raleway"/>
                      </a:endParaRPr>
                    </a:p>
                  </a:txBody>
                  <a:tcPr marT="91425" marB="91425" marR="95250" marL="95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r>
              <a:tr h="831150">
                <a:tc>
                  <a:txBody>
                    <a:bodyPr/>
                    <a:lstStyle/>
                    <a:p>
                      <a:pPr indent="0" lvl="0" marL="0" rtl="0" algn="r">
                        <a:lnSpc>
                          <a:spcPct val="115000"/>
                        </a:lnSpc>
                        <a:spcBef>
                          <a:spcPts val="0"/>
                        </a:spcBef>
                        <a:spcAft>
                          <a:spcPts val="0"/>
                        </a:spcAft>
                        <a:buNone/>
                      </a:pPr>
                      <a:r>
                        <a:rPr b="1" lang="en-US" sz="3700">
                          <a:latin typeface="Raleway"/>
                          <a:ea typeface="Raleway"/>
                          <a:cs typeface="Raleway"/>
                          <a:sym typeface="Raleway"/>
                        </a:rPr>
                        <a:t>F</a:t>
                      </a:r>
                      <a:endParaRPr b="1" sz="3700">
                        <a:latin typeface="Raleway"/>
                        <a:ea typeface="Raleway"/>
                        <a:cs typeface="Raleway"/>
                        <a:sym typeface="Raleway"/>
                      </a:endParaRPr>
                    </a:p>
                  </a:txBody>
                  <a:tcPr marT="91425" marB="91425" marR="95250" marL="95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US" sz="3700">
                          <a:latin typeface="Raleway"/>
                          <a:ea typeface="Raleway"/>
                          <a:cs typeface="Raleway"/>
                          <a:sym typeface="Raleway"/>
                        </a:rPr>
                        <a:t>Focus on the issues</a:t>
                      </a:r>
                      <a:endParaRPr sz="3700">
                        <a:latin typeface="Raleway"/>
                        <a:ea typeface="Raleway"/>
                        <a:cs typeface="Raleway"/>
                        <a:sym typeface="Raleway"/>
                      </a:endParaRPr>
                    </a:p>
                  </a:txBody>
                  <a:tcPr marT="91425" marB="91425" marR="95250" marL="95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r>
              <a:tr h="831150">
                <a:tc>
                  <a:txBody>
                    <a:bodyPr/>
                    <a:lstStyle/>
                    <a:p>
                      <a:pPr indent="0" lvl="0" marL="0" rtl="0" algn="r">
                        <a:lnSpc>
                          <a:spcPct val="115000"/>
                        </a:lnSpc>
                        <a:spcBef>
                          <a:spcPts val="0"/>
                        </a:spcBef>
                        <a:spcAft>
                          <a:spcPts val="0"/>
                        </a:spcAft>
                        <a:buNone/>
                      </a:pPr>
                      <a:r>
                        <a:rPr b="1" lang="en-US" sz="3700">
                          <a:latin typeface="Raleway"/>
                          <a:ea typeface="Raleway"/>
                          <a:cs typeface="Raleway"/>
                          <a:sym typeface="Raleway"/>
                        </a:rPr>
                        <a:t>F</a:t>
                      </a:r>
                      <a:endParaRPr b="1" sz="3700">
                        <a:latin typeface="Raleway"/>
                        <a:ea typeface="Raleway"/>
                        <a:cs typeface="Raleway"/>
                        <a:sym typeface="Raleway"/>
                      </a:endParaRPr>
                    </a:p>
                  </a:txBody>
                  <a:tcPr marT="91425" marB="91425" marR="95250" marL="95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3700">
                          <a:latin typeface="Raleway"/>
                          <a:ea typeface="Raleway"/>
                          <a:cs typeface="Raleway"/>
                          <a:sym typeface="Raleway"/>
                        </a:rPr>
                        <a:t>Find a first step</a:t>
                      </a:r>
                      <a:endParaRPr sz="3700">
                        <a:latin typeface="Raleway"/>
                        <a:ea typeface="Raleway"/>
                        <a:cs typeface="Raleway"/>
                        <a:sym typeface="Raleway"/>
                      </a:endParaRPr>
                    </a:p>
                  </a:txBody>
                  <a:tcPr marT="91425" marB="91425" marR="95250" marL="95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tcPr>
                </a:tc>
              </a:tr>
              <a:tr h="831150">
                <a:tc>
                  <a:txBody>
                    <a:bodyPr/>
                    <a:lstStyle/>
                    <a:p>
                      <a:pPr indent="0" lvl="0" marL="0" rtl="0" algn="r">
                        <a:lnSpc>
                          <a:spcPct val="115000"/>
                        </a:lnSpc>
                        <a:spcBef>
                          <a:spcPts val="0"/>
                        </a:spcBef>
                        <a:spcAft>
                          <a:spcPts val="0"/>
                        </a:spcAft>
                        <a:buNone/>
                      </a:pPr>
                      <a:r>
                        <a:rPr b="1" i="1" lang="en-US" sz="3700" u="sng">
                          <a:latin typeface="Raleway"/>
                          <a:ea typeface="Raleway"/>
                          <a:cs typeface="Raleway"/>
                          <a:sym typeface="Raleway"/>
                        </a:rPr>
                        <a:t>Don’t</a:t>
                      </a:r>
                      <a:endParaRPr b="1" i="1" sz="3700" u="sng">
                        <a:latin typeface="Raleway"/>
                        <a:ea typeface="Raleway"/>
                        <a:cs typeface="Raleway"/>
                        <a:sym typeface="Raleway"/>
                      </a:endParaRPr>
                    </a:p>
                  </a:txBody>
                  <a:tcPr marT="91425" marB="91425" marR="95250" marL="95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t/>
                      </a:r>
                      <a:endParaRPr sz="3700">
                        <a:latin typeface="Raleway"/>
                        <a:ea typeface="Raleway"/>
                        <a:cs typeface="Raleway"/>
                        <a:sym typeface="Raleway"/>
                      </a:endParaRPr>
                    </a:p>
                  </a:txBody>
                  <a:tcPr marT="91425" marB="91425" marR="95250" marL="95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tcPr>
                </a:tc>
              </a:tr>
              <a:tr h="831150">
                <a:tc>
                  <a:txBody>
                    <a:bodyPr/>
                    <a:lstStyle/>
                    <a:p>
                      <a:pPr indent="0" lvl="0" marL="0" rtl="0" algn="r">
                        <a:lnSpc>
                          <a:spcPct val="115000"/>
                        </a:lnSpc>
                        <a:spcBef>
                          <a:spcPts val="0"/>
                        </a:spcBef>
                        <a:spcAft>
                          <a:spcPts val="0"/>
                        </a:spcAft>
                        <a:buNone/>
                      </a:pPr>
                      <a:r>
                        <a:rPr b="1" lang="en-US" sz="3700">
                          <a:latin typeface="Raleway"/>
                          <a:ea typeface="Raleway"/>
                          <a:cs typeface="Raleway"/>
                          <a:sym typeface="Raleway"/>
                        </a:rPr>
                        <a:t>C</a:t>
                      </a:r>
                      <a:endParaRPr b="1" sz="3700">
                        <a:latin typeface="Raleway"/>
                        <a:ea typeface="Raleway"/>
                        <a:cs typeface="Raleway"/>
                        <a:sym typeface="Raleway"/>
                      </a:endParaRPr>
                    </a:p>
                  </a:txBody>
                  <a:tcPr marT="91425" marB="91425" marR="95250" marL="95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US" sz="3700">
                          <a:latin typeface="Raleway"/>
                          <a:ea typeface="Raleway"/>
                          <a:cs typeface="Raleway"/>
                          <a:sym typeface="Raleway"/>
                        </a:rPr>
                        <a:t>Criticize people who aren’t present</a:t>
                      </a:r>
                      <a:endParaRPr sz="3700">
                        <a:latin typeface="Raleway"/>
                        <a:ea typeface="Raleway"/>
                        <a:cs typeface="Raleway"/>
                        <a:sym typeface="Raleway"/>
                      </a:endParaRPr>
                    </a:p>
                  </a:txBody>
                  <a:tcPr marT="91425" marB="91425" marR="95250" marL="95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r>
              <a:tr h="831150">
                <a:tc>
                  <a:txBody>
                    <a:bodyPr/>
                    <a:lstStyle/>
                    <a:p>
                      <a:pPr indent="0" lvl="0" marL="0" rtl="0" algn="r">
                        <a:lnSpc>
                          <a:spcPct val="115000"/>
                        </a:lnSpc>
                        <a:spcBef>
                          <a:spcPts val="0"/>
                        </a:spcBef>
                        <a:spcAft>
                          <a:spcPts val="0"/>
                        </a:spcAft>
                        <a:buNone/>
                      </a:pPr>
                      <a:r>
                        <a:rPr b="1" lang="en-US" sz="3700">
                          <a:latin typeface="Raleway"/>
                          <a:ea typeface="Raleway"/>
                          <a:cs typeface="Raleway"/>
                          <a:sym typeface="Raleway"/>
                        </a:rPr>
                        <a:t>R</a:t>
                      </a:r>
                      <a:endParaRPr b="1" sz="3700">
                        <a:latin typeface="Raleway"/>
                        <a:ea typeface="Raleway"/>
                        <a:cs typeface="Raleway"/>
                        <a:sym typeface="Raleway"/>
                      </a:endParaRPr>
                    </a:p>
                  </a:txBody>
                  <a:tcPr marT="91425" marB="91425" marR="95250" marL="95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US" sz="3700">
                          <a:latin typeface="Raleway"/>
                          <a:ea typeface="Raleway"/>
                          <a:cs typeface="Raleway"/>
                          <a:sym typeface="Raleway"/>
                        </a:rPr>
                        <a:t>React hastily and promise something you can’t deliver</a:t>
                      </a:r>
                      <a:endParaRPr sz="3700">
                        <a:latin typeface="Raleway"/>
                        <a:ea typeface="Raleway"/>
                        <a:cs typeface="Raleway"/>
                        <a:sym typeface="Raleway"/>
                      </a:endParaRPr>
                    </a:p>
                  </a:txBody>
                  <a:tcPr marT="91425" marB="91425" marR="95250" marL="95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r>
              <a:tr h="838700">
                <a:tc>
                  <a:txBody>
                    <a:bodyPr/>
                    <a:lstStyle/>
                    <a:p>
                      <a:pPr indent="0" lvl="0" marL="0" rtl="0" algn="r">
                        <a:lnSpc>
                          <a:spcPct val="115000"/>
                        </a:lnSpc>
                        <a:spcBef>
                          <a:spcPts val="0"/>
                        </a:spcBef>
                        <a:spcAft>
                          <a:spcPts val="0"/>
                        </a:spcAft>
                        <a:buNone/>
                      </a:pPr>
                      <a:r>
                        <a:rPr b="1" lang="en-US" sz="3700">
                          <a:latin typeface="Raleway"/>
                          <a:ea typeface="Raleway"/>
                          <a:cs typeface="Raleway"/>
                          <a:sym typeface="Raleway"/>
                        </a:rPr>
                        <a:t>Y</a:t>
                      </a:r>
                      <a:endParaRPr b="1" sz="3700">
                        <a:latin typeface="Raleway"/>
                        <a:ea typeface="Raleway"/>
                        <a:cs typeface="Raleway"/>
                        <a:sym typeface="Raleway"/>
                      </a:endParaRPr>
                    </a:p>
                  </a:txBody>
                  <a:tcPr marT="91425" marB="95250" marR="95250" marL="95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3700">
                          <a:latin typeface="Raleway"/>
                          <a:ea typeface="Raleway"/>
                          <a:cs typeface="Raleway"/>
                          <a:sym typeface="Raleway"/>
                        </a:rPr>
                        <a:t>Yakety-yak-yak</a:t>
                      </a:r>
                      <a:endParaRPr sz="3700">
                        <a:latin typeface="Raleway"/>
                        <a:ea typeface="Raleway"/>
                        <a:cs typeface="Raleway"/>
                        <a:sym typeface="Raleway"/>
                      </a:endParaRPr>
                    </a:p>
                  </a:txBody>
                  <a:tcPr marT="91425" marB="95250" marR="95250" marL="95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tcPr>
                </a:tc>
              </a:tr>
            </a:tbl>
          </a:graphicData>
        </a:graphic>
      </p:graphicFrame>
      <p:sp>
        <p:nvSpPr>
          <p:cNvPr id="594" name="Google Shape;594;p60"/>
          <p:cNvSpPr txBox="1"/>
          <p:nvPr/>
        </p:nvSpPr>
        <p:spPr>
          <a:xfrm>
            <a:off x="304800" y="2559950"/>
            <a:ext cx="3690300" cy="5966700"/>
          </a:xfrm>
          <a:prstGeom prst="rect">
            <a:avLst/>
          </a:prstGeom>
          <a:solidFill>
            <a:srgbClr val="146161"/>
          </a:solidFill>
          <a:ln>
            <a:noFill/>
          </a:ln>
        </p:spPr>
        <p:txBody>
          <a:bodyPr anchorCtr="0" anchor="ctr" bIns="91425" lIns="91425" spcFirstLastPara="1" rIns="91425" wrap="square" tIns="91425">
            <a:noAutofit/>
          </a:bodyPr>
          <a:lstStyle/>
          <a:p>
            <a:pPr indent="0" lvl="0" marL="0" rtl="0" algn="l">
              <a:lnSpc>
                <a:spcPct val="144444"/>
              </a:lnSpc>
              <a:spcBef>
                <a:spcPts val="900"/>
              </a:spcBef>
              <a:spcAft>
                <a:spcPts val="900"/>
              </a:spcAft>
              <a:buNone/>
            </a:pPr>
            <a:r>
              <a:rPr b="1" lang="en-US" sz="3200">
                <a:solidFill>
                  <a:schemeClr val="lt1"/>
                </a:solidFill>
                <a:latin typeface="Raleway"/>
                <a:ea typeface="Raleway"/>
                <a:cs typeface="Raleway"/>
                <a:sym typeface="Raleway"/>
              </a:rPr>
              <a:t>The LAFF don’t CRY mnemonic reminds teachers to use positive active listening steps.</a:t>
            </a:r>
            <a:endParaRPr b="1" sz="3200">
              <a:solidFill>
                <a:schemeClr val="lt1"/>
              </a:solidFill>
              <a:latin typeface="Raleway"/>
              <a:ea typeface="Raleway"/>
              <a:cs typeface="Raleway"/>
              <a:sym typeface="Raleway"/>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61"/>
          <p:cNvSpPr txBox="1"/>
          <p:nvPr/>
        </p:nvSpPr>
        <p:spPr>
          <a:xfrm>
            <a:off x="2344418" y="478981"/>
            <a:ext cx="143571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SzPts val="1100"/>
              <a:buNone/>
            </a:pPr>
            <a:r>
              <a:rPr lang="en-US" sz="8000">
                <a:solidFill>
                  <a:srgbClr val="146161"/>
                </a:solidFill>
                <a:latin typeface="Raleway"/>
                <a:ea typeface="Raleway"/>
                <a:cs typeface="Raleway"/>
                <a:sym typeface="Raleway"/>
              </a:rPr>
              <a:t>Group Reflection</a:t>
            </a:r>
            <a:endParaRPr sz="8000">
              <a:solidFill>
                <a:srgbClr val="9C182C"/>
              </a:solidFill>
              <a:latin typeface="Raleway"/>
              <a:ea typeface="Raleway"/>
              <a:cs typeface="Raleway"/>
              <a:sym typeface="Raleway"/>
            </a:endParaRPr>
          </a:p>
        </p:txBody>
      </p:sp>
      <p:sp>
        <p:nvSpPr>
          <p:cNvPr id="600" name="Google Shape;600;p61"/>
          <p:cNvSpPr txBox="1"/>
          <p:nvPr/>
        </p:nvSpPr>
        <p:spPr>
          <a:xfrm>
            <a:off x="2344425" y="2039400"/>
            <a:ext cx="15337800" cy="7365300"/>
          </a:xfrm>
          <a:prstGeom prst="rect">
            <a:avLst/>
          </a:prstGeom>
          <a:noFill/>
          <a:ln>
            <a:noFill/>
          </a:ln>
        </p:spPr>
        <p:txBody>
          <a:bodyPr anchorCtr="0" anchor="t" bIns="0" lIns="0" spcFirstLastPara="1" rIns="0" wrap="square" tIns="0">
            <a:spAutoFit/>
          </a:bodyPr>
          <a:lstStyle/>
          <a:p>
            <a:pPr indent="-419100" lvl="0" marL="457200" marR="0" rtl="0" algn="l">
              <a:lnSpc>
                <a:spcPct val="115000"/>
              </a:lnSpc>
              <a:spcBef>
                <a:spcPts val="0"/>
              </a:spcBef>
              <a:spcAft>
                <a:spcPts val="0"/>
              </a:spcAft>
              <a:buClr>
                <a:srgbClr val="050707"/>
              </a:buClr>
              <a:buSzPts val="3000"/>
              <a:buFont typeface="Raleway"/>
              <a:buAutoNum type="arabicPeriod"/>
            </a:pPr>
            <a:r>
              <a:rPr lang="en-US" sz="3000">
                <a:solidFill>
                  <a:srgbClr val="050707"/>
                </a:solidFill>
                <a:latin typeface="Raleway"/>
                <a:ea typeface="Raleway"/>
                <a:cs typeface="Raleway"/>
                <a:sym typeface="Raleway"/>
              </a:rPr>
              <a:t>Thinking about the video of the SFUSD parent, what strategies does the educator use from:</a:t>
            </a:r>
            <a:endParaRPr sz="3000">
              <a:solidFill>
                <a:srgbClr val="050707"/>
              </a:solidFill>
              <a:latin typeface="Raleway"/>
              <a:ea typeface="Raleway"/>
              <a:cs typeface="Raleway"/>
              <a:sym typeface="Raleway"/>
            </a:endParaRPr>
          </a:p>
          <a:p>
            <a:pPr indent="-419100" lvl="0" marL="914400" marR="0" rtl="0" algn="l">
              <a:lnSpc>
                <a:spcPct val="115000"/>
              </a:lnSpc>
              <a:spcBef>
                <a:spcPts val="0"/>
              </a:spcBef>
              <a:spcAft>
                <a:spcPts val="0"/>
              </a:spcAft>
              <a:buClr>
                <a:srgbClr val="050707"/>
              </a:buClr>
              <a:buSzPts val="3000"/>
              <a:buFont typeface="Raleway"/>
              <a:buChar char="●"/>
            </a:pPr>
            <a:r>
              <a:rPr lang="en-US" sz="3000">
                <a:solidFill>
                  <a:srgbClr val="050707"/>
                </a:solidFill>
                <a:latin typeface="Raleway"/>
                <a:ea typeface="Raleway"/>
                <a:cs typeface="Raleway"/>
                <a:sym typeface="Raleway"/>
              </a:rPr>
              <a:t>The “How to (Really) Listen to Parents” excerpt?</a:t>
            </a:r>
            <a:endParaRPr sz="3000">
              <a:solidFill>
                <a:srgbClr val="050707"/>
              </a:solidFill>
              <a:latin typeface="Raleway"/>
              <a:ea typeface="Raleway"/>
              <a:cs typeface="Raleway"/>
              <a:sym typeface="Raleway"/>
            </a:endParaRPr>
          </a:p>
          <a:p>
            <a:pPr indent="-419100" lvl="0" marL="914400" marR="0" rtl="0" algn="l">
              <a:lnSpc>
                <a:spcPct val="115000"/>
              </a:lnSpc>
              <a:spcBef>
                <a:spcPts val="0"/>
              </a:spcBef>
              <a:spcAft>
                <a:spcPts val="0"/>
              </a:spcAft>
              <a:buClr>
                <a:srgbClr val="050707"/>
              </a:buClr>
              <a:buSzPts val="3000"/>
              <a:buFont typeface="Raleway"/>
              <a:buChar char="●"/>
            </a:pPr>
            <a:r>
              <a:rPr lang="en-US" sz="3000">
                <a:solidFill>
                  <a:srgbClr val="050707"/>
                </a:solidFill>
                <a:latin typeface="Raleway"/>
                <a:ea typeface="Raleway"/>
                <a:cs typeface="Raleway"/>
                <a:sym typeface="Raleway"/>
              </a:rPr>
              <a:t>The “LAFF don’t CRY” strategy? </a:t>
            </a:r>
            <a:endParaRPr sz="3000">
              <a:solidFill>
                <a:srgbClr val="050707"/>
              </a:solidFill>
              <a:latin typeface="Raleway"/>
              <a:ea typeface="Raleway"/>
              <a:cs typeface="Raleway"/>
              <a:sym typeface="Raleway"/>
            </a:endParaRPr>
          </a:p>
          <a:p>
            <a:pPr indent="-419100" lvl="0" marL="914400" marR="0" rtl="0" algn="l">
              <a:lnSpc>
                <a:spcPct val="115000"/>
              </a:lnSpc>
              <a:spcBef>
                <a:spcPts val="0"/>
              </a:spcBef>
              <a:spcAft>
                <a:spcPts val="0"/>
              </a:spcAft>
              <a:buClr>
                <a:srgbClr val="050707"/>
              </a:buClr>
              <a:buSzPts val="3000"/>
              <a:buFont typeface="Raleway"/>
              <a:buChar char="●"/>
            </a:pPr>
            <a:r>
              <a:rPr lang="en-US" sz="3000">
                <a:solidFill>
                  <a:srgbClr val="050707"/>
                </a:solidFill>
                <a:latin typeface="Raleway"/>
                <a:ea typeface="Raleway"/>
                <a:cs typeface="Raleway"/>
                <a:sym typeface="Raleway"/>
              </a:rPr>
              <a:t>Other?</a:t>
            </a:r>
            <a:endParaRPr sz="3000">
              <a:solidFill>
                <a:srgbClr val="050707"/>
              </a:solidFill>
              <a:latin typeface="Raleway"/>
              <a:ea typeface="Raleway"/>
              <a:cs typeface="Raleway"/>
              <a:sym typeface="Raleway"/>
            </a:endParaRPr>
          </a:p>
          <a:p>
            <a:pPr indent="-419100" lvl="0" marL="457200" marR="0" rtl="0" algn="l">
              <a:lnSpc>
                <a:spcPct val="115000"/>
              </a:lnSpc>
              <a:spcBef>
                <a:spcPts val="0"/>
              </a:spcBef>
              <a:spcAft>
                <a:spcPts val="0"/>
              </a:spcAft>
              <a:buClr>
                <a:srgbClr val="050707"/>
              </a:buClr>
              <a:buSzPts val="3000"/>
              <a:buFont typeface="Raleway"/>
              <a:buAutoNum type="arabicPeriod"/>
            </a:pPr>
            <a:r>
              <a:rPr lang="en-US" sz="3000">
                <a:solidFill>
                  <a:srgbClr val="050707"/>
                </a:solidFill>
                <a:latin typeface="Raleway"/>
                <a:ea typeface="Raleway"/>
                <a:cs typeface="Raleway"/>
                <a:sym typeface="Raleway"/>
              </a:rPr>
              <a:t>What insights did you have after reviewing these materials?</a:t>
            </a:r>
            <a:endParaRPr sz="3000">
              <a:solidFill>
                <a:srgbClr val="050707"/>
              </a:solidFill>
              <a:latin typeface="Raleway"/>
              <a:ea typeface="Raleway"/>
              <a:cs typeface="Raleway"/>
              <a:sym typeface="Raleway"/>
            </a:endParaRPr>
          </a:p>
          <a:p>
            <a:pPr indent="-419100" lvl="0" marL="457200" marR="0" rtl="0" algn="l">
              <a:lnSpc>
                <a:spcPct val="115000"/>
              </a:lnSpc>
              <a:spcBef>
                <a:spcPts val="0"/>
              </a:spcBef>
              <a:spcAft>
                <a:spcPts val="0"/>
              </a:spcAft>
              <a:buClr>
                <a:srgbClr val="050707"/>
              </a:buClr>
              <a:buSzPts val="3000"/>
              <a:buFont typeface="Raleway"/>
              <a:buAutoNum type="arabicPeriod"/>
            </a:pPr>
            <a:r>
              <a:rPr lang="en-US" sz="3000">
                <a:solidFill>
                  <a:srgbClr val="050707"/>
                </a:solidFill>
                <a:latin typeface="Raleway"/>
                <a:ea typeface="Raleway"/>
                <a:cs typeface="Raleway"/>
                <a:sym typeface="Raleway"/>
              </a:rPr>
              <a:t>What would you add to these resources? What else do educators need to know?</a:t>
            </a:r>
            <a:endParaRPr sz="3000">
              <a:solidFill>
                <a:srgbClr val="050707"/>
              </a:solidFill>
              <a:latin typeface="Raleway"/>
              <a:ea typeface="Raleway"/>
              <a:cs typeface="Raleway"/>
              <a:sym typeface="Raleway"/>
            </a:endParaRPr>
          </a:p>
          <a:p>
            <a:pPr indent="-419100" lvl="0" marL="457200" marR="0" rtl="0" algn="l">
              <a:lnSpc>
                <a:spcPct val="115000"/>
              </a:lnSpc>
              <a:spcBef>
                <a:spcPts val="0"/>
              </a:spcBef>
              <a:spcAft>
                <a:spcPts val="0"/>
              </a:spcAft>
              <a:buClr>
                <a:srgbClr val="050707"/>
              </a:buClr>
              <a:buSzPts val="3000"/>
              <a:buFont typeface="Raleway"/>
              <a:buAutoNum type="arabicPeriod"/>
            </a:pPr>
            <a:r>
              <a:rPr lang="en-US" sz="3000">
                <a:solidFill>
                  <a:srgbClr val="050707"/>
                </a:solidFill>
                <a:latin typeface="Raleway"/>
                <a:ea typeface="Raleway"/>
                <a:cs typeface="Raleway"/>
                <a:sym typeface="Raleway"/>
              </a:rPr>
              <a:t>Drawing on the LAFF don’t CRY strategy, what does “respect” look like to you? What does respect look like in other cultures you’re familiar with? How do you demonstrate respect and ensure parents/family members feel they are being treated with dignity?</a:t>
            </a:r>
            <a:endParaRPr sz="3000">
              <a:solidFill>
                <a:srgbClr val="050707"/>
              </a:solidFill>
              <a:latin typeface="Raleway"/>
              <a:ea typeface="Raleway"/>
              <a:cs typeface="Raleway"/>
              <a:sym typeface="Raleway"/>
            </a:endParaRPr>
          </a:p>
          <a:p>
            <a:pPr indent="-419100" lvl="0" marL="457200" marR="0" rtl="0" algn="l">
              <a:lnSpc>
                <a:spcPct val="115000"/>
              </a:lnSpc>
              <a:spcBef>
                <a:spcPts val="0"/>
              </a:spcBef>
              <a:spcAft>
                <a:spcPts val="0"/>
              </a:spcAft>
              <a:buClr>
                <a:srgbClr val="050707"/>
              </a:buClr>
              <a:buSzPts val="3000"/>
              <a:buFont typeface="Raleway"/>
              <a:buAutoNum type="arabicPeriod"/>
            </a:pPr>
            <a:r>
              <a:rPr lang="en-US" sz="3000">
                <a:solidFill>
                  <a:srgbClr val="050707"/>
                </a:solidFill>
                <a:latin typeface="Raleway"/>
                <a:ea typeface="Raleway"/>
                <a:cs typeface="Raleway"/>
                <a:sym typeface="Raleway"/>
              </a:rPr>
              <a:t>What other active listening strategies do you know or use?</a:t>
            </a:r>
            <a:endParaRPr sz="3000">
              <a:solidFill>
                <a:srgbClr val="050707"/>
              </a:solidFill>
              <a:latin typeface="Raleway"/>
              <a:ea typeface="Raleway"/>
              <a:cs typeface="Raleway"/>
              <a:sym typeface="Raleway"/>
            </a:endParaRPr>
          </a:p>
          <a:p>
            <a:pPr indent="-419100" lvl="0" marL="457200" marR="0" rtl="0" algn="l">
              <a:lnSpc>
                <a:spcPct val="115000"/>
              </a:lnSpc>
              <a:spcBef>
                <a:spcPts val="0"/>
              </a:spcBef>
              <a:spcAft>
                <a:spcPts val="0"/>
              </a:spcAft>
              <a:buClr>
                <a:srgbClr val="050707"/>
              </a:buClr>
              <a:buSzPts val="3000"/>
              <a:buFont typeface="Raleway"/>
              <a:buAutoNum type="arabicPeriod"/>
            </a:pPr>
            <a:r>
              <a:rPr b="1" lang="en-US" sz="3000">
                <a:solidFill>
                  <a:srgbClr val="050707"/>
                </a:solidFill>
                <a:latin typeface="Raleway"/>
                <a:ea typeface="Raleway"/>
                <a:cs typeface="Raleway"/>
                <a:sym typeface="Raleway"/>
              </a:rPr>
              <a:t>Wrap up question:</a:t>
            </a:r>
            <a:r>
              <a:rPr lang="en-US" sz="3000">
                <a:solidFill>
                  <a:srgbClr val="050707"/>
                </a:solidFill>
                <a:latin typeface="Raleway"/>
                <a:ea typeface="Raleway"/>
                <a:cs typeface="Raleway"/>
                <a:sym typeface="Raleway"/>
              </a:rPr>
              <a:t> How can we continue to reflect on the ways our own communication style impacts our students and colleagues?</a:t>
            </a:r>
            <a:endParaRPr sz="3000">
              <a:solidFill>
                <a:srgbClr val="050707"/>
              </a:solidFill>
              <a:latin typeface="Raleway"/>
              <a:ea typeface="Raleway"/>
              <a:cs typeface="Raleway"/>
              <a:sym typeface="Raleway"/>
            </a:endParaRPr>
          </a:p>
        </p:txBody>
      </p:sp>
      <p:sp>
        <p:nvSpPr>
          <p:cNvPr id="601" name="Google Shape;601;p61"/>
          <p:cNvSpPr/>
          <p:nvPr/>
        </p:nvSpPr>
        <p:spPr>
          <a:xfrm>
            <a:off x="-522792" y="-198217"/>
            <a:ext cx="2031000" cy="10691700"/>
          </a:xfrm>
          <a:prstGeom prst="rect">
            <a:avLst/>
          </a:prstGeom>
          <a:solidFill>
            <a:srgbClr val="1461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02" name="Google Shape;602;p61"/>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pic>
        <p:nvPicPr>
          <p:cNvPr id="607" name="Google Shape;607;p62">
            <a:hlinkClick r:id="rId3"/>
          </p:cNvPr>
          <p:cNvPicPr preferRelativeResize="0"/>
          <p:nvPr/>
        </p:nvPicPr>
        <p:blipFill>
          <a:blip r:embed="rId4">
            <a:alphaModFix/>
          </a:blip>
          <a:stretch>
            <a:fillRect/>
          </a:stretch>
        </p:blipFill>
        <p:spPr>
          <a:xfrm>
            <a:off x="6518675" y="693775"/>
            <a:ext cx="10094500" cy="7982300"/>
          </a:xfrm>
          <a:prstGeom prst="rect">
            <a:avLst/>
          </a:prstGeom>
          <a:noFill/>
          <a:ln cap="flat" cmpd="sng" w="19050">
            <a:solidFill>
              <a:schemeClr val="dk2"/>
            </a:solidFill>
            <a:prstDash val="solid"/>
            <a:round/>
            <a:headEnd len="sm" w="sm" type="none"/>
            <a:tailEnd len="sm" w="sm" type="none"/>
          </a:ln>
        </p:spPr>
      </p:pic>
      <p:sp>
        <p:nvSpPr>
          <p:cNvPr id="608" name="Google Shape;608;p62"/>
          <p:cNvSpPr txBox="1"/>
          <p:nvPr/>
        </p:nvSpPr>
        <p:spPr>
          <a:xfrm>
            <a:off x="304800" y="693775"/>
            <a:ext cx="4726200" cy="9106500"/>
          </a:xfrm>
          <a:prstGeom prst="rect">
            <a:avLst/>
          </a:prstGeom>
          <a:solidFill>
            <a:srgbClr val="146161"/>
          </a:solidFill>
          <a:ln>
            <a:noFill/>
          </a:ln>
        </p:spPr>
        <p:txBody>
          <a:bodyPr anchorCtr="0" anchor="ctr" bIns="91425" lIns="91425" spcFirstLastPara="1" rIns="91425" wrap="square" tIns="91425">
            <a:noAutofit/>
          </a:bodyPr>
          <a:lstStyle/>
          <a:p>
            <a:pPr indent="0" lvl="0" marL="0" rtl="0" algn="l">
              <a:lnSpc>
                <a:spcPct val="115000"/>
              </a:lnSpc>
              <a:spcBef>
                <a:spcPts val="900"/>
              </a:spcBef>
              <a:spcAft>
                <a:spcPts val="900"/>
              </a:spcAft>
              <a:buNone/>
            </a:pPr>
            <a:r>
              <a:rPr b="1" lang="en-US" sz="3200">
                <a:solidFill>
                  <a:schemeClr val="lt1"/>
                </a:solidFill>
                <a:latin typeface="Raleway"/>
                <a:ea typeface="Raleway"/>
                <a:cs typeface="Raleway"/>
                <a:sym typeface="Raleway"/>
              </a:rPr>
              <a:t>In “Bicultural Parent Engagement”, edited by Olivos, Jiménez-Castellanos, &amp; Ochoa, the Parent and Community Communication and Outreach rubric describes a continuum of understanding and actions from cultural destructiveness to cultural competence and proficiency.</a:t>
            </a:r>
            <a:endParaRPr b="1" sz="3200">
              <a:solidFill>
                <a:schemeClr val="lt1"/>
              </a:solidFill>
              <a:latin typeface="Raleway"/>
              <a:ea typeface="Raleway"/>
              <a:cs typeface="Raleway"/>
              <a:sym typeface="Raleway"/>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63"/>
          <p:cNvSpPr/>
          <p:nvPr/>
        </p:nvSpPr>
        <p:spPr>
          <a:xfrm>
            <a:off x="2902318" y="2694502"/>
            <a:ext cx="279000" cy="296400"/>
          </a:xfrm>
          <a:prstGeom prst="rect">
            <a:avLst/>
          </a:prstGeom>
          <a:solidFill>
            <a:srgbClr val="1461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63"/>
          <p:cNvSpPr/>
          <p:nvPr/>
        </p:nvSpPr>
        <p:spPr>
          <a:xfrm>
            <a:off x="-522792" y="-198217"/>
            <a:ext cx="2031076" cy="10691750"/>
          </a:xfrm>
          <a:prstGeom prst="rect">
            <a:avLst/>
          </a:prstGeom>
          <a:solidFill>
            <a:srgbClr val="1461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63"/>
          <p:cNvSpPr/>
          <p:nvPr/>
        </p:nvSpPr>
        <p:spPr>
          <a:xfrm>
            <a:off x="2902331" y="3817459"/>
            <a:ext cx="279000" cy="296400"/>
          </a:xfrm>
          <a:prstGeom prst="rect">
            <a:avLst/>
          </a:prstGeom>
          <a:solidFill>
            <a:srgbClr val="1461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63"/>
          <p:cNvSpPr/>
          <p:nvPr/>
        </p:nvSpPr>
        <p:spPr>
          <a:xfrm>
            <a:off x="2902331" y="6342735"/>
            <a:ext cx="279000" cy="296400"/>
          </a:xfrm>
          <a:prstGeom prst="rect">
            <a:avLst/>
          </a:prstGeom>
          <a:solidFill>
            <a:srgbClr val="1461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7" name="Google Shape;617;p63"/>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sp>
        <p:nvSpPr>
          <p:cNvPr id="618" name="Google Shape;618;p63"/>
          <p:cNvSpPr txBox="1"/>
          <p:nvPr/>
        </p:nvSpPr>
        <p:spPr>
          <a:xfrm>
            <a:off x="2761300" y="1078704"/>
            <a:ext cx="144981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SzPts val="1100"/>
              <a:buNone/>
            </a:pPr>
            <a:r>
              <a:rPr lang="en-US" sz="8000">
                <a:solidFill>
                  <a:srgbClr val="146161"/>
                </a:solidFill>
                <a:latin typeface="Raleway"/>
                <a:ea typeface="Raleway"/>
                <a:cs typeface="Raleway"/>
                <a:sym typeface="Raleway"/>
              </a:rPr>
              <a:t>Whole group discussion:</a:t>
            </a:r>
            <a:endParaRPr sz="8000">
              <a:solidFill>
                <a:srgbClr val="146161"/>
              </a:solidFill>
              <a:latin typeface="Raleway"/>
              <a:ea typeface="Raleway"/>
              <a:cs typeface="Raleway"/>
              <a:sym typeface="Raleway"/>
            </a:endParaRPr>
          </a:p>
        </p:txBody>
      </p:sp>
      <p:sp>
        <p:nvSpPr>
          <p:cNvPr id="619" name="Google Shape;619;p63"/>
          <p:cNvSpPr txBox="1"/>
          <p:nvPr/>
        </p:nvSpPr>
        <p:spPr>
          <a:xfrm>
            <a:off x="3458300" y="2599850"/>
            <a:ext cx="13524000" cy="6834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3000">
                <a:solidFill>
                  <a:srgbClr val="050707"/>
                </a:solidFill>
                <a:latin typeface="Raleway"/>
                <a:ea typeface="Raleway"/>
                <a:cs typeface="Raleway"/>
                <a:sym typeface="Raleway"/>
              </a:rPr>
              <a:t>What did you find interesting about the rubric?</a:t>
            </a:r>
            <a:br>
              <a:rPr lang="en-US" sz="3000">
                <a:solidFill>
                  <a:srgbClr val="050707"/>
                </a:solidFill>
                <a:latin typeface="Raleway"/>
                <a:ea typeface="Raleway"/>
                <a:cs typeface="Raleway"/>
                <a:sym typeface="Raleway"/>
              </a:rPr>
            </a:b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None/>
            </a:pPr>
            <a:r>
              <a:rPr lang="en-US" sz="3000">
                <a:solidFill>
                  <a:srgbClr val="050707"/>
                </a:solidFill>
                <a:latin typeface="Raleway"/>
                <a:ea typeface="Raleway"/>
                <a:cs typeface="Raleway"/>
                <a:sym typeface="Raleway"/>
              </a:rPr>
              <a:t>Can we ever become “culturally proficient”?</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None/>
            </a:pPr>
            <a:r>
              <a:rPr lang="en-US" sz="3000">
                <a:solidFill>
                  <a:srgbClr val="050707"/>
                </a:solidFill>
                <a:latin typeface="Raleway"/>
                <a:ea typeface="Raleway"/>
                <a:cs typeface="Raleway"/>
                <a:sym typeface="Raleway"/>
              </a:rPr>
              <a:t>What are some actions we can take to become more culturally proficient?</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None/>
            </a:pPr>
            <a:r>
              <a:rPr lang="en-US" sz="3000">
                <a:solidFill>
                  <a:srgbClr val="050707"/>
                </a:solidFill>
                <a:latin typeface="Raleway"/>
                <a:ea typeface="Raleway"/>
                <a:cs typeface="Raleway"/>
                <a:sym typeface="Raleway"/>
              </a:rPr>
              <a:t>What role does cultural humility play in parent and community communication?</a:t>
            </a:r>
            <a:br>
              <a:rPr lang="en-US" sz="3000">
                <a:solidFill>
                  <a:srgbClr val="050707"/>
                </a:solidFill>
                <a:latin typeface="Raleway"/>
                <a:ea typeface="Raleway"/>
                <a:cs typeface="Raleway"/>
                <a:sym typeface="Raleway"/>
              </a:rPr>
            </a:b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None/>
            </a:pPr>
            <a:r>
              <a:rPr lang="en-US" sz="3000">
                <a:solidFill>
                  <a:srgbClr val="050707"/>
                </a:solidFill>
                <a:latin typeface="Raleway"/>
                <a:ea typeface="Raleway"/>
                <a:cs typeface="Raleway"/>
                <a:sym typeface="Raleway"/>
              </a:rPr>
              <a:t>How might the five social  and emotional competencies help us to advance along the “Parent and Community Communication and Outreach” continuum?</a:t>
            </a:r>
            <a:br>
              <a:rPr lang="en-US" sz="3000">
                <a:solidFill>
                  <a:srgbClr val="050707"/>
                </a:solidFill>
                <a:latin typeface="Raleway"/>
                <a:ea typeface="Raleway"/>
                <a:cs typeface="Raleway"/>
                <a:sym typeface="Raleway"/>
              </a:rPr>
            </a:b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None/>
            </a:pPr>
            <a:r>
              <a:rPr lang="en-US" sz="3000">
                <a:solidFill>
                  <a:srgbClr val="050707"/>
                </a:solidFill>
                <a:latin typeface="Raleway"/>
                <a:ea typeface="Raleway"/>
                <a:cs typeface="Raleway"/>
                <a:sym typeface="Raleway"/>
              </a:rPr>
              <a:t>How could this rubric be used as a tool in your professional practice? In your school? Your district?</a:t>
            </a:r>
            <a:endParaRPr sz="3000">
              <a:solidFill>
                <a:srgbClr val="050707"/>
              </a:solidFill>
              <a:latin typeface="Raleway"/>
              <a:ea typeface="Raleway"/>
              <a:cs typeface="Raleway"/>
              <a:sym typeface="Raleway"/>
            </a:endParaRPr>
          </a:p>
        </p:txBody>
      </p:sp>
      <p:sp>
        <p:nvSpPr>
          <p:cNvPr id="620" name="Google Shape;620;p63"/>
          <p:cNvSpPr/>
          <p:nvPr/>
        </p:nvSpPr>
        <p:spPr>
          <a:xfrm>
            <a:off x="2902331" y="8492960"/>
            <a:ext cx="279000" cy="296400"/>
          </a:xfrm>
          <a:prstGeom prst="rect">
            <a:avLst/>
          </a:prstGeom>
          <a:solidFill>
            <a:srgbClr val="1461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6161"/>
        </a:solidFill>
      </p:bgPr>
    </p:bg>
    <p:spTree>
      <p:nvGrpSpPr>
        <p:cNvPr id="624" name="Shape 624"/>
        <p:cNvGrpSpPr/>
        <p:nvPr/>
      </p:nvGrpSpPr>
      <p:grpSpPr>
        <a:xfrm>
          <a:off x="0" y="0"/>
          <a:ext cx="0" cy="0"/>
          <a:chOff x="0" y="0"/>
          <a:chExt cx="0" cy="0"/>
        </a:xfrm>
      </p:grpSpPr>
      <p:sp>
        <p:nvSpPr>
          <p:cNvPr id="625" name="Google Shape;625;p64"/>
          <p:cNvSpPr txBox="1"/>
          <p:nvPr/>
        </p:nvSpPr>
        <p:spPr>
          <a:xfrm>
            <a:off x="1028700" y="1009650"/>
            <a:ext cx="7339800" cy="5232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None/>
            </a:pPr>
            <a:r>
              <a:rPr lang="en-US" sz="3400">
                <a:solidFill>
                  <a:srgbClr val="FFFFFF"/>
                </a:solidFill>
                <a:latin typeface="Raleway"/>
                <a:ea typeface="Raleway"/>
                <a:cs typeface="Raleway"/>
                <a:sym typeface="Raleway"/>
              </a:rPr>
              <a:t>TAKE IT DEEPER</a:t>
            </a:r>
            <a:endParaRPr/>
          </a:p>
        </p:txBody>
      </p:sp>
      <p:sp>
        <p:nvSpPr>
          <p:cNvPr id="626" name="Google Shape;626;p64"/>
          <p:cNvSpPr txBox="1"/>
          <p:nvPr/>
        </p:nvSpPr>
        <p:spPr>
          <a:xfrm>
            <a:off x="1028700" y="8255625"/>
            <a:ext cx="8125200" cy="1062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3000">
                <a:solidFill>
                  <a:srgbClr val="FFFFFF"/>
                </a:solidFill>
                <a:latin typeface="Raleway"/>
                <a:ea typeface="Raleway"/>
                <a:cs typeface="Raleway"/>
                <a:sym typeface="Raleway"/>
              </a:rPr>
              <a:t>6.3 Listening and Communicating Effectively with Families</a:t>
            </a:r>
            <a:endParaRPr/>
          </a:p>
        </p:txBody>
      </p:sp>
      <p:sp>
        <p:nvSpPr>
          <p:cNvPr id="627" name="Google Shape;627;p64"/>
          <p:cNvSpPr/>
          <p:nvPr/>
        </p:nvSpPr>
        <p:spPr>
          <a:xfrm>
            <a:off x="1028700" y="7761896"/>
            <a:ext cx="875100" cy="123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64"/>
          <p:cNvSpPr txBox="1"/>
          <p:nvPr/>
        </p:nvSpPr>
        <p:spPr>
          <a:xfrm>
            <a:off x="737575" y="2694182"/>
            <a:ext cx="8416500" cy="2955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6400">
                <a:solidFill>
                  <a:srgbClr val="FFFFFF"/>
                </a:solidFill>
                <a:latin typeface="Raleway"/>
                <a:ea typeface="Raleway"/>
                <a:cs typeface="Raleway"/>
                <a:sym typeface="Raleway"/>
              </a:rPr>
              <a:t>Complete</a:t>
            </a:r>
            <a:r>
              <a:rPr b="1" lang="en-US" sz="6400">
                <a:solidFill>
                  <a:srgbClr val="FFFFFF"/>
                </a:solidFill>
                <a:latin typeface="Raleway"/>
                <a:ea typeface="Raleway"/>
                <a:cs typeface="Raleway"/>
                <a:sym typeface="Raleway"/>
              </a:rPr>
              <a:t> </a:t>
            </a:r>
            <a:r>
              <a:rPr b="1" lang="en-US" sz="6400">
                <a:solidFill>
                  <a:srgbClr val="FFFFFF"/>
                </a:solidFill>
                <a:latin typeface="Raleway"/>
                <a:ea typeface="Raleway"/>
                <a:cs typeface="Raleway"/>
                <a:sym typeface="Raleway"/>
              </a:rPr>
              <a:t>“Listening through Focus Groups” </a:t>
            </a:r>
            <a:endParaRPr/>
          </a:p>
        </p:txBody>
      </p:sp>
      <p:pic>
        <p:nvPicPr>
          <p:cNvPr id="629" name="Google Shape;629;p64"/>
          <p:cNvPicPr preferRelativeResize="0"/>
          <p:nvPr/>
        </p:nvPicPr>
        <p:blipFill rotWithShape="1">
          <a:blip r:embed="rId3">
            <a:alphaModFix/>
          </a:blip>
          <a:srcRect b="0" l="0" r="0" t="0"/>
          <a:stretch/>
        </p:blipFill>
        <p:spPr>
          <a:xfrm>
            <a:off x="17115854" y="9012814"/>
            <a:ext cx="677390" cy="677390"/>
          </a:xfrm>
          <a:prstGeom prst="rect">
            <a:avLst/>
          </a:prstGeom>
          <a:noFill/>
          <a:ln>
            <a:noFill/>
          </a:ln>
        </p:spPr>
      </p:pic>
      <p:pic>
        <p:nvPicPr>
          <p:cNvPr id="630" name="Google Shape;630;p64"/>
          <p:cNvPicPr preferRelativeResize="0"/>
          <p:nvPr/>
        </p:nvPicPr>
        <p:blipFill>
          <a:blip r:embed="rId4">
            <a:alphaModFix/>
          </a:blip>
          <a:stretch>
            <a:fillRect/>
          </a:stretch>
        </p:blipFill>
        <p:spPr>
          <a:xfrm>
            <a:off x="9394400" y="342675"/>
            <a:ext cx="7223075" cy="93475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65"/>
          <p:cNvSpPr/>
          <p:nvPr/>
        </p:nvSpPr>
        <p:spPr>
          <a:xfrm>
            <a:off x="0" y="9258300"/>
            <a:ext cx="11538000" cy="46800"/>
          </a:xfrm>
          <a:prstGeom prst="rect">
            <a:avLst/>
          </a:prstGeom>
          <a:solidFill>
            <a:srgbClr val="177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65"/>
          <p:cNvSpPr/>
          <p:nvPr/>
        </p:nvSpPr>
        <p:spPr>
          <a:xfrm>
            <a:off x="11537852" y="0"/>
            <a:ext cx="7556400" cy="7319700"/>
          </a:xfrm>
          <a:prstGeom prst="rect">
            <a:avLst/>
          </a:prstGeom>
          <a:solidFill>
            <a:srgbClr val="177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7" name="Google Shape;637;p65"/>
          <p:cNvPicPr preferRelativeResize="0"/>
          <p:nvPr/>
        </p:nvPicPr>
        <p:blipFill rotWithShape="1">
          <a:blip r:embed="rId3">
            <a:alphaModFix/>
          </a:blip>
          <a:srcRect b="0" l="0" r="0" t="0"/>
          <a:stretch/>
        </p:blipFill>
        <p:spPr>
          <a:xfrm>
            <a:off x="12135554" y="7908053"/>
            <a:ext cx="5598636" cy="1686589"/>
          </a:xfrm>
          <a:prstGeom prst="rect">
            <a:avLst/>
          </a:prstGeom>
          <a:noFill/>
          <a:ln>
            <a:noFill/>
          </a:ln>
        </p:spPr>
      </p:pic>
      <p:sp>
        <p:nvSpPr>
          <p:cNvPr id="638" name="Google Shape;638;p65"/>
          <p:cNvSpPr txBox="1"/>
          <p:nvPr/>
        </p:nvSpPr>
        <p:spPr>
          <a:xfrm>
            <a:off x="823413" y="3288238"/>
            <a:ext cx="10430700" cy="39897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SzPts val="1100"/>
              <a:buNone/>
            </a:pPr>
            <a:r>
              <a:rPr lang="en-US" sz="7200">
                <a:solidFill>
                  <a:srgbClr val="050707"/>
                </a:solidFill>
                <a:latin typeface="Raleway Black"/>
                <a:ea typeface="Raleway Black"/>
                <a:cs typeface="Raleway Black"/>
                <a:sym typeface="Raleway Black"/>
              </a:rPr>
              <a:t>6.4 Expanded Learning and SEL: Collaborating Across In-School and OST Contexts</a:t>
            </a:r>
            <a:endParaRPr sz="7200">
              <a:solidFill>
                <a:srgbClr val="050707"/>
              </a:solidFill>
              <a:latin typeface="Raleway Black"/>
              <a:ea typeface="Raleway Black"/>
              <a:cs typeface="Raleway Black"/>
              <a:sym typeface="Raleway Black"/>
            </a:endParaRPr>
          </a:p>
        </p:txBody>
      </p:sp>
      <p:sp>
        <p:nvSpPr>
          <p:cNvPr id="639" name="Google Shape;639;p65"/>
          <p:cNvSpPr txBox="1"/>
          <p:nvPr/>
        </p:nvSpPr>
        <p:spPr>
          <a:xfrm>
            <a:off x="1053350" y="532100"/>
            <a:ext cx="8685300" cy="775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2800">
                <a:solidFill>
                  <a:srgbClr val="050707"/>
                </a:solidFill>
                <a:latin typeface="Raleway"/>
                <a:ea typeface="Raleway"/>
                <a:cs typeface="Raleway"/>
                <a:sym typeface="Raleway"/>
              </a:rPr>
              <a:t>California Social and Emotional Learning </a:t>
            </a:r>
            <a:br>
              <a:rPr lang="en-US" sz="2800">
                <a:solidFill>
                  <a:srgbClr val="050707"/>
                </a:solidFill>
                <a:latin typeface="Raleway"/>
                <a:ea typeface="Raleway"/>
                <a:cs typeface="Raleway"/>
                <a:sym typeface="Raleway"/>
              </a:rPr>
            </a:br>
            <a:endParaRPr/>
          </a:p>
        </p:txBody>
      </p:sp>
      <p:sp>
        <p:nvSpPr>
          <p:cNvPr id="640" name="Google Shape;640;p65"/>
          <p:cNvSpPr txBox="1"/>
          <p:nvPr/>
        </p:nvSpPr>
        <p:spPr>
          <a:xfrm>
            <a:off x="712275" y="8052575"/>
            <a:ext cx="10653000" cy="9912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Font typeface="Arial"/>
              <a:buNone/>
            </a:pPr>
            <a:r>
              <a:rPr lang="en-US" sz="2800">
                <a:solidFill>
                  <a:srgbClr val="050707"/>
                </a:solidFill>
                <a:latin typeface="Raleway"/>
                <a:ea typeface="Raleway"/>
                <a:cs typeface="Raleway"/>
                <a:sym typeface="Raleway"/>
              </a:rPr>
              <a:t>TOPIC 6: Supporting SEL through Family and Community Engagement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66"/>
          <p:cNvSpPr txBox="1"/>
          <p:nvPr/>
        </p:nvSpPr>
        <p:spPr>
          <a:xfrm>
            <a:off x="1028700" y="404856"/>
            <a:ext cx="7983676" cy="2585925"/>
          </a:xfrm>
          <a:prstGeom prst="rect">
            <a:avLst/>
          </a:prstGeom>
          <a:noFill/>
          <a:ln>
            <a:noFill/>
          </a:ln>
        </p:spPr>
        <p:txBody>
          <a:bodyPr anchorCtr="0" anchor="t" bIns="0" lIns="0" spcFirstLastPara="1" rIns="0" wrap="square" tIns="0">
            <a:spAutoFit/>
          </a:bodyPr>
          <a:lstStyle/>
          <a:p>
            <a:pPr indent="0" lvl="0" marL="0" rtl="0" algn="l">
              <a:lnSpc>
                <a:spcPct val="110000"/>
              </a:lnSpc>
              <a:spcBef>
                <a:spcPts val="0"/>
              </a:spcBef>
              <a:spcAft>
                <a:spcPts val="0"/>
              </a:spcAft>
              <a:buClr>
                <a:schemeClr val="dk1"/>
              </a:buClr>
              <a:buFont typeface="Arial"/>
              <a:buNone/>
            </a:pPr>
            <a:r>
              <a:rPr lang="en-US" sz="8000">
                <a:solidFill>
                  <a:srgbClr val="050707"/>
                </a:solidFill>
                <a:latin typeface="Raleway"/>
                <a:ea typeface="Raleway"/>
                <a:cs typeface="Raleway"/>
                <a:sym typeface="Raleway"/>
              </a:rPr>
              <a:t>Learning Objectives</a:t>
            </a:r>
            <a:endParaRPr/>
          </a:p>
        </p:txBody>
      </p:sp>
      <p:sp>
        <p:nvSpPr>
          <p:cNvPr id="646" name="Google Shape;646;p66"/>
          <p:cNvSpPr txBox="1"/>
          <p:nvPr/>
        </p:nvSpPr>
        <p:spPr>
          <a:xfrm>
            <a:off x="1028700" y="3046075"/>
            <a:ext cx="7983600" cy="17790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Clr>
                <a:schemeClr val="dk1"/>
              </a:buClr>
              <a:buSzPts val="1100"/>
              <a:buFont typeface="Arial"/>
              <a:buNone/>
            </a:pPr>
            <a:r>
              <a:rPr lang="en-US" sz="3400">
                <a:solidFill>
                  <a:srgbClr val="1779A6"/>
                </a:solidFill>
                <a:latin typeface="Raleway"/>
                <a:ea typeface="Raleway"/>
                <a:cs typeface="Raleway"/>
                <a:sym typeface="Raleway"/>
              </a:rPr>
              <a:t>6.4 Expanded Learning and SEL: Collaborating Across In-School and OST Contexts</a:t>
            </a:r>
            <a:endParaRPr sz="3400">
              <a:solidFill>
                <a:srgbClr val="1779A6"/>
              </a:solidFill>
              <a:latin typeface="Raleway"/>
              <a:ea typeface="Raleway"/>
              <a:cs typeface="Raleway"/>
              <a:sym typeface="Raleway"/>
            </a:endParaRPr>
          </a:p>
        </p:txBody>
      </p:sp>
      <p:sp>
        <p:nvSpPr>
          <p:cNvPr id="647" name="Google Shape;647;p66"/>
          <p:cNvSpPr txBox="1"/>
          <p:nvPr/>
        </p:nvSpPr>
        <p:spPr>
          <a:xfrm>
            <a:off x="1028700" y="5104825"/>
            <a:ext cx="9171600" cy="3900300"/>
          </a:xfrm>
          <a:prstGeom prst="rect">
            <a:avLst/>
          </a:prstGeom>
          <a:noFill/>
          <a:ln>
            <a:noFill/>
          </a:ln>
        </p:spPr>
        <p:txBody>
          <a:bodyPr anchorCtr="0" anchor="t" bIns="0" lIns="0" spcFirstLastPara="1" rIns="0" wrap="square" tIns="0">
            <a:spAutoFit/>
          </a:bodyPr>
          <a:lstStyle/>
          <a:p>
            <a:pPr indent="-406400" lvl="0" marL="457200" marR="0" rtl="0" algn="l">
              <a:lnSpc>
                <a:spcPct val="115000"/>
              </a:lnSpc>
              <a:spcBef>
                <a:spcPts val="0"/>
              </a:spcBef>
              <a:spcAft>
                <a:spcPts val="0"/>
              </a:spcAft>
              <a:buClr>
                <a:srgbClr val="050707"/>
              </a:buClr>
              <a:buSzPts val="2800"/>
              <a:buFont typeface="Raleway"/>
              <a:buChar char="●"/>
            </a:pPr>
            <a:r>
              <a:rPr lang="en-US" sz="2800">
                <a:solidFill>
                  <a:srgbClr val="050707"/>
                </a:solidFill>
                <a:latin typeface="Raleway"/>
                <a:ea typeface="Raleway"/>
                <a:cs typeface="Raleway"/>
                <a:sym typeface="Raleway"/>
              </a:rPr>
              <a:t>Reflect on the Eight Essential Practices for supporting SEL developed by the National Afterschool Association</a:t>
            </a:r>
            <a:endParaRPr sz="2800">
              <a:solidFill>
                <a:srgbClr val="050707"/>
              </a:solidFill>
              <a:latin typeface="Raleway"/>
              <a:ea typeface="Raleway"/>
              <a:cs typeface="Raleway"/>
              <a:sym typeface="Raleway"/>
            </a:endParaRPr>
          </a:p>
          <a:p>
            <a:pPr indent="-406400" lvl="0" marL="457200" marR="0" rtl="0" algn="l">
              <a:lnSpc>
                <a:spcPct val="115000"/>
              </a:lnSpc>
              <a:spcBef>
                <a:spcPts val="0"/>
              </a:spcBef>
              <a:spcAft>
                <a:spcPts val="0"/>
              </a:spcAft>
              <a:buClr>
                <a:srgbClr val="050707"/>
              </a:buClr>
              <a:buSzPts val="2800"/>
              <a:buFont typeface="Raleway"/>
              <a:buChar char="●"/>
            </a:pPr>
            <a:r>
              <a:rPr lang="en-US" sz="2800">
                <a:solidFill>
                  <a:srgbClr val="050707"/>
                </a:solidFill>
                <a:latin typeface="Raleway"/>
                <a:ea typeface="Raleway"/>
                <a:cs typeface="Raleway"/>
                <a:sym typeface="Raleway"/>
              </a:rPr>
              <a:t>Identify ways to align our SEL efforts across in-school and out-of-school time.</a:t>
            </a:r>
            <a:endParaRPr sz="2800">
              <a:solidFill>
                <a:srgbClr val="050707"/>
              </a:solidFill>
              <a:latin typeface="Raleway"/>
              <a:ea typeface="Raleway"/>
              <a:cs typeface="Raleway"/>
              <a:sym typeface="Raleway"/>
            </a:endParaRPr>
          </a:p>
          <a:p>
            <a:pPr indent="-406400" lvl="0" marL="457200" marR="0" rtl="0" algn="l">
              <a:lnSpc>
                <a:spcPct val="115000"/>
              </a:lnSpc>
              <a:spcBef>
                <a:spcPts val="0"/>
              </a:spcBef>
              <a:spcAft>
                <a:spcPts val="0"/>
              </a:spcAft>
              <a:buClr>
                <a:srgbClr val="050707"/>
              </a:buClr>
              <a:buSzPts val="2800"/>
              <a:buFont typeface="Raleway"/>
              <a:buChar char="●"/>
            </a:pPr>
            <a:r>
              <a:rPr lang="en-US" sz="2800">
                <a:solidFill>
                  <a:srgbClr val="050707"/>
                </a:solidFill>
                <a:latin typeface="Raleway"/>
                <a:ea typeface="Raleway"/>
                <a:cs typeface="Raleway"/>
                <a:sym typeface="Raleway"/>
              </a:rPr>
              <a:t>Explore how to develop more authentic school-program partnerships that prioritize social and emotional skills.</a:t>
            </a:r>
            <a:endParaRPr sz="2800">
              <a:solidFill>
                <a:srgbClr val="050707"/>
              </a:solidFill>
              <a:latin typeface="Raleway"/>
              <a:ea typeface="Raleway"/>
              <a:cs typeface="Raleway"/>
              <a:sym typeface="Raleway"/>
            </a:endParaRPr>
          </a:p>
        </p:txBody>
      </p:sp>
      <p:sp>
        <p:nvSpPr>
          <p:cNvPr id="648" name="Google Shape;648;p66"/>
          <p:cNvSpPr/>
          <p:nvPr/>
        </p:nvSpPr>
        <p:spPr>
          <a:xfrm>
            <a:off x="10403825" y="-778475"/>
            <a:ext cx="7884300" cy="11844000"/>
          </a:xfrm>
          <a:prstGeom prst="rect">
            <a:avLst/>
          </a:prstGeom>
          <a:solidFill>
            <a:srgbClr val="177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66"/>
          <p:cNvSpPr/>
          <p:nvPr/>
        </p:nvSpPr>
        <p:spPr>
          <a:xfrm>
            <a:off x="1122725" y="9580153"/>
            <a:ext cx="16230600" cy="33600"/>
          </a:xfrm>
          <a:prstGeom prst="rect">
            <a:avLst/>
          </a:prstGeom>
          <a:solidFill>
            <a:srgbClr val="177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0" name="Google Shape;650;p66"/>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pic>
        <p:nvPicPr>
          <p:cNvPr id="651" name="Google Shape;651;p66"/>
          <p:cNvPicPr preferRelativeResize="0"/>
          <p:nvPr/>
        </p:nvPicPr>
        <p:blipFill>
          <a:blip r:embed="rId4">
            <a:alphaModFix/>
          </a:blip>
          <a:stretch>
            <a:fillRect/>
          </a:stretch>
        </p:blipFill>
        <p:spPr>
          <a:xfrm>
            <a:off x="11324811" y="212738"/>
            <a:ext cx="6423726" cy="6423726"/>
          </a:xfrm>
          <a:prstGeom prst="rect">
            <a:avLst/>
          </a:prstGeom>
          <a:noFill/>
          <a:ln>
            <a:noFill/>
          </a:ln>
        </p:spPr>
      </p:pic>
      <p:sp>
        <p:nvSpPr>
          <p:cNvPr id="652" name="Google Shape;652;p66"/>
          <p:cNvSpPr txBox="1"/>
          <p:nvPr/>
        </p:nvSpPr>
        <p:spPr>
          <a:xfrm>
            <a:off x="11136600" y="6482100"/>
            <a:ext cx="6800100" cy="2776200"/>
          </a:xfrm>
          <a:prstGeom prst="rect">
            <a:avLst/>
          </a:prstGeom>
          <a:noFill/>
          <a:ln>
            <a:noFill/>
          </a:ln>
        </p:spPr>
        <p:txBody>
          <a:bodyPr anchorCtr="0" anchor="t" bIns="182875" lIns="182875" spcFirstLastPara="1" rIns="182875" wrap="square" tIns="182875">
            <a:spAutoFit/>
          </a:bodyPr>
          <a:lstStyle/>
          <a:p>
            <a:pPr indent="0" lvl="0" marL="0" marR="0" rtl="0" algn="ctr">
              <a:lnSpc>
                <a:spcPct val="119970"/>
              </a:lnSpc>
              <a:spcBef>
                <a:spcPts val="0"/>
              </a:spcBef>
              <a:spcAft>
                <a:spcPts val="0"/>
              </a:spcAft>
              <a:buNone/>
            </a:pPr>
            <a:r>
              <a:rPr b="1" lang="en-US" sz="3400">
                <a:solidFill>
                  <a:srgbClr val="FFFFFF"/>
                </a:solidFill>
                <a:latin typeface="Raleway"/>
                <a:ea typeface="Raleway"/>
                <a:cs typeface="Raleway"/>
                <a:sym typeface="Raleway"/>
              </a:rPr>
              <a:t>Link Objectives to Developmental Indicators in</a:t>
            </a:r>
            <a:br>
              <a:rPr b="1" lang="en-US" sz="3400">
                <a:solidFill>
                  <a:srgbClr val="FFFFFF"/>
                </a:solidFill>
                <a:latin typeface="Raleway"/>
                <a:ea typeface="Raleway"/>
                <a:cs typeface="Raleway"/>
                <a:sym typeface="Raleway"/>
              </a:rPr>
            </a:br>
            <a:r>
              <a:rPr b="1" lang="en-US" sz="3400" u="sng">
                <a:solidFill>
                  <a:srgbClr val="FFFFFF"/>
                </a:solidFill>
                <a:latin typeface="Raleway"/>
                <a:ea typeface="Raleway"/>
                <a:cs typeface="Raleway"/>
                <a:sym typeface="Raleway"/>
                <a:hlinkClick r:id="rId5">
                  <a:extLst>
                    <a:ext uri="{A12FA001-AC4F-418D-AE19-62706E023703}">
                      <ahyp:hlinkClr val="tx"/>
                    </a:ext>
                  </a:extLst>
                </a:hlinkClick>
              </a:rPr>
              <a:t>California Transformative SEL Competencies</a:t>
            </a:r>
            <a:r>
              <a:rPr b="1" lang="en-US" sz="3400">
                <a:solidFill>
                  <a:srgbClr val="FFFFFF"/>
                </a:solidFill>
                <a:latin typeface="Raleway"/>
                <a:ea typeface="Raleway"/>
                <a:cs typeface="Raleway"/>
                <a:sym typeface="Raleway"/>
              </a:rPr>
              <a:t> </a:t>
            </a:r>
            <a:endParaRPr b="1" sz="3400">
              <a:solidFill>
                <a:srgbClr val="FFFFFF"/>
              </a:solidFill>
              <a:latin typeface="Raleway"/>
              <a:ea typeface="Raleway"/>
              <a:cs typeface="Raleway"/>
              <a:sym typeface="Raleway"/>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pic>
        <p:nvPicPr>
          <p:cNvPr descr="Diagram&#10;&#10;Description automatically generated" id="657" name="Google Shape;657;p67"/>
          <p:cNvPicPr preferRelativeResize="0"/>
          <p:nvPr/>
        </p:nvPicPr>
        <p:blipFill rotWithShape="1">
          <a:blip r:embed="rId3">
            <a:alphaModFix/>
          </a:blip>
          <a:srcRect b="0" l="0" r="0" t="0"/>
          <a:stretch/>
        </p:blipFill>
        <p:spPr>
          <a:xfrm>
            <a:off x="1970152" y="384372"/>
            <a:ext cx="13940701" cy="906552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68"/>
          <p:cNvSpPr txBox="1"/>
          <p:nvPr>
            <p:ph idx="1" type="body"/>
          </p:nvPr>
        </p:nvSpPr>
        <p:spPr>
          <a:xfrm>
            <a:off x="8315425" y="2997099"/>
            <a:ext cx="8811000" cy="6054300"/>
          </a:xfrm>
          <a:prstGeom prst="rect">
            <a:avLst/>
          </a:prstGeom>
          <a:noFill/>
          <a:ln>
            <a:noFill/>
          </a:ln>
        </p:spPr>
        <p:txBody>
          <a:bodyPr anchorCtr="0" anchor="t" bIns="0" lIns="0" spcFirstLastPara="1" rIns="0" wrap="square" tIns="0">
            <a:noAutofit/>
          </a:bodyPr>
          <a:lstStyle/>
          <a:p>
            <a:pPr indent="-342900" lvl="0" marL="571500" rtl="0" algn="l">
              <a:lnSpc>
                <a:spcPct val="90000"/>
              </a:lnSpc>
              <a:spcBef>
                <a:spcPts val="1000"/>
              </a:spcBef>
              <a:spcAft>
                <a:spcPts val="0"/>
              </a:spcAft>
              <a:buSzPts val="3600"/>
              <a:buFont typeface="Raleway"/>
              <a:buChar char="•"/>
            </a:pPr>
            <a:r>
              <a:rPr lang="en-US" sz="4000">
                <a:latin typeface="Raleway"/>
                <a:ea typeface="Raleway"/>
                <a:cs typeface="Raleway"/>
                <a:sym typeface="Raleway"/>
              </a:rPr>
              <a:t>In what ways are these practices similar or different from those we would consider essential in school?</a:t>
            </a:r>
            <a:endParaRPr>
              <a:latin typeface="Raleway"/>
              <a:ea typeface="Raleway"/>
              <a:cs typeface="Raleway"/>
              <a:sym typeface="Raleway"/>
            </a:endParaRPr>
          </a:p>
          <a:p>
            <a:pPr indent="0" lvl="0" marL="228600" rtl="0" algn="l">
              <a:lnSpc>
                <a:spcPct val="90000"/>
              </a:lnSpc>
              <a:spcBef>
                <a:spcPts val="1000"/>
              </a:spcBef>
              <a:spcAft>
                <a:spcPts val="0"/>
              </a:spcAft>
              <a:buSzPts val="3600"/>
              <a:buNone/>
            </a:pPr>
            <a:r>
              <a:t/>
            </a:r>
            <a:endParaRPr sz="4000">
              <a:latin typeface="Raleway"/>
              <a:ea typeface="Raleway"/>
              <a:cs typeface="Raleway"/>
              <a:sym typeface="Raleway"/>
            </a:endParaRPr>
          </a:p>
          <a:p>
            <a:pPr indent="-342900" lvl="0" marL="571500" rtl="0" algn="l">
              <a:lnSpc>
                <a:spcPct val="90000"/>
              </a:lnSpc>
              <a:spcBef>
                <a:spcPts val="1000"/>
              </a:spcBef>
              <a:spcAft>
                <a:spcPts val="0"/>
              </a:spcAft>
              <a:buSzPts val="3600"/>
              <a:buFont typeface="Raleway"/>
              <a:buChar char="•"/>
            </a:pPr>
            <a:r>
              <a:rPr lang="en-US" sz="4000">
                <a:latin typeface="Raleway"/>
                <a:ea typeface="Raleway"/>
                <a:cs typeface="Raleway"/>
                <a:sym typeface="Raleway"/>
              </a:rPr>
              <a:t>What are some of our individual and collective strengths?</a:t>
            </a:r>
            <a:endParaRPr>
              <a:latin typeface="Raleway"/>
              <a:ea typeface="Raleway"/>
              <a:cs typeface="Raleway"/>
              <a:sym typeface="Raleway"/>
            </a:endParaRPr>
          </a:p>
          <a:p>
            <a:pPr indent="0" lvl="0" marL="228600" rtl="0" algn="l">
              <a:lnSpc>
                <a:spcPct val="90000"/>
              </a:lnSpc>
              <a:spcBef>
                <a:spcPts val="1000"/>
              </a:spcBef>
              <a:spcAft>
                <a:spcPts val="0"/>
              </a:spcAft>
              <a:buSzPts val="3600"/>
              <a:buNone/>
            </a:pPr>
            <a:r>
              <a:t/>
            </a:r>
            <a:endParaRPr sz="4000">
              <a:latin typeface="Raleway"/>
              <a:ea typeface="Raleway"/>
              <a:cs typeface="Raleway"/>
              <a:sym typeface="Raleway"/>
            </a:endParaRPr>
          </a:p>
          <a:p>
            <a:pPr indent="-342900" lvl="0" marL="571500" rtl="0" algn="l">
              <a:lnSpc>
                <a:spcPct val="90000"/>
              </a:lnSpc>
              <a:spcBef>
                <a:spcPts val="1000"/>
              </a:spcBef>
              <a:spcAft>
                <a:spcPts val="0"/>
              </a:spcAft>
              <a:buSzPts val="3600"/>
              <a:buFont typeface="Raleway"/>
              <a:buChar char="•"/>
            </a:pPr>
            <a:r>
              <a:rPr lang="en-US" sz="4000">
                <a:latin typeface="Raleway"/>
                <a:ea typeface="Raleway"/>
                <a:cs typeface="Raleway"/>
                <a:sym typeface="Raleway"/>
              </a:rPr>
              <a:t>What are some areas for growth?</a:t>
            </a:r>
            <a:endParaRPr>
              <a:latin typeface="Raleway"/>
              <a:ea typeface="Raleway"/>
              <a:cs typeface="Raleway"/>
              <a:sym typeface="Raleway"/>
            </a:endParaRPr>
          </a:p>
        </p:txBody>
      </p:sp>
      <p:sp>
        <p:nvSpPr>
          <p:cNvPr id="664" name="Google Shape;664;p68"/>
          <p:cNvSpPr/>
          <p:nvPr/>
        </p:nvSpPr>
        <p:spPr>
          <a:xfrm>
            <a:off x="0" y="29726"/>
            <a:ext cx="2884800" cy="10257300"/>
          </a:xfrm>
          <a:prstGeom prst="rect">
            <a:avLst/>
          </a:prstGeom>
          <a:solidFill>
            <a:srgbClr val="177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Diagram&#10;&#10;Description automatically generated" id="665" name="Google Shape;665;p68"/>
          <p:cNvPicPr preferRelativeResize="0"/>
          <p:nvPr/>
        </p:nvPicPr>
        <p:blipFill rotWithShape="1">
          <a:blip r:embed="rId3">
            <a:alphaModFix/>
          </a:blip>
          <a:srcRect b="0" l="0" r="0" t="0"/>
          <a:stretch/>
        </p:blipFill>
        <p:spPr>
          <a:xfrm>
            <a:off x="661625" y="2890589"/>
            <a:ext cx="7412579" cy="5400879"/>
          </a:xfrm>
          <a:prstGeom prst="rect">
            <a:avLst/>
          </a:prstGeom>
          <a:noFill/>
          <a:ln cap="flat" cmpd="sng" w="19050">
            <a:solidFill>
              <a:srgbClr val="000000"/>
            </a:solidFill>
            <a:prstDash val="solid"/>
            <a:round/>
            <a:headEnd len="sm" w="sm" type="none"/>
            <a:tailEnd len="sm" w="sm" type="none"/>
          </a:ln>
        </p:spPr>
      </p:pic>
      <p:sp>
        <p:nvSpPr>
          <p:cNvPr id="666" name="Google Shape;666;p68"/>
          <p:cNvSpPr txBox="1"/>
          <p:nvPr/>
        </p:nvSpPr>
        <p:spPr>
          <a:xfrm>
            <a:off x="3202400" y="1066500"/>
            <a:ext cx="14215800" cy="1231500"/>
          </a:xfrm>
          <a:prstGeom prst="rect">
            <a:avLst/>
          </a:prstGeom>
          <a:noFill/>
          <a:ln>
            <a:noFill/>
          </a:ln>
        </p:spPr>
        <p:txBody>
          <a:bodyPr anchorCtr="0" anchor="t" bIns="0" lIns="0" spcFirstLastPara="1" rIns="0" wrap="square" tIns="0">
            <a:spAutoFit/>
          </a:bodyPr>
          <a:lstStyle/>
          <a:p>
            <a:pPr indent="0" lvl="0" marL="0" rtl="0" algn="l">
              <a:lnSpc>
                <a:spcPct val="110000"/>
              </a:lnSpc>
              <a:spcBef>
                <a:spcPts val="0"/>
              </a:spcBef>
              <a:spcAft>
                <a:spcPts val="0"/>
              </a:spcAft>
              <a:buClr>
                <a:schemeClr val="dk1"/>
              </a:buClr>
              <a:buSzPts val="1100"/>
              <a:buFont typeface="Arial"/>
              <a:buNone/>
            </a:pPr>
            <a:r>
              <a:rPr lang="en-US" sz="8000">
                <a:solidFill>
                  <a:srgbClr val="050707"/>
                </a:solidFill>
                <a:latin typeface="Raleway"/>
                <a:ea typeface="Raleway"/>
                <a:cs typeface="Raleway"/>
                <a:sym typeface="Raleway"/>
              </a:rPr>
              <a:t>Eight Essential Practices</a:t>
            </a:r>
            <a:endParaRPr sz="8000">
              <a:solidFill>
                <a:srgbClr val="050707"/>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4"/>
          <p:cNvSpPr/>
          <p:nvPr/>
        </p:nvSpPr>
        <p:spPr>
          <a:xfrm>
            <a:off x="1054381" y="-359379"/>
            <a:ext cx="7213200" cy="118440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4600">
              <a:latin typeface="Raleway"/>
              <a:ea typeface="Raleway"/>
              <a:cs typeface="Raleway"/>
              <a:sym typeface="Raleway"/>
            </a:endParaRPr>
          </a:p>
        </p:txBody>
      </p:sp>
      <p:sp>
        <p:nvSpPr>
          <p:cNvPr id="211" name="Google Shape;211;p24"/>
          <p:cNvSpPr txBox="1"/>
          <p:nvPr/>
        </p:nvSpPr>
        <p:spPr>
          <a:xfrm>
            <a:off x="8841575" y="621825"/>
            <a:ext cx="8954100" cy="904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i="1" lang="en-US" sz="2800">
                <a:solidFill>
                  <a:schemeClr val="dk1"/>
                </a:solidFill>
                <a:latin typeface="Raleway"/>
                <a:ea typeface="Raleway"/>
                <a:cs typeface="Raleway"/>
                <a:sym typeface="Raleway"/>
              </a:rPr>
              <a:t>Involvement</a:t>
            </a:r>
            <a:r>
              <a:rPr lang="en-US" sz="2800">
                <a:solidFill>
                  <a:schemeClr val="dk1"/>
                </a:solidFill>
                <a:latin typeface="Raleway"/>
                <a:ea typeface="Raleway"/>
                <a:cs typeface="Raleway"/>
                <a:sym typeface="Raleway"/>
              </a:rPr>
              <a:t> may include “[s]ending home flyers about meetings and activities, recruiting chaperones for field trips, soliciting parents’ help with fundraisers” which “contribute to a school, but may result in low parent engagement, and may not make a substantial impact on students learning and thriving.”</a:t>
            </a:r>
            <a:endParaRPr sz="2800">
              <a:solidFill>
                <a:schemeClr val="dk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2800">
              <a:solidFill>
                <a:schemeClr val="dk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US" sz="2800">
                <a:solidFill>
                  <a:schemeClr val="dk1"/>
                </a:solidFill>
                <a:latin typeface="Raleway"/>
                <a:ea typeface="Raleway"/>
                <a:cs typeface="Raleway"/>
                <a:sym typeface="Raleway"/>
              </a:rPr>
              <a:t>“Effective family and community </a:t>
            </a:r>
            <a:r>
              <a:rPr b="1" i="1" lang="en-US" sz="2800">
                <a:solidFill>
                  <a:schemeClr val="dk1"/>
                </a:solidFill>
                <a:latin typeface="Raleway"/>
                <a:ea typeface="Raleway"/>
                <a:cs typeface="Raleway"/>
                <a:sym typeface="Raleway"/>
              </a:rPr>
              <a:t>engagement</a:t>
            </a:r>
            <a:r>
              <a:rPr lang="en-US" sz="2800">
                <a:solidFill>
                  <a:schemeClr val="dk1"/>
                </a:solidFill>
                <a:latin typeface="Raleway"/>
                <a:ea typeface="Raleway"/>
                <a:cs typeface="Raleway"/>
                <a:sym typeface="Raleway"/>
              </a:rPr>
              <a:t> is an intentional and systemic partnership of educators, families, and community members. These partners share responsibility for a student’s preparation for school, work, and life, from the time the child is born to young adulthood. To build an effective partnership, educators, families, and community members need to develop the knowledge and skills to work together, and schools must purposefully integrate family and community engagement with goals for students learning and thriving.”</a:t>
            </a:r>
            <a:endParaRPr sz="2800">
              <a:latin typeface="Raleway"/>
              <a:ea typeface="Raleway"/>
              <a:cs typeface="Raleway"/>
              <a:sym typeface="Raleway"/>
            </a:endParaRPr>
          </a:p>
        </p:txBody>
      </p:sp>
      <p:sp>
        <p:nvSpPr>
          <p:cNvPr id="212" name="Google Shape;212;p24"/>
          <p:cNvSpPr/>
          <p:nvPr/>
        </p:nvSpPr>
        <p:spPr>
          <a:xfrm>
            <a:off x="1483950" y="1598000"/>
            <a:ext cx="6176100" cy="66264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3" name="Google Shape;213;p24"/>
          <p:cNvSpPr txBox="1"/>
          <p:nvPr/>
        </p:nvSpPr>
        <p:spPr>
          <a:xfrm>
            <a:off x="1745825" y="1898350"/>
            <a:ext cx="5669100" cy="414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4300">
                <a:solidFill>
                  <a:schemeClr val="dk1"/>
                </a:solidFill>
                <a:latin typeface="Raleway"/>
                <a:ea typeface="Raleway"/>
                <a:cs typeface="Raleway"/>
                <a:sym typeface="Raleway"/>
              </a:rPr>
              <a:t>The California Department of Education makes the distinction between family and </a:t>
            </a:r>
            <a:r>
              <a:rPr lang="en-US" sz="4300" u="sng">
                <a:solidFill>
                  <a:srgbClr val="1155CC"/>
                </a:solidFill>
                <a:latin typeface="Raleway"/>
                <a:ea typeface="Raleway"/>
                <a:cs typeface="Raleway"/>
                <a:sym typeface="Raleway"/>
                <a:hlinkClick r:id="rId3">
                  <a:extLst>
                    <a:ext uri="{A12FA001-AC4F-418D-AE19-62706E023703}">
                      <ahyp:hlinkClr val="tx"/>
                    </a:ext>
                  </a:extLst>
                </a:hlinkClick>
              </a:rPr>
              <a:t>involvement</a:t>
            </a:r>
            <a:r>
              <a:rPr lang="en-US" sz="4300">
                <a:solidFill>
                  <a:schemeClr val="dk1"/>
                </a:solidFill>
                <a:latin typeface="Raleway"/>
                <a:ea typeface="Raleway"/>
                <a:cs typeface="Raleway"/>
                <a:sym typeface="Raleway"/>
              </a:rPr>
              <a:t> and </a:t>
            </a:r>
            <a:r>
              <a:rPr lang="en-US" sz="4300" u="sng">
                <a:solidFill>
                  <a:srgbClr val="1155CC"/>
                </a:solidFill>
                <a:latin typeface="Raleway"/>
                <a:ea typeface="Raleway"/>
                <a:cs typeface="Raleway"/>
                <a:sym typeface="Raleway"/>
                <a:hlinkClick r:id="rId4">
                  <a:extLst>
                    <a:ext uri="{A12FA001-AC4F-418D-AE19-62706E023703}">
                      <ahyp:hlinkClr val="tx"/>
                    </a:ext>
                  </a:extLst>
                </a:hlinkClick>
              </a:rPr>
              <a:t>engagement</a:t>
            </a:r>
            <a:r>
              <a:rPr lang="en-US" sz="4300">
                <a:solidFill>
                  <a:schemeClr val="dk1"/>
                </a:solidFill>
                <a:latin typeface="Raleway"/>
                <a:ea typeface="Raleway"/>
                <a:cs typeface="Raleway"/>
                <a:sym typeface="Raleway"/>
              </a:rPr>
              <a:t> in the following ways:</a:t>
            </a:r>
            <a:endParaRPr>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69"/>
          <p:cNvSpPr/>
          <p:nvPr/>
        </p:nvSpPr>
        <p:spPr>
          <a:xfrm>
            <a:off x="899850" y="688125"/>
            <a:ext cx="15774000" cy="9130800"/>
          </a:xfrm>
          <a:prstGeom prst="rect">
            <a:avLst/>
          </a:prstGeom>
          <a:solidFill>
            <a:srgbClr val="177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69"/>
          <p:cNvSpPr txBox="1"/>
          <p:nvPr/>
        </p:nvSpPr>
        <p:spPr>
          <a:xfrm>
            <a:off x="1693825" y="1773250"/>
            <a:ext cx="14424000" cy="7344300"/>
          </a:xfrm>
          <a:prstGeom prst="rect">
            <a:avLst/>
          </a:prstGeom>
          <a:solidFill>
            <a:schemeClr val="lt1"/>
          </a:solidFill>
          <a:ln>
            <a:noFill/>
          </a:ln>
        </p:spPr>
        <p:txBody>
          <a:bodyPr anchorCtr="0" anchor="t" bIns="68550" lIns="137150" spcFirstLastPara="1" rIns="137150" wrap="square" tIns="68550">
            <a:spAutoFit/>
          </a:bodyPr>
          <a:lstStyle/>
          <a:p>
            <a:pPr indent="0" lvl="0" marL="0" marR="0" rtl="0" algn="l">
              <a:lnSpc>
                <a:spcPct val="115000"/>
              </a:lnSpc>
              <a:spcBef>
                <a:spcPts val="0"/>
              </a:spcBef>
              <a:spcAft>
                <a:spcPts val="0"/>
              </a:spcAft>
              <a:buNone/>
            </a:pPr>
            <a:r>
              <a:rPr lang="en-US" sz="3900">
                <a:solidFill>
                  <a:schemeClr val="dk1"/>
                </a:solidFill>
                <a:latin typeface="Raleway Medium"/>
                <a:ea typeface="Raleway Medium"/>
                <a:cs typeface="Raleway Medium"/>
                <a:sym typeface="Raleway Medium"/>
              </a:rPr>
              <a:t>“School day and expanded learning professionals can most effectively develop their students’ social-emotional skills when they work together, providing students with consistent social-emotional learning strategies and environments. Unfortunately, these educators don’t always speak the same language. Too often they fail to recognize their common purpose, in part because they use different terminology and operate in silos.”</a:t>
            </a:r>
            <a:br>
              <a:rPr lang="en-US" sz="3900">
                <a:solidFill>
                  <a:schemeClr val="dk1"/>
                </a:solidFill>
                <a:latin typeface="Raleway Medium"/>
                <a:ea typeface="Raleway Medium"/>
                <a:cs typeface="Raleway Medium"/>
                <a:sym typeface="Raleway Medium"/>
              </a:rPr>
            </a:br>
            <a:br>
              <a:rPr lang="en-US" sz="3900">
                <a:solidFill>
                  <a:schemeClr val="dk1"/>
                </a:solidFill>
                <a:latin typeface="Raleway Medium"/>
                <a:ea typeface="Raleway Medium"/>
                <a:cs typeface="Raleway Medium"/>
                <a:sym typeface="Raleway Medium"/>
              </a:rPr>
            </a:br>
            <a:r>
              <a:rPr i="1" lang="en-US" sz="3000">
                <a:solidFill>
                  <a:schemeClr val="dk1"/>
                </a:solidFill>
                <a:latin typeface="Raleway Medium"/>
                <a:ea typeface="Raleway Medium"/>
                <a:cs typeface="Raleway Medium"/>
                <a:sym typeface="Raleway Medium"/>
              </a:rPr>
              <a:t>Finding Common Ground: Connecting Social-Emotional Learning During and Beyond the School Day</a:t>
            </a:r>
            <a:r>
              <a:rPr lang="en-US" sz="3000">
                <a:solidFill>
                  <a:schemeClr val="dk1"/>
                </a:solidFill>
                <a:latin typeface="Raleway Medium"/>
                <a:ea typeface="Raleway Medium"/>
                <a:cs typeface="Raleway Medium"/>
                <a:sym typeface="Raleway Medium"/>
              </a:rPr>
              <a:t> by Partnership for Children and Youth,</a:t>
            </a:r>
            <a:endParaRPr sz="900">
              <a:solidFill>
                <a:schemeClr val="dk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70"/>
          <p:cNvSpPr/>
          <p:nvPr/>
        </p:nvSpPr>
        <p:spPr>
          <a:xfrm>
            <a:off x="1028700" y="8888895"/>
            <a:ext cx="16230600" cy="339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70"/>
          <p:cNvSpPr/>
          <p:nvPr/>
        </p:nvSpPr>
        <p:spPr>
          <a:xfrm>
            <a:off x="1054381" y="-359379"/>
            <a:ext cx="7213200" cy="11844000"/>
          </a:xfrm>
          <a:prstGeom prst="rect">
            <a:avLst/>
          </a:prstGeom>
          <a:solidFill>
            <a:srgbClr val="177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80" name="Google Shape;680;p70"/>
          <p:cNvPicPr preferRelativeResize="0"/>
          <p:nvPr/>
        </p:nvPicPr>
        <p:blipFill rotWithShape="1">
          <a:blip r:embed="rId3">
            <a:alphaModFix/>
          </a:blip>
          <a:srcRect b="0" l="0" r="0" t="0"/>
          <a:stretch/>
        </p:blipFill>
        <p:spPr>
          <a:xfrm>
            <a:off x="17259300" y="351310"/>
            <a:ext cx="677390" cy="677390"/>
          </a:xfrm>
          <a:prstGeom prst="rect">
            <a:avLst/>
          </a:prstGeom>
          <a:noFill/>
          <a:ln>
            <a:noFill/>
          </a:ln>
        </p:spPr>
      </p:pic>
      <p:grpSp>
        <p:nvGrpSpPr>
          <p:cNvPr id="681" name="Google Shape;681;p70"/>
          <p:cNvGrpSpPr/>
          <p:nvPr/>
        </p:nvGrpSpPr>
        <p:grpSpPr>
          <a:xfrm>
            <a:off x="9051375" y="4008900"/>
            <a:ext cx="8208483" cy="4162253"/>
            <a:chOff x="0" y="-76200"/>
            <a:chExt cx="9994500" cy="8912748"/>
          </a:xfrm>
        </p:grpSpPr>
        <p:sp>
          <p:nvSpPr>
            <p:cNvPr id="682" name="Google Shape;682;p70"/>
            <p:cNvSpPr txBox="1"/>
            <p:nvPr/>
          </p:nvSpPr>
          <p:spPr>
            <a:xfrm>
              <a:off x="0" y="-76200"/>
              <a:ext cx="9994500" cy="2109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US" sz="6400">
                  <a:solidFill>
                    <a:srgbClr val="1779A6"/>
                  </a:solidFill>
                  <a:latin typeface="Raleway"/>
                  <a:ea typeface="Raleway"/>
                  <a:cs typeface="Raleway"/>
                  <a:sym typeface="Raleway"/>
                </a:rPr>
                <a:t>Infographic</a:t>
              </a:r>
              <a:endParaRPr>
                <a:solidFill>
                  <a:srgbClr val="1779A6"/>
                </a:solidFill>
              </a:endParaRPr>
            </a:p>
          </p:txBody>
        </p:sp>
        <p:sp>
          <p:nvSpPr>
            <p:cNvPr id="683" name="Google Shape;683;p70"/>
            <p:cNvSpPr txBox="1"/>
            <p:nvPr/>
          </p:nvSpPr>
          <p:spPr>
            <a:xfrm>
              <a:off x="0" y="2654748"/>
              <a:ext cx="9504300" cy="6181800"/>
            </a:xfrm>
            <a:prstGeom prst="rect">
              <a:avLst/>
            </a:prstGeom>
            <a:noFill/>
            <a:ln>
              <a:noFill/>
            </a:ln>
          </p:spPr>
          <p:txBody>
            <a:bodyPr anchorCtr="0" anchor="t" bIns="0" lIns="0" spcFirstLastPara="1" rIns="0" wrap="square" tIns="0">
              <a:spAutoFit/>
            </a:bodyPr>
            <a:lstStyle/>
            <a:p>
              <a:pPr indent="0" lvl="0" marL="0" marR="0" rtl="0" algn="l">
                <a:lnSpc>
                  <a:spcPct val="139964"/>
                </a:lnSpc>
                <a:spcBef>
                  <a:spcPts val="0"/>
                </a:spcBef>
                <a:spcAft>
                  <a:spcPts val="0"/>
                </a:spcAft>
                <a:buClr>
                  <a:srgbClr val="000000"/>
                </a:buClr>
                <a:buFont typeface="Arial"/>
                <a:buNone/>
              </a:pPr>
              <a:r>
                <a:rPr lang="en-US" sz="2800" u="sng">
                  <a:solidFill>
                    <a:schemeClr val="hlink"/>
                  </a:solidFill>
                  <a:latin typeface="Raleway"/>
                  <a:ea typeface="Raleway"/>
                  <a:cs typeface="Raleway"/>
                  <a:sym typeface="Raleway"/>
                  <a:hlinkClick r:id="rId4"/>
                </a:rPr>
                <a:t>Social-Emotional Learning in Expanded Learning Programs</a:t>
              </a:r>
              <a:endParaRPr/>
            </a:p>
            <a:p>
              <a:pPr indent="0" lvl="0" marL="0" marR="0" rtl="0" algn="l">
                <a:lnSpc>
                  <a:spcPct val="139964"/>
                </a:lnSpc>
                <a:spcBef>
                  <a:spcPts val="0"/>
                </a:spcBef>
                <a:spcAft>
                  <a:spcPts val="0"/>
                </a:spcAft>
                <a:buClr>
                  <a:srgbClr val="000000"/>
                </a:buClr>
                <a:buFont typeface="Arial"/>
                <a:buNone/>
              </a:pPr>
              <a:r>
                <a:rPr lang="en-US" sz="2100"/>
                <a:t>By Partnership for Children and Youth and Project 360/365, that provides a simple framework for practitioners to understand the goals of SEL, and A Crosswalk Between the CDE Quality Standards for Expanded Learning with SEL competencies. </a:t>
              </a:r>
              <a:endParaRPr sz="2100"/>
            </a:p>
          </p:txBody>
        </p:sp>
      </p:grpSp>
      <p:pic>
        <p:nvPicPr>
          <p:cNvPr id="684" name="Google Shape;684;p70"/>
          <p:cNvPicPr preferRelativeResize="0"/>
          <p:nvPr/>
        </p:nvPicPr>
        <p:blipFill>
          <a:blip r:embed="rId5">
            <a:alphaModFix/>
          </a:blip>
          <a:stretch>
            <a:fillRect/>
          </a:stretch>
        </p:blipFill>
        <p:spPr>
          <a:xfrm>
            <a:off x="1662300" y="1339799"/>
            <a:ext cx="5997350" cy="77951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71"/>
          <p:cNvSpPr/>
          <p:nvPr/>
        </p:nvSpPr>
        <p:spPr>
          <a:xfrm>
            <a:off x="1028700" y="8888895"/>
            <a:ext cx="16230600" cy="339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71"/>
          <p:cNvSpPr/>
          <p:nvPr/>
        </p:nvSpPr>
        <p:spPr>
          <a:xfrm>
            <a:off x="1054381" y="-359379"/>
            <a:ext cx="7213200" cy="11844000"/>
          </a:xfrm>
          <a:prstGeom prst="rect">
            <a:avLst/>
          </a:prstGeom>
          <a:solidFill>
            <a:srgbClr val="177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1" name="Google Shape;691;p71"/>
          <p:cNvPicPr preferRelativeResize="0"/>
          <p:nvPr/>
        </p:nvPicPr>
        <p:blipFill rotWithShape="1">
          <a:blip r:embed="rId3">
            <a:alphaModFix/>
          </a:blip>
          <a:srcRect b="0" l="0" r="0" t="0"/>
          <a:stretch/>
        </p:blipFill>
        <p:spPr>
          <a:xfrm>
            <a:off x="17259300" y="351310"/>
            <a:ext cx="677390" cy="677390"/>
          </a:xfrm>
          <a:prstGeom prst="rect">
            <a:avLst/>
          </a:prstGeom>
          <a:noFill/>
          <a:ln>
            <a:noFill/>
          </a:ln>
        </p:spPr>
      </p:pic>
      <p:grpSp>
        <p:nvGrpSpPr>
          <p:cNvPr id="692" name="Google Shape;692;p71"/>
          <p:cNvGrpSpPr/>
          <p:nvPr/>
        </p:nvGrpSpPr>
        <p:grpSpPr>
          <a:xfrm>
            <a:off x="9763500" y="4008896"/>
            <a:ext cx="7495875" cy="2309571"/>
            <a:chOff x="0" y="-76200"/>
            <a:chExt cx="9994500" cy="4945548"/>
          </a:xfrm>
        </p:grpSpPr>
        <p:sp>
          <p:nvSpPr>
            <p:cNvPr id="693" name="Google Shape;693;p71"/>
            <p:cNvSpPr txBox="1"/>
            <p:nvPr/>
          </p:nvSpPr>
          <p:spPr>
            <a:xfrm>
              <a:off x="0" y="-76200"/>
              <a:ext cx="9994500" cy="2109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US" sz="6400">
                  <a:solidFill>
                    <a:srgbClr val="1779A6"/>
                  </a:solidFill>
                  <a:latin typeface="Raleway"/>
                  <a:ea typeface="Raleway"/>
                  <a:cs typeface="Raleway"/>
                  <a:sym typeface="Raleway"/>
                </a:rPr>
                <a:t>Video</a:t>
              </a:r>
              <a:endParaRPr>
                <a:solidFill>
                  <a:srgbClr val="1779A6"/>
                </a:solidFill>
              </a:endParaRPr>
            </a:p>
          </p:txBody>
        </p:sp>
        <p:sp>
          <p:nvSpPr>
            <p:cNvPr id="694" name="Google Shape;694;p71"/>
            <p:cNvSpPr txBox="1"/>
            <p:nvPr/>
          </p:nvSpPr>
          <p:spPr>
            <a:xfrm>
              <a:off x="0" y="2654748"/>
              <a:ext cx="9504300" cy="2214600"/>
            </a:xfrm>
            <a:prstGeom prst="rect">
              <a:avLst/>
            </a:prstGeom>
            <a:noFill/>
            <a:ln>
              <a:noFill/>
            </a:ln>
          </p:spPr>
          <p:txBody>
            <a:bodyPr anchorCtr="0" anchor="t" bIns="0" lIns="0" spcFirstLastPara="1" rIns="0" wrap="square" tIns="0">
              <a:spAutoFit/>
            </a:bodyPr>
            <a:lstStyle/>
            <a:p>
              <a:pPr indent="0" lvl="0" marL="0" marR="0" rtl="0" algn="l">
                <a:lnSpc>
                  <a:spcPct val="139964"/>
                </a:lnSpc>
                <a:spcBef>
                  <a:spcPts val="0"/>
                </a:spcBef>
                <a:spcAft>
                  <a:spcPts val="0"/>
                </a:spcAft>
                <a:buClr>
                  <a:srgbClr val="000000"/>
                </a:buClr>
                <a:buFont typeface="Arial"/>
                <a:buNone/>
              </a:pPr>
              <a:r>
                <a:rPr lang="en-US" sz="2800" u="sng">
                  <a:solidFill>
                    <a:schemeClr val="hlink"/>
                  </a:solidFill>
                  <a:latin typeface="Raleway"/>
                  <a:ea typeface="Raleway"/>
                  <a:cs typeface="Raleway"/>
                  <a:sym typeface="Raleway"/>
                  <a:hlinkClick r:id="rId4"/>
                </a:rPr>
                <a:t>Scaffolding Academics with Social Emotional Skills in the Afterschool Space </a:t>
              </a:r>
              <a:endParaRPr/>
            </a:p>
          </p:txBody>
        </p:sp>
      </p:grpSp>
      <p:pic>
        <p:nvPicPr>
          <p:cNvPr id="695" name="Google Shape;695;p71"/>
          <p:cNvPicPr preferRelativeResize="0"/>
          <p:nvPr/>
        </p:nvPicPr>
        <p:blipFill rotWithShape="1">
          <a:blip r:embed="rId5">
            <a:alphaModFix/>
          </a:blip>
          <a:srcRect b="0" l="0" r="0" t="0"/>
          <a:stretch/>
        </p:blipFill>
        <p:spPr>
          <a:xfrm>
            <a:off x="1278437" y="505434"/>
            <a:ext cx="2174975" cy="2174975"/>
          </a:xfrm>
          <a:prstGeom prst="rect">
            <a:avLst/>
          </a:prstGeom>
          <a:noFill/>
          <a:ln>
            <a:noFill/>
          </a:ln>
        </p:spPr>
      </p:pic>
      <p:pic>
        <p:nvPicPr>
          <p:cNvPr descr="The often-overlooked hours after school can be a great opportunity to build in lessons around self-regulation and decision-making. &#10;&#10;Subscribe to the Edutopia Weekly newsletter: https://edut.to/3G5zIZ4 &#10;&#10;Our How Learning Happens video series explores practices grounded in the science of learning and human development. To see more, visit http://www.edutopia.org/how-learning-happens&#10;&#10;This series was produced by Edutopia in collaboration with the Learning Policy Institute (https://learningpolicyinstitute.org), with support from the S. D. Bechtel, Jr. Foundation (http://sdbjrfoundation.org). &#10;&#10;Special Thanks: &#10;The Science of Learning and Development Alliance: https://www.soldalliance.org&#10;The Forum for Youth Investment: https://forumfyi.org&#10;The National AfterSchool Association: https://naaweb.org&#10;The Wallace Foundation: https://www.wallacefoundation.org&#10;EducationCounsel: http://educationcounsel.com&#10;Wings for Kids: https://www.wingsforkids.org&#10;&#10;&#10;*Follow us here:*&#10;Official Website: https://edutopia.org &#10;YouTube: https://www.youtube.com/c/edutopia&#10;Facebook: https://www.facebook.com/edutopia&#10;Twitter: https://twitter.com/edutopia&#10;Instagram: https://www.instagram.com/edutopia/&#10;&#10;#HowLearningHappens #socialemotionallearning #sel #afterschoolprogram &#10;&#10;© 2020 George Lucas Educational Foundation" id="696" name="Google Shape;696;p71" title="Scaffolding Academics With Social and Emotional Skills in the Afterschool Space">
            <a:hlinkClick r:id="rId6"/>
          </p:cNvPr>
          <p:cNvPicPr preferRelativeResize="0"/>
          <p:nvPr/>
        </p:nvPicPr>
        <p:blipFill>
          <a:blip r:embed="rId7">
            <a:alphaModFix/>
          </a:blip>
          <a:stretch>
            <a:fillRect/>
          </a:stretch>
        </p:blipFill>
        <p:spPr>
          <a:xfrm>
            <a:off x="630425" y="3429000"/>
            <a:ext cx="8414030" cy="4732900"/>
          </a:xfrm>
          <a:prstGeom prst="rect">
            <a:avLst/>
          </a:prstGeom>
          <a:noFill/>
          <a:ln cap="flat" cmpd="sng" w="1905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6"/>
                                        </p:tgtEl>
                                        <p:attrNameLst>
                                          <p:attrName>style.visibility</p:attrName>
                                        </p:attrNameLst>
                                      </p:cBhvr>
                                      <p:to>
                                        <p:strVal val="visible"/>
                                      </p:to>
                                    </p:set>
                                    <p:animEffect filter="fade" transition="in">
                                      <p:cBhvr>
                                        <p:cTn dur="1000"/>
                                        <p:tgtEl>
                                          <p:spTgt spid="6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72"/>
          <p:cNvSpPr/>
          <p:nvPr/>
        </p:nvSpPr>
        <p:spPr>
          <a:xfrm>
            <a:off x="2610943" y="2787002"/>
            <a:ext cx="279000" cy="296400"/>
          </a:xfrm>
          <a:prstGeom prst="rect">
            <a:avLst/>
          </a:prstGeom>
          <a:solidFill>
            <a:srgbClr val="177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72"/>
          <p:cNvSpPr/>
          <p:nvPr/>
        </p:nvSpPr>
        <p:spPr>
          <a:xfrm>
            <a:off x="-461067" y="-692017"/>
            <a:ext cx="2031000" cy="10691700"/>
          </a:xfrm>
          <a:prstGeom prst="rect">
            <a:avLst/>
          </a:prstGeom>
          <a:solidFill>
            <a:srgbClr val="177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72"/>
          <p:cNvSpPr/>
          <p:nvPr/>
        </p:nvSpPr>
        <p:spPr>
          <a:xfrm>
            <a:off x="2610956" y="4832209"/>
            <a:ext cx="279000" cy="296400"/>
          </a:xfrm>
          <a:prstGeom prst="rect">
            <a:avLst/>
          </a:prstGeom>
          <a:solidFill>
            <a:srgbClr val="177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72"/>
          <p:cNvSpPr/>
          <p:nvPr/>
        </p:nvSpPr>
        <p:spPr>
          <a:xfrm>
            <a:off x="2610956" y="6366235"/>
            <a:ext cx="279000" cy="296400"/>
          </a:xfrm>
          <a:prstGeom prst="rect">
            <a:avLst/>
          </a:prstGeom>
          <a:solidFill>
            <a:srgbClr val="177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5" name="Google Shape;705;p72"/>
          <p:cNvPicPr preferRelativeResize="0"/>
          <p:nvPr/>
        </p:nvPicPr>
        <p:blipFill rotWithShape="1">
          <a:blip r:embed="rId3">
            <a:alphaModFix/>
          </a:blip>
          <a:srcRect b="0" l="0" r="0" t="0"/>
          <a:stretch/>
        </p:blipFill>
        <p:spPr>
          <a:xfrm>
            <a:off x="17321025" y="8764500"/>
            <a:ext cx="677390" cy="677390"/>
          </a:xfrm>
          <a:prstGeom prst="rect">
            <a:avLst/>
          </a:prstGeom>
          <a:noFill/>
          <a:ln>
            <a:noFill/>
          </a:ln>
        </p:spPr>
      </p:pic>
      <p:sp>
        <p:nvSpPr>
          <p:cNvPr id="706" name="Google Shape;706;p72"/>
          <p:cNvSpPr txBox="1"/>
          <p:nvPr/>
        </p:nvSpPr>
        <p:spPr>
          <a:xfrm>
            <a:off x="2497625" y="334329"/>
            <a:ext cx="144981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SzPts val="1100"/>
              <a:buNone/>
            </a:pPr>
            <a:r>
              <a:rPr lang="en-US" sz="8000">
                <a:solidFill>
                  <a:srgbClr val="1779A6"/>
                </a:solidFill>
                <a:latin typeface="Raleway"/>
                <a:ea typeface="Raleway"/>
                <a:cs typeface="Raleway"/>
                <a:sym typeface="Raleway"/>
              </a:rPr>
              <a:t>Let’s Discuss!</a:t>
            </a:r>
            <a:endParaRPr sz="8000">
              <a:solidFill>
                <a:srgbClr val="1779A6"/>
              </a:solidFill>
              <a:latin typeface="Raleway"/>
              <a:ea typeface="Raleway"/>
              <a:cs typeface="Raleway"/>
              <a:sym typeface="Raleway"/>
            </a:endParaRPr>
          </a:p>
        </p:txBody>
      </p:sp>
      <p:sp>
        <p:nvSpPr>
          <p:cNvPr id="707" name="Google Shape;707;p72"/>
          <p:cNvSpPr txBox="1"/>
          <p:nvPr/>
        </p:nvSpPr>
        <p:spPr>
          <a:xfrm>
            <a:off x="3140650" y="2617525"/>
            <a:ext cx="13188600" cy="789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3000">
                <a:solidFill>
                  <a:srgbClr val="050707"/>
                </a:solidFill>
                <a:latin typeface="Raleway"/>
                <a:ea typeface="Raleway"/>
                <a:cs typeface="Raleway"/>
                <a:sym typeface="Raleway"/>
              </a:rPr>
              <a:t>After reading the quote from the Finding Common Ground report, what are your takeaways? Aside from lacking a shared language around SEL, can you identify other barriers to SEL alignment across settings?</a:t>
            </a:r>
            <a:br>
              <a:rPr lang="en-US" sz="3000">
                <a:solidFill>
                  <a:srgbClr val="050707"/>
                </a:solidFill>
                <a:latin typeface="Raleway"/>
                <a:ea typeface="Raleway"/>
                <a:cs typeface="Raleway"/>
                <a:sym typeface="Raleway"/>
              </a:rPr>
            </a:b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None/>
            </a:pPr>
            <a:r>
              <a:rPr lang="en-US" sz="3000">
                <a:solidFill>
                  <a:srgbClr val="050707"/>
                </a:solidFill>
                <a:latin typeface="Raleway"/>
                <a:ea typeface="Raleway"/>
                <a:cs typeface="Raleway"/>
                <a:sym typeface="Raleway"/>
              </a:rPr>
              <a:t>What did you notice in the two-page infographic and the video in terms of simplified language? </a:t>
            </a:r>
            <a:br>
              <a:rPr lang="en-US" sz="3000">
                <a:solidFill>
                  <a:srgbClr val="050707"/>
                </a:solidFill>
                <a:latin typeface="Raleway"/>
                <a:ea typeface="Raleway"/>
                <a:cs typeface="Raleway"/>
                <a:sym typeface="Raleway"/>
              </a:rPr>
            </a:b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None/>
            </a:pPr>
            <a:r>
              <a:rPr lang="en-US" sz="3000">
                <a:solidFill>
                  <a:srgbClr val="050707"/>
                </a:solidFill>
                <a:latin typeface="Raleway"/>
                <a:ea typeface="Raleway"/>
                <a:cs typeface="Raleway"/>
                <a:sym typeface="Raleway"/>
              </a:rPr>
              <a:t>What might be the benefits of using accessible SEL terms and simple practices when working across settings?</a:t>
            </a:r>
            <a:br>
              <a:rPr lang="en-US" sz="3000">
                <a:solidFill>
                  <a:srgbClr val="050707"/>
                </a:solidFill>
                <a:latin typeface="Raleway"/>
                <a:ea typeface="Raleway"/>
                <a:cs typeface="Raleway"/>
                <a:sym typeface="Raleway"/>
              </a:rPr>
            </a:b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None/>
            </a:pPr>
            <a:r>
              <a:rPr lang="en-US" sz="3000">
                <a:solidFill>
                  <a:srgbClr val="050707"/>
                </a:solidFill>
                <a:latin typeface="Raleway"/>
                <a:ea typeface="Raleway"/>
                <a:cs typeface="Raleway"/>
                <a:sym typeface="Raleway"/>
              </a:rPr>
              <a:t>Does teaching SEL feel more, or less effective in OST? Why? </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None/>
            </a:pPr>
            <a:r>
              <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None/>
            </a:pPr>
            <a:r>
              <a:rPr lang="en-US" sz="3000">
                <a:solidFill>
                  <a:srgbClr val="050707"/>
                </a:solidFill>
                <a:latin typeface="Raleway"/>
                <a:ea typeface="Raleway"/>
                <a:cs typeface="Raleway"/>
                <a:sym typeface="Raleway"/>
              </a:rPr>
              <a:t>Identify several ways you can </a:t>
            </a:r>
            <a:r>
              <a:rPr lang="en-US" sz="3000">
                <a:solidFill>
                  <a:srgbClr val="050707"/>
                </a:solidFill>
                <a:latin typeface="Raleway"/>
                <a:ea typeface="Raleway"/>
                <a:cs typeface="Raleway"/>
                <a:sym typeface="Raleway"/>
              </a:rPr>
              <a:t>intentionally</a:t>
            </a:r>
            <a:r>
              <a:rPr lang="en-US" sz="3000">
                <a:solidFill>
                  <a:srgbClr val="050707"/>
                </a:solidFill>
                <a:latin typeface="Raleway"/>
                <a:ea typeface="Raleway"/>
                <a:cs typeface="Raleway"/>
                <a:sym typeface="Raleway"/>
              </a:rPr>
              <a:t> coordinate across school and after-school settings.</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None/>
            </a:pPr>
            <a:r>
              <a:t/>
            </a:r>
            <a:endParaRPr sz="3000">
              <a:solidFill>
                <a:srgbClr val="050707"/>
              </a:solidFill>
              <a:latin typeface="Raleway"/>
              <a:ea typeface="Raleway"/>
              <a:cs typeface="Raleway"/>
              <a:sym typeface="Raleway"/>
            </a:endParaRPr>
          </a:p>
        </p:txBody>
      </p:sp>
      <p:sp>
        <p:nvSpPr>
          <p:cNvPr id="708" name="Google Shape;708;p72"/>
          <p:cNvSpPr/>
          <p:nvPr/>
        </p:nvSpPr>
        <p:spPr>
          <a:xfrm>
            <a:off x="2610956" y="8004860"/>
            <a:ext cx="279000" cy="296400"/>
          </a:xfrm>
          <a:prstGeom prst="rect">
            <a:avLst/>
          </a:prstGeom>
          <a:solidFill>
            <a:srgbClr val="177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72"/>
          <p:cNvSpPr txBox="1"/>
          <p:nvPr/>
        </p:nvSpPr>
        <p:spPr>
          <a:xfrm>
            <a:off x="2607263" y="1685350"/>
            <a:ext cx="14278800" cy="5232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SzPts val="1100"/>
              <a:buNone/>
            </a:pPr>
            <a:r>
              <a:rPr lang="en-US" sz="3400">
                <a:solidFill>
                  <a:srgbClr val="050707"/>
                </a:solidFill>
                <a:latin typeface="Raleway"/>
                <a:ea typeface="Raleway"/>
                <a:cs typeface="Raleway"/>
                <a:sym typeface="Raleway"/>
              </a:rPr>
              <a:t>OST and SEL</a:t>
            </a:r>
            <a:endParaRPr sz="3400">
              <a:solidFill>
                <a:srgbClr val="050707"/>
              </a:solidFill>
              <a:latin typeface="Raleway"/>
              <a:ea typeface="Raleway"/>
              <a:cs typeface="Raleway"/>
              <a:sym typeface="Raleway"/>
            </a:endParaRPr>
          </a:p>
        </p:txBody>
      </p:sp>
      <p:sp>
        <p:nvSpPr>
          <p:cNvPr id="710" name="Google Shape;710;p72"/>
          <p:cNvSpPr/>
          <p:nvPr/>
        </p:nvSpPr>
        <p:spPr>
          <a:xfrm>
            <a:off x="2610956" y="8955010"/>
            <a:ext cx="279000" cy="296400"/>
          </a:xfrm>
          <a:prstGeom prst="rect">
            <a:avLst/>
          </a:prstGeom>
          <a:solidFill>
            <a:srgbClr val="177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73"/>
          <p:cNvSpPr txBox="1"/>
          <p:nvPr>
            <p:ph idx="1" type="body"/>
          </p:nvPr>
        </p:nvSpPr>
        <p:spPr>
          <a:xfrm>
            <a:off x="6116025" y="1369250"/>
            <a:ext cx="10639200" cy="6717900"/>
          </a:xfrm>
          <a:prstGeom prst="rect">
            <a:avLst/>
          </a:prstGeom>
        </p:spPr>
        <p:txBody>
          <a:bodyPr anchorCtr="0" anchor="t" bIns="0" lIns="0" spcFirstLastPara="1" rIns="0" wrap="square" tIns="0">
            <a:noAutofit/>
          </a:bodyPr>
          <a:lstStyle/>
          <a:p>
            <a:pPr indent="-419100" lvl="0" marL="457200" rtl="0" algn="l">
              <a:lnSpc>
                <a:spcPct val="115000"/>
              </a:lnSpc>
              <a:spcBef>
                <a:spcPts val="0"/>
              </a:spcBef>
              <a:spcAft>
                <a:spcPts val="0"/>
              </a:spcAft>
              <a:buSzPts val="3000"/>
              <a:buFont typeface="Raleway"/>
              <a:buChar char="●"/>
            </a:pPr>
            <a:r>
              <a:rPr lang="en-US" sz="3000">
                <a:latin typeface="Raleway"/>
                <a:ea typeface="Raleway"/>
                <a:cs typeface="Raleway"/>
                <a:sym typeface="Raleway"/>
              </a:rPr>
              <a:t>Define the targeted SEL Skills</a:t>
            </a:r>
            <a:endParaRPr sz="3000">
              <a:latin typeface="Raleway"/>
              <a:ea typeface="Raleway"/>
              <a:cs typeface="Raleway"/>
              <a:sym typeface="Raleway"/>
            </a:endParaRPr>
          </a:p>
          <a:p>
            <a:pPr indent="-419100" lvl="0" marL="457200" rtl="0" algn="l">
              <a:lnSpc>
                <a:spcPct val="115000"/>
              </a:lnSpc>
              <a:spcBef>
                <a:spcPts val="0"/>
              </a:spcBef>
              <a:spcAft>
                <a:spcPts val="0"/>
              </a:spcAft>
              <a:buSzPts val="3000"/>
              <a:buFont typeface="Raleway"/>
              <a:buChar char="●"/>
            </a:pPr>
            <a:r>
              <a:rPr lang="en-US" sz="3000">
                <a:latin typeface="Raleway"/>
                <a:ea typeface="Raleway"/>
                <a:cs typeface="Raleway"/>
                <a:sym typeface="Raleway"/>
              </a:rPr>
              <a:t>Describe success in terms of observable behaviors by staff and students </a:t>
            </a:r>
            <a:endParaRPr sz="3000">
              <a:latin typeface="Raleway"/>
              <a:ea typeface="Raleway"/>
              <a:cs typeface="Raleway"/>
              <a:sym typeface="Raleway"/>
            </a:endParaRPr>
          </a:p>
          <a:p>
            <a:pPr indent="-419100" lvl="0" marL="457200" rtl="0" algn="l">
              <a:lnSpc>
                <a:spcPct val="115000"/>
              </a:lnSpc>
              <a:spcBef>
                <a:spcPts val="0"/>
              </a:spcBef>
              <a:spcAft>
                <a:spcPts val="0"/>
              </a:spcAft>
              <a:buSzPts val="3000"/>
              <a:buFont typeface="Raleway"/>
              <a:buChar char="●"/>
            </a:pPr>
            <a:r>
              <a:rPr lang="en-US" sz="3000">
                <a:latin typeface="Raleway"/>
                <a:ea typeface="Raleway"/>
                <a:cs typeface="Raleway"/>
                <a:sym typeface="Raleway"/>
              </a:rPr>
              <a:t>Use backwards-mapping to determine the necessary system-level supports</a:t>
            </a:r>
            <a:endParaRPr sz="3000">
              <a:latin typeface="Raleway"/>
              <a:ea typeface="Raleway"/>
              <a:cs typeface="Raleway"/>
              <a:sym typeface="Raleway"/>
            </a:endParaRPr>
          </a:p>
          <a:p>
            <a:pPr indent="-419100" lvl="0" marL="457200" rtl="0" algn="l">
              <a:lnSpc>
                <a:spcPct val="115000"/>
              </a:lnSpc>
              <a:spcBef>
                <a:spcPts val="0"/>
              </a:spcBef>
              <a:spcAft>
                <a:spcPts val="0"/>
              </a:spcAft>
              <a:buSzPts val="3000"/>
              <a:buFont typeface="Raleway"/>
              <a:buChar char="●"/>
            </a:pPr>
            <a:r>
              <a:rPr lang="en-US" sz="3000">
                <a:latin typeface="Raleway"/>
                <a:ea typeface="Raleway"/>
                <a:cs typeface="Raleway"/>
                <a:sym typeface="Raleway"/>
              </a:rPr>
              <a:t>Use common and consistent expectations, language, key practices, tools, and support.</a:t>
            </a:r>
            <a:endParaRPr sz="3000">
              <a:latin typeface="Raleway"/>
              <a:ea typeface="Raleway"/>
              <a:cs typeface="Raleway"/>
              <a:sym typeface="Raleway"/>
            </a:endParaRPr>
          </a:p>
          <a:p>
            <a:pPr indent="-419100" lvl="0" marL="457200" rtl="0" algn="l">
              <a:lnSpc>
                <a:spcPct val="115000"/>
              </a:lnSpc>
              <a:spcBef>
                <a:spcPts val="0"/>
              </a:spcBef>
              <a:spcAft>
                <a:spcPts val="0"/>
              </a:spcAft>
              <a:buSzPts val="3000"/>
              <a:buFont typeface="Raleway"/>
              <a:buChar char="●"/>
            </a:pPr>
            <a:r>
              <a:rPr lang="en-US" sz="3000">
                <a:latin typeface="Raleway"/>
                <a:ea typeface="Raleway"/>
                <a:cs typeface="Raleway"/>
                <a:sym typeface="Raleway"/>
              </a:rPr>
              <a:t>Combine professional learning activities and /or communities of practice</a:t>
            </a:r>
            <a:endParaRPr sz="3000">
              <a:latin typeface="Raleway"/>
              <a:ea typeface="Raleway"/>
              <a:cs typeface="Raleway"/>
              <a:sym typeface="Raleway"/>
            </a:endParaRPr>
          </a:p>
          <a:p>
            <a:pPr indent="-419100" lvl="0" marL="457200" rtl="0" algn="l">
              <a:lnSpc>
                <a:spcPct val="115000"/>
              </a:lnSpc>
              <a:spcBef>
                <a:spcPts val="0"/>
              </a:spcBef>
              <a:spcAft>
                <a:spcPts val="0"/>
              </a:spcAft>
              <a:buSzPts val="3000"/>
              <a:buFont typeface="Raleway"/>
              <a:buChar char="●"/>
            </a:pPr>
            <a:r>
              <a:rPr lang="en-US" sz="3000">
                <a:latin typeface="Raleway"/>
                <a:ea typeface="Raleway"/>
                <a:cs typeface="Raleway"/>
                <a:sym typeface="Raleway"/>
              </a:rPr>
              <a:t>Employ a liaison to coordinate communication of practices, learning themes, and information related to student or family level service provision.</a:t>
            </a:r>
            <a:endParaRPr i="1" sz="3200">
              <a:latin typeface="Raleway"/>
              <a:ea typeface="Raleway"/>
              <a:cs typeface="Raleway"/>
              <a:sym typeface="Raleway"/>
            </a:endParaRPr>
          </a:p>
        </p:txBody>
      </p:sp>
      <p:sp>
        <p:nvSpPr>
          <p:cNvPr id="717" name="Google Shape;717;p73"/>
          <p:cNvSpPr/>
          <p:nvPr/>
        </p:nvSpPr>
        <p:spPr>
          <a:xfrm>
            <a:off x="147000" y="-457550"/>
            <a:ext cx="5235300" cy="11844000"/>
          </a:xfrm>
          <a:prstGeom prst="rect">
            <a:avLst/>
          </a:prstGeom>
          <a:solidFill>
            <a:srgbClr val="177B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73"/>
          <p:cNvSpPr txBox="1"/>
          <p:nvPr/>
        </p:nvSpPr>
        <p:spPr>
          <a:xfrm>
            <a:off x="502650" y="2532075"/>
            <a:ext cx="4524000" cy="28629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5800">
                <a:latin typeface="Raleway Medium"/>
                <a:ea typeface="Raleway Medium"/>
                <a:cs typeface="Raleway Medium"/>
                <a:sym typeface="Raleway Medium"/>
              </a:rPr>
              <a:t>School and OST Partnerships</a:t>
            </a:r>
            <a:endParaRPr sz="2800">
              <a:latin typeface="Raleway Medium"/>
              <a:ea typeface="Raleway Medium"/>
              <a:cs typeface="Raleway Medium"/>
              <a:sym typeface="Raleway Medium"/>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74"/>
          <p:cNvSpPr txBox="1"/>
          <p:nvPr>
            <p:ph idx="1" type="body"/>
          </p:nvPr>
        </p:nvSpPr>
        <p:spPr>
          <a:xfrm>
            <a:off x="6116025" y="948025"/>
            <a:ext cx="10639200" cy="7139100"/>
          </a:xfrm>
          <a:prstGeom prst="rect">
            <a:avLst/>
          </a:prstGeom>
        </p:spPr>
        <p:txBody>
          <a:bodyPr anchorCtr="0" anchor="t" bIns="0" lIns="0" spcFirstLastPara="1" rIns="0" wrap="square" tIns="0">
            <a:noAutofit/>
          </a:bodyPr>
          <a:lstStyle/>
          <a:p>
            <a:pPr indent="-419100" lvl="0" marL="457200" rtl="0" algn="l">
              <a:lnSpc>
                <a:spcPct val="115000"/>
              </a:lnSpc>
              <a:spcBef>
                <a:spcPts val="0"/>
              </a:spcBef>
              <a:spcAft>
                <a:spcPts val="0"/>
              </a:spcAft>
              <a:buSzPts val="3000"/>
              <a:buFont typeface="Raleway"/>
              <a:buChar char="●"/>
            </a:pPr>
            <a:r>
              <a:rPr lang="en-US" sz="3000">
                <a:latin typeface="Raleway"/>
                <a:ea typeface="Raleway"/>
                <a:cs typeface="Raleway"/>
                <a:sym typeface="Raleway"/>
              </a:rPr>
              <a:t>Engage all stakeholders to better incorporate the goals, needs, and desires of the school community, reflect the culture and identities of stakeholders, and maintain active supporters of the program.</a:t>
            </a:r>
            <a:endParaRPr sz="3000">
              <a:latin typeface="Raleway"/>
              <a:ea typeface="Raleway"/>
              <a:cs typeface="Raleway"/>
              <a:sym typeface="Raleway"/>
            </a:endParaRPr>
          </a:p>
          <a:p>
            <a:pPr indent="-419100" lvl="0" marL="457200" rtl="0" algn="l">
              <a:lnSpc>
                <a:spcPct val="115000"/>
              </a:lnSpc>
              <a:spcBef>
                <a:spcPts val="0"/>
              </a:spcBef>
              <a:spcAft>
                <a:spcPts val="0"/>
              </a:spcAft>
              <a:buSzPts val="3000"/>
              <a:buFont typeface="Raleway"/>
              <a:buChar char="●"/>
            </a:pPr>
            <a:r>
              <a:rPr lang="en-US" sz="3000">
                <a:latin typeface="Raleway"/>
                <a:ea typeface="Raleway"/>
                <a:cs typeface="Raleway"/>
                <a:sym typeface="Raleway"/>
              </a:rPr>
              <a:t>Collaboratively plan and implement integrated services.</a:t>
            </a:r>
            <a:endParaRPr sz="3000">
              <a:latin typeface="Raleway"/>
              <a:ea typeface="Raleway"/>
              <a:cs typeface="Raleway"/>
              <a:sym typeface="Raleway"/>
            </a:endParaRPr>
          </a:p>
          <a:p>
            <a:pPr indent="-419100" lvl="0" marL="457200" rtl="0" algn="l">
              <a:lnSpc>
                <a:spcPct val="115000"/>
              </a:lnSpc>
              <a:spcBef>
                <a:spcPts val="0"/>
              </a:spcBef>
              <a:spcAft>
                <a:spcPts val="0"/>
              </a:spcAft>
              <a:buSzPts val="3000"/>
              <a:buFont typeface="Raleway"/>
              <a:buChar char="●"/>
            </a:pPr>
            <a:r>
              <a:rPr lang="en-US" sz="3000">
                <a:latin typeface="Raleway"/>
                <a:ea typeface="Raleway"/>
                <a:cs typeface="Raleway"/>
                <a:sym typeface="Raleway"/>
              </a:rPr>
              <a:t>Provide integrated supports that reflect the science of learning and development.</a:t>
            </a:r>
            <a:endParaRPr sz="3000">
              <a:latin typeface="Raleway"/>
              <a:ea typeface="Raleway"/>
              <a:cs typeface="Raleway"/>
              <a:sym typeface="Raleway"/>
            </a:endParaRPr>
          </a:p>
          <a:p>
            <a:pPr indent="-419100" lvl="0" marL="457200" rtl="0" algn="l">
              <a:lnSpc>
                <a:spcPct val="115000"/>
              </a:lnSpc>
              <a:spcBef>
                <a:spcPts val="0"/>
              </a:spcBef>
              <a:spcAft>
                <a:spcPts val="0"/>
              </a:spcAft>
              <a:buSzPts val="3000"/>
              <a:buFont typeface="Raleway"/>
              <a:buChar char="●"/>
            </a:pPr>
            <a:r>
              <a:rPr lang="en-US" sz="3000">
                <a:latin typeface="Raleway"/>
                <a:ea typeface="Raleway"/>
                <a:cs typeface="Raleway"/>
                <a:sym typeface="Raleway"/>
              </a:rPr>
              <a:t>Prioritize equity.</a:t>
            </a:r>
            <a:endParaRPr sz="3000">
              <a:latin typeface="Raleway"/>
              <a:ea typeface="Raleway"/>
              <a:cs typeface="Raleway"/>
              <a:sym typeface="Raleway"/>
            </a:endParaRPr>
          </a:p>
          <a:p>
            <a:pPr indent="-419100" lvl="0" marL="457200" rtl="0" algn="l">
              <a:lnSpc>
                <a:spcPct val="115000"/>
              </a:lnSpc>
              <a:spcBef>
                <a:spcPts val="0"/>
              </a:spcBef>
              <a:spcAft>
                <a:spcPts val="0"/>
              </a:spcAft>
              <a:buSzPts val="3000"/>
              <a:buFont typeface="Raleway"/>
              <a:buChar char="●"/>
            </a:pPr>
            <a:r>
              <a:rPr lang="en-US" sz="3000">
                <a:latin typeface="Raleway"/>
                <a:ea typeface="Raleway"/>
                <a:cs typeface="Raleway"/>
                <a:sym typeface="Raleway"/>
              </a:rPr>
              <a:t>Develop relationships so that partnerships are “more than transactional” and become authentically collaborative—with shared leadership and unity of purpose among staff.</a:t>
            </a:r>
            <a:br>
              <a:rPr lang="en-US" sz="3000">
                <a:latin typeface="Raleway"/>
                <a:ea typeface="Raleway"/>
                <a:cs typeface="Raleway"/>
                <a:sym typeface="Raleway"/>
              </a:rPr>
            </a:br>
            <a:endParaRPr sz="3000">
              <a:latin typeface="Raleway"/>
              <a:ea typeface="Raleway"/>
              <a:cs typeface="Raleway"/>
              <a:sym typeface="Raleway"/>
            </a:endParaRPr>
          </a:p>
          <a:p>
            <a:pPr indent="-419100" lvl="0" marL="457200" rtl="0" algn="l">
              <a:lnSpc>
                <a:spcPct val="115000"/>
              </a:lnSpc>
              <a:spcBef>
                <a:spcPts val="0"/>
              </a:spcBef>
              <a:spcAft>
                <a:spcPts val="0"/>
              </a:spcAft>
              <a:buSzPts val="3000"/>
              <a:buFont typeface="Raleway"/>
              <a:buChar char="-"/>
            </a:pPr>
            <a:r>
              <a:rPr i="1" lang="en-US" sz="3000">
                <a:latin typeface="Raleway"/>
                <a:ea typeface="Raleway"/>
                <a:cs typeface="Raleway"/>
                <a:sym typeface="Raleway"/>
              </a:rPr>
              <a:t>from the American Institutes for Research and Policy Analysis for California Education examination of California’s Expanded Learning system during COVID-19 response</a:t>
            </a:r>
            <a:endParaRPr i="1" sz="3200">
              <a:latin typeface="Raleway"/>
              <a:ea typeface="Raleway"/>
              <a:cs typeface="Raleway"/>
              <a:sym typeface="Raleway"/>
            </a:endParaRPr>
          </a:p>
        </p:txBody>
      </p:sp>
      <p:sp>
        <p:nvSpPr>
          <p:cNvPr id="725" name="Google Shape;725;p74"/>
          <p:cNvSpPr/>
          <p:nvPr/>
        </p:nvSpPr>
        <p:spPr>
          <a:xfrm>
            <a:off x="147000" y="-457550"/>
            <a:ext cx="5235300" cy="11844000"/>
          </a:xfrm>
          <a:prstGeom prst="rect">
            <a:avLst/>
          </a:prstGeom>
          <a:solidFill>
            <a:srgbClr val="177B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74"/>
          <p:cNvSpPr txBox="1"/>
          <p:nvPr/>
        </p:nvSpPr>
        <p:spPr>
          <a:xfrm>
            <a:off x="502650" y="2532075"/>
            <a:ext cx="4524000" cy="28629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5800">
                <a:latin typeface="Raleway Medium"/>
                <a:ea typeface="Raleway Medium"/>
                <a:cs typeface="Raleway Medium"/>
                <a:sym typeface="Raleway Medium"/>
              </a:rPr>
              <a:t>School and OST Partnerships</a:t>
            </a:r>
            <a:endParaRPr sz="2800">
              <a:latin typeface="Raleway Medium"/>
              <a:ea typeface="Raleway Medium"/>
              <a:cs typeface="Raleway Medium"/>
              <a:sym typeface="Raleway Medium"/>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75"/>
          <p:cNvSpPr txBox="1"/>
          <p:nvPr>
            <p:ph idx="1" type="body"/>
          </p:nvPr>
        </p:nvSpPr>
        <p:spPr>
          <a:xfrm>
            <a:off x="6113675" y="1568350"/>
            <a:ext cx="10639200" cy="77742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US" sz="4800">
                <a:solidFill>
                  <a:srgbClr val="1779A6"/>
                </a:solidFill>
                <a:latin typeface="Raleway ExtraBold"/>
                <a:ea typeface="Raleway ExtraBold"/>
                <a:cs typeface="Raleway ExtraBold"/>
                <a:sym typeface="Raleway ExtraBold"/>
              </a:rPr>
              <a:t>S: </a:t>
            </a:r>
            <a:r>
              <a:rPr lang="en-US" sz="3600">
                <a:latin typeface="Raleway"/>
                <a:ea typeface="Raleway"/>
                <a:cs typeface="Raleway"/>
                <a:sym typeface="Raleway"/>
              </a:rPr>
              <a:t>Sequenced, step by step</a:t>
            </a:r>
            <a:endParaRPr sz="3600">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3600">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US" sz="4800">
                <a:solidFill>
                  <a:srgbClr val="1779A6"/>
                </a:solidFill>
                <a:latin typeface="Raleway ExtraBold"/>
                <a:ea typeface="Raleway ExtraBold"/>
                <a:cs typeface="Raleway ExtraBold"/>
                <a:sym typeface="Raleway ExtraBold"/>
              </a:rPr>
              <a:t>A</a:t>
            </a:r>
            <a:r>
              <a:rPr lang="en-US" sz="4800">
                <a:solidFill>
                  <a:srgbClr val="1779A6"/>
                </a:solidFill>
                <a:latin typeface="Raleway ExtraBold"/>
                <a:ea typeface="Raleway ExtraBold"/>
                <a:cs typeface="Raleway ExtraBold"/>
                <a:sym typeface="Raleway ExtraBold"/>
              </a:rPr>
              <a:t>: </a:t>
            </a:r>
            <a:r>
              <a:rPr lang="en-US" sz="3600">
                <a:latin typeface="Raleway"/>
                <a:ea typeface="Raleway"/>
                <a:cs typeface="Raleway"/>
                <a:sym typeface="Raleway"/>
              </a:rPr>
              <a:t>Active forms of learning including active practice of new skills</a:t>
            </a:r>
            <a:endParaRPr sz="3600">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3600">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US" sz="4800">
                <a:solidFill>
                  <a:srgbClr val="1779A6"/>
                </a:solidFill>
                <a:latin typeface="Raleway ExtraBold"/>
                <a:ea typeface="Raleway ExtraBold"/>
                <a:cs typeface="Raleway ExtraBold"/>
                <a:sym typeface="Raleway ExtraBold"/>
              </a:rPr>
              <a:t>F</a:t>
            </a:r>
            <a:r>
              <a:rPr lang="en-US" sz="4800">
                <a:solidFill>
                  <a:srgbClr val="1779A6"/>
                </a:solidFill>
                <a:latin typeface="Raleway ExtraBold"/>
                <a:ea typeface="Raleway ExtraBold"/>
                <a:cs typeface="Raleway ExtraBold"/>
                <a:sym typeface="Raleway ExtraBold"/>
              </a:rPr>
              <a:t>: </a:t>
            </a:r>
            <a:r>
              <a:rPr lang="en-US" sz="3600">
                <a:latin typeface="Raleway"/>
                <a:ea typeface="Raleway"/>
                <a:cs typeface="Raleway"/>
                <a:sym typeface="Raleway"/>
              </a:rPr>
              <a:t>Focused, specific time and attention on skill development</a:t>
            </a:r>
            <a:endParaRPr sz="3600">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3600">
              <a:latin typeface="Raleway"/>
              <a:ea typeface="Raleway"/>
              <a:cs typeface="Raleway"/>
              <a:sym typeface="Raleway"/>
            </a:endParaRPr>
          </a:p>
          <a:p>
            <a:pPr indent="0" lvl="0" marL="0" rtl="0" algn="l">
              <a:lnSpc>
                <a:spcPct val="115000"/>
              </a:lnSpc>
              <a:spcBef>
                <a:spcPts val="0"/>
              </a:spcBef>
              <a:spcAft>
                <a:spcPts val="0"/>
              </a:spcAft>
              <a:buNone/>
            </a:pPr>
            <a:r>
              <a:rPr lang="en-US" sz="4800">
                <a:solidFill>
                  <a:srgbClr val="1779A6"/>
                </a:solidFill>
                <a:latin typeface="Raleway ExtraBold"/>
                <a:ea typeface="Raleway ExtraBold"/>
                <a:cs typeface="Raleway ExtraBold"/>
                <a:sym typeface="Raleway ExtraBold"/>
              </a:rPr>
              <a:t>E</a:t>
            </a:r>
            <a:r>
              <a:rPr lang="en-US" sz="4800">
                <a:solidFill>
                  <a:srgbClr val="1779A6"/>
                </a:solidFill>
                <a:latin typeface="Raleway ExtraBold"/>
                <a:ea typeface="Raleway ExtraBold"/>
                <a:cs typeface="Raleway ExtraBold"/>
                <a:sym typeface="Raleway ExtraBold"/>
              </a:rPr>
              <a:t>: </a:t>
            </a:r>
            <a:r>
              <a:rPr lang="en-US" sz="3600">
                <a:latin typeface="Raleway"/>
                <a:ea typeface="Raleway"/>
                <a:cs typeface="Raleway"/>
                <a:sym typeface="Raleway"/>
              </a:rPr>
              <a:t>Explicit in defining the skills they were attempting to promote</a:t>
            </a:r>
            <a:endParaRPr sz="3600">
              <a:latin typeface="Raleway"/>
              <a:ea typeface="Raleway"/>
              <a:cs typeface="Raleway"/>
              <a:sym typeface="Raleway"/>
            </a:endParaRPr>
          </a:p>
        </p:txBody>
      </p:sp>
      <p:sp>
        <p:nvSpPr>
          <p:cNvPr id="733" name="Google Shape;733;p75"/>
          <p:cNvSpPr/>
          <p:nvPr/>
        </p:nvSpPr>
        <p:spPr>
          <a:xfrm>
            <a:off x="147000" y="-457550"/>
            <a:ext cx="5235300" cy="11844000"/>
          </a:xfrm>
          <a:prstGeom prst="rect">
            <a:avLst/>
          </a:prstGeom>
          <a:solidFill>
            <a:srgbClr val="177B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75"/>
          <p:cNvSpPr txBox="1"/>
          <p:nvPr/>
        </p:nvSpPr>
        <p:spPr>
          <a:xfrm>
            <a:off x="337925" y="2532075"/>
            <a:ext cx="4853100" cy="5541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5800">
                <a:latin typeface="Raleway Medium"/>
                <a:ea typeface="Raleway Medium"/>
                <a:cs typeface="Raleway Medium"/>
                <a:sym typeface="Raleway Medium"/>
              </a:rPr>
              <a:t>School and OST Partnerships</a:t>
            </a:r>
            <a:br>
              <a:rPr lang="en-US" sz="5800">
                <a:latin typeface="Raleway Medium"/>
                <a:ea typeface="Raleway Medium"/>
                <a:cs typeface="Raleway Medium"/>
                <a:sym typeface="Raleway Medium"/>
              </a:rPr>
            </a:br>
            <a:br>
              <a:rPr lang="en-US" sz="5800">
                <a:latin typeface="Raleway Medium"/>
                <a:ea typeface="Raleway Medium"/>
                <a:cs typeface="Raleway Medium"/>
                <a:sym typeface="Raleway Medium"/>
              </a:rPr>
            </a:br>
            <a:r>
              <a:rPr lang="en-US" sz="5800">
                <a:latin typeface="Raleway Medium"/>
                <a:ea typeface="Raleway Medium"/>
                <a:cs typeface="Raleway Medium"/>
                <a:sym typeface="Raleway Medium"/>
              </a:rPr>
              <a:t>Quality </a:t>
            </a:r>
            <a:br>
              <a:rPr lang="en-US" sz="5800">
                <a:latin typeface="Raleway Medium"/>
                <a:ea typeface="Raleway Medium"/>
                <a:cs typeface="Raleway Medium"/>
                <a:sym typeface="Raleway Medium"/>
              </a:rPr>
            </a:br>
            <a:r>
              <a:rPr lang="en-US" sz="5800">
                <a:latin typeface="Raleway Medium"/>
                <a:ea typeface="Raleway Medium"/>
                <a:cs typeface="Raleway Medium"/>
                <a:sym typeface="Raleway Medium"/>
              </a:rPr>
              <a:t>Matters</a:t>
            </a:r>
            <a:endParaRPr sz="2800">
              <a:latin typeface="Raleway Medium"/>
              <a:ea typeface="Raleway Medium"/>
              <a:cs typeface="Raleway Medium"/>
              <a:sym typeface="Raleway Medium"/>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79A6"/>
        </a:solidFill>
      </p:bgPr>
    </p:bg>
    <p:spTree>
      <p:nvGrpSpPr>
        <p:cNvPr id="738" name="Shape 738"/>
        <p:cNvGrpSpPr/>
        <p:nvPr/>
      </p:nvGrpSpPr>
      <p:grpSpPr>
        <a:xfrm>
          <a:off x="0" y="0"/>
          <a:ext cx="0" cy="0"/>
          <a:chOff x="0" y="0"/>
          <a:chExt cx="0" cy="0"/>
        </a:xfrm>
      </p:grpSpPr>
      <p:sp>
        <p:nvSpPr>
          <p:cNvPr id="739" name="Google Shape;739;p76"/>
          <p:cNvSpPr txBox="1"/>
          <p:nvPr/>
        </p:nvSpPr>
        <p:spPr>
          <a:xfrm>
            <a:off x="1028700" y="1009650"/>
            <a:ext cx="7339800" cy="5232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None/>
            </a:pPr>
            <a:r>
              <a:rPr lang="en-US" sz="3400">
                <a:solidFill>
                  <a:srgbClr val="FFFFFF"/>
                </a:solidFill>
                <a:latin typeface="Raleway"/>
                <a:ea typeface="Raleway"/>
                <a:cs typeface="Raleway"/>
                <a:sym typeface="Raleway"/>
              </a:rPr>
              <a:t>TAKE IT DEEPER</a:t>
            </a:r>
            <a:endParaRPr/>
          </a:p>
        </p:txBody>
      </p:sp>
      <p:sp>
        <p:nvSpPr>
          <p:cNvPr id="740" name="Google Shape;740;p76"/>
          <p:cNvSpPr txBox="1"/>
          <p:nvPr/>
        </p:nvSpPr>
        <p:spPr>
          <a:xfrm>
            <a:off x="737575" y="7712542"/>
            <a:ext cx="7275600" cy="1662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chemeClr val="dk1"/>
              </a:buClr>
              <a:buSzPts val="1100"/>
              <a:buFont typeface="Arial"/>
              <a:buNone/>
            </a:pPr>
            <a:r>
              <a:rPr lang="en-US" sz="3000">
                <a:solidFill>
                  <a:srgbClr val="FFFFFF"/>
                </a:solidFill>
                <a:latin typeface="Raleway"/>
                <a:ea typeface="Raleway"/>
                <a:cs typeface="Raleway"/>
                <a:sym typeface="Raleway"/>
              </a:rPr>
              <a:t>6.4 Expanded Learning and SEL: Collaborating Across In-School and OST Contexts</a:t>
            </a:r>
            <a:endParaRPr sz="3000">
              <a:solidFill>
                <a:srgbClr val="FFFFFF"/>
              </a:solidFill>
              <a:latin typeface="Raleway"/>
              <a:ea typeface="Raleway"/>
              <a:cs typeface="Raleway"/>
              <a:sym typeface="Raleway"/>
            </a:endParaRPr>
          </a:p>
        </p:txBody>
      </p:sp>
      <p:sp>
        <p:nvSpPr>
          <p:cNvPr id="741" name="Google Shape;741;p76"/>
          <p:cNvSpPr/>
          <p:nvPr/>
        </p:nvSpPr>
        <p:spPr>
          <a:xfrm>
            <a:off x="737575" y="7111621"/>
            <a:ext cx="875100" cy="123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76"/>
          <p:cNvSpPr txBox="1"/>
          <p:nvPr/>
        </p:nvSpPr>
        <p:spPr>
          <a:xfrm>
            <a:off x="737575" y="2694182"/>
            <a:ext cx="8416500" cy="1970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6400">
                <a:solidFill>
                  <a:srgbClr val="FFFFFF"/>
                </a:solidFill>
                <a:latin typeface="Raleway"/>
                <a:ea typeface="Raleway"/>
                <a:cs typeface="Raleway"/>
                <a:sym typeface="Raleway"/>
              </a:rPr>
              <a:t>Complete</a:t>
            </a:r>
            <a:r>
              <a:rPr b="1" lang="en-US" sz="6400">
                <a:solidFill>
                  <a:srgbClr val="FFFFFF"/>
                </a:solidFill>
                <a:latin typeface="Raleway"/>
                <a:ea typeface="Raleway"/>
                <a:cs typeface="Raleway"/>
                <a:sym typeface="Raleway"/>
              </a:rPr>
              <a:t> “</a:t>
            </a:r>
            <a:r>
              <a:rPr b="1" lang="en-US" sz="6400">
                <a:solidFill>
                  <a:srgbClr val="FFFFFF"/>
                </a:solidFill>
                <a:latin typeface="Raleway"/>
                <a:ea typeface="Raleway"/>
                <a:cs typeface="Raleway"/>
                <a:sym typeface="Raleway"/>
              </a:rPr>
              <a:t>Building SEL across OST</a:t>
            </a:r>
            <a:r>
              <a:rPr b="1" lang="en-US" sz="6400">
                <a:solidFill>
                  <a:srgbClr val="FFFFFF"/>
                </a:solidFill>
                <a:latin typeface="Raleway"/>
                <a:ea typeface="Raleway"/>
                <a:cs typeface="Raleway"/>
                <a:sym typeface="Raleway"/>
              </a:rPr>
              <a:t>” </a:t>
            </a:r>
            <a:endParaRPr/>
          </a:p>
        </p:txBody>
      </p:sp>
      <p:pic>
        <p:nvPicPr>
          <p:cNvPr id="743" name="Google Shape;743;p76"/>
          <p:cNvPicPr preferRelativeResize="0"/>
          <p:nvPr/>
        </p:nvPicPr>
        <p:blipFill rotWithShape="1">
          <a:blip r:embed="rId3">
            <a:alphaModFix/>
          </a:blip>
          <a:srcRect b="0" l="0" r="0" t="0"/>
          <a:stretch/>
        </p:blipFill>
        <p:spPr>
          <a:xfrm>
            <a:off x="17115854" y="9012814"/>
            <a:ext cx="677390" cy="677390"/>
          </a:xfrm>
          <a:prstGeom prst="rect">
            <a:avLst/>
          </a:prstGeom>
          <a:noFill/>
          <a:ln>
            <a:noFill/>
          </a:ln>
        </p:spPr>
      </p:pic>
      <p:pic>
        <p:nvPicPr>
          <p:cNvPr id="744" name="Google Shape;744;p76"/>
          <p:cNvPicPr preferRelativeResize="0"/>
          <p:nvPr/>
        </p:nvPicPr>
        <p:blipFill>
          <a:blip r:embed="rId4">
            <a:alphaModFix/>
          </a:blip>
          <a:stretch>
            <a:fillRect/>
          </a:stretch>
        </p:blipFill>
        <p:spPr>
          <a:xfrm>
            <a:off x="9104375" y="435763"/>
            <a:ext cx="7275600" cy="9415482"/>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77"/>
          <p:cNvSpPr/>
          <p:nvPr/>
        </p:nvSpPr>
        <p:spPr>
          <a:xfrm>
            <a:off x="1028700" y="8888895"/>
            <a:ext cx="16230600" cy="339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77"/>
          <p:cNvSpPr/>
          <p:nvPr/>
        </p:nvSpPr>
        <p:spPr>
          <a:xfrm>
            <a:off x="1054381" y="-359379"/>
            <a:ext cx="7213200" cy="11844000"/>
          </a:xfrm>
          <a:prstGeom prst="rect">
            <a:avLst/>
          </a:prstGeom>
          <a:solidFill>
            <a:srgbClr val="177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1" name="Google Shape;751;p77"/>
          <p:cNvPicPr preferRelativeResize="0"/>
          <p:nvPr/>
        </p:nvPicPr>
        <p:blipFill rotWithShape="1">
          <a:blip r:embed="rId3">
            <a:alphaModFix/>
          </a:blip>
          <a:srcRect b="0" l="0" r="0" t="0"/>
          <a:stretch/>
        </p:blipFill>
        <p:spPr>
          <a:xfrm>
            <a:off x="17259300" y="351310"/>
            <a:ext cx="677390" cy="677390"/>
          </a:xfrm>
          <a:prstGeom prst="rect">
            <a:avLst/>
          </a:prstGeom>
          <a:noFill/>
          <a:ln>
            <a:noFill/>
          </a:ln>
        </p:spPr>
      </p:pic>
      <p:grpSp>
        <p:nvGrpSpPr>
          <p:cNvPr id="752" name="Google Shape;752;p77"/>
          <p:cNvGrpSpPr/>
          <p:nvPr/>
        </p:nvGrpSpPr>
        <p:grpSpPr>
          <a:xfrm>
            <a:off x="9763500" y="4008896"/>
            <a:ext cx="7495875" cy="2309571"/>
            <a:chOff x="0" y="-76200"/>
            <a:chExt cx="9994500" cy="4945548"/>
          </a:xfrm>
        </p:grpSpPr>
        <p:sp>
          <p:nvSpPr>
            <p:cNvPr id="753" name="Google Shape;753;p77"/>
            <p:cNvSpPr txBox="1"/>
            <p:nvPr/>
          </p:nvSpPr>
          <p:spPr>
            <a:xfrm>
              <a:off x="0" y="-76200"/>
              <a:ext cx="9994500" cy="2109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US" sz="6400">
                  <a:solidFill>
                    <a:srgbClr val="1779A6"/>
                  </a:solidFill>
                  <a:latin typeface="Raleway"/>
                  <a:ea typeface="Raleway"/>
                  <a:cs typeface="Raleway"/>
                  <a:sym typeface="Raleway"/>
                </a:rPr>
                <a:t>Video</a:t>
              </a:r>
              <a:endParaRPr>
                <a:solidFill>
                  <a:srgbClr val="1779A6"/>
                </a:solidFill>
              </a:endParaRPr>
            </a:p>
          </p:txBody>
        </p:sp>
        <p:sp>
          <p:nvSpPr>
            <p:cNvPr id="754" name="Google Shape;754;p77"/>
            <p:cNvSpPr txBox="1"/>
            <p:nvPr/>
          </p:nvSpPr>
          <p:spPr>
            <a:xfrm>
              <a:off x="0" y="2654748"/>
              <a:ext cx="9504300" cy="2214600"/>
            </a:xfrm>
            <a:prstGeom prst="rect">
              <a:avLst/>
            </a:prstGeom>
            <a:noFill/>
            <a:ln>
              <a:noFill/>
            </a:ln>
          </p:spPr>
          <p:txBody>
            <a:bodyPr anchorCtr="0" anchor="t" bIns="0" lIns="0" spcFirstLastPara="1" rIns="0" wrap="square" tIns="0">
              <a:spAutoFit/>
            </a:bodyPr>
            <a:lstStyle/>
            <a:p>
              <a:pPr indent="0" lvl="0" marL="0" marR="0" rtl="0" algn="l">
                <a:lnSpc>
                  <a:spcPct val="139964"/>
                </a:lnSpc>
                <a:spcBef>
                  <a:spcPts val="0"/>
                </a:spcBef>
                <a:spcAft>
                  <a:spcPts val="0"/>
                </a:spcAft>
                <a:buClr>
                  <a:srgbClr val="000000"/>
                </a:buClr>
                <a:buFont typeface="Arial"/>
                <a:buNone/>
              </a:pPr>
              <a:r>
                <a:rPr lang="en-US" sz="2800" u="sng">
                  <a:solidFill>
                    <a:schemeClr val="hlink"/>
                  </a:solidFill>
                  <a:latin typeface="Raleway"/>
                  <a:ea typeface="Raleway"/>
                  <a:cs typeface="Raleway"/>
                  <a:sym typeface="Raleway"/>
                  <a:hlinkClick r:id="rId4"/>
                </a:rPr>
                <a:t> Connecting School and Afterschool with Shared Practices </a:t>
              </a:r>
              <a:endParaRPr/>
            </a:p>
          </p:txBody>
        </p:sp>
      </p:grpSp>
      <p:pic>
        <p:nvPicPr>
          <p:cNvPr id="755" name="Google Shape;755;p77"/>
          <p:cNvPicPr preferRelativeResize="0"/>
          <p:nvPr/>
        </p:nvPicPr>
        <p:blipFill rotWithShape="1">
          <a:blip r:embed="rId5">
            <a:alphaModFix/>
          </a:blip>
          <a:srcRect b="0" l="0" r="0" t="0"/>
          <a:stretch/>
        </p:blipFill>
        <p:spPr>
          <a:xfrm>
            <a:off x="1278437" y="505434"/>
            <a:ext cx="2174975" cy="2174975"/>
          </a:xfrm>
          <a:prstGeom prst="rect">
            <a:avLst/>
          </a:prstGeom>
          <a:noFill/>
          <a:ln>
            <a:noFill/>
          </a:ln>
        </p:spPr>
      </p:pic>
      <p:pic>
        <p:nvPicPr>
          <p:cNvPr descr="In Tacoma, a community-wide effort to better serve children is underway, and the first step is common language and shared best practices among the adults. &#10;&#10;Subscribe to the Edutopia Weekly newsletter: https://edut.to/3G5zIZ4 &#10;&#10;Our How Learning Happens video series explores practices grounded in the science of learning and human development. To see more, visit http://www.edutopia.org/how-learning-happens&#10;&#10;This series was produced by Edutopia in collaboration with the Learning Policy Institute (https://learningpolicyinstitute.org), with support from the S. D. Bechtel, Jr. Foundation (http://sdbjrfoundation.org). &#10;&#10;Special Thanks: &#10;The Science of Learning and Development Alliance: https://www.soldalliance.org&#10;The Forum for Youth Investment: https://forumfyi.org&#10;The National AfterSchool Association: https://naaweb.org&#10;The Wallace Foundation: https://www.wallacefoundation.org&#10;EducationCounsel: http://educationcounsel.com&#10;Tacoma Public Schools: https://www.tacomaschools.org&#10;&#10;&#10;*Follow us here:*&#10;Official Website: https://edutopia.org &#10;YouTube: https://www.youtube.com/c/edutopia&#10;Facebook: https://www.facebook.com/edutopia&#10;Twitter: https://twitter.com/edutopia&#10;Instagram: https://www.instagram.com/edutopia/&#10;&#10;#HowLearningHappens #educationsystem #afterschoolprogram #studentsuccess &#10;&#10;© 2020 George Lucas Educational Foundation" id="756" name="Google Shape;756;p77" title="Connecting School and Afterschool With Shared Practices">
            <a:hlinkClick r:id="rId6"/>
          </p:cNvPr>
          <p:cNvPicPr preferRelativeResize="0"/>
          <p:nvPr/>
        </p:nvPicPr>
        <p:blipFill>
          <a:blip r:embed="rId7">
            <a:alphaModFix/>
          </a:blip>
          <a:stretch>
            <a:fillRect/>
          </a:stretch>
        </p:blipFill>
        <p:spPr>
          <a:xfrm>
            <a:off x="405400" y="3429000"/>
            <a:ext cx="8508355" cy="4785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6"/>
                                        </p:tgtEl>
                                        <p:attrNameLst>
                                          <p:attrName>style.visibility</p:attrName>
                                        </p:attrNameLst>
                                      </p:cBhvr>
                                      <p:to>
                                        <p:strVal val="visible"/>
                                      </p:to>
                                    </p:set>
                                    <p:animEffect filter="fade" transition="in">
                                      <p:cBhvr>
                                        <p:cTn dur="1000"/>
                                        <p:tgtEl>
                                          <p:spTgt spid="7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78"/>
          <p:cNvSpPr/>
          <p:nvPr/>
        </p:nvSpPr>
        <p:spPr>
          <a:xfrm>
            <a:off x="2902318" y="3207827"/>
            <a:ext cx="279000" cy="296400"/>
          </a:xfrm>
          <a:prstGeom prst="rect">
            <a:avLst/>
          </a:prstGeom>
          <a:solidFill>
            <a:srgbClr val="177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78"/>
          <p:cNvSpPr/>
          <p:nvPr/>
        </p:nvSpPr>
        <p:spPr>
          <a:xfrm>
            <a:off x="-522792" y="-198217"/>
            <a:ext cx="2031000" cy="10691700"/>
          </a:xfrm>
          <a:prstGeom prst="rect">
            <a:avLst/>
          </a:prstGeom>
          <a:solidFill>
            <a:srgbClr val="177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78"/>
          <p:cNvSpPr/>
          <p:nvPr/>
        </p:nvSpPr>
        <p:spPr>
          <a:xfrm>
            <a:off x="2902331" y="4251409"/>
            <a:ext cx="279000" cy="296400"/>
          </a:xfrm>
          <a:prstGeom prst="rect">
            <a:avLst/>
          </a:prstGeom>
          <a:solidFill>
            <a:srgbClr val="177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78"/>
          <p:cNvSpPr/>
          <p:nvPr/>
        </p:nvSpPr>
        <p:spPr>
          <a:xfrm>
            <a:off x="2902331" y="5294985"/>
            <a:ext cx="279000" cy="296400"/>
          </a:xfrm>
          <a:prstGeom prst="rect">
            <a:avLst/>
          </a:prstGeom>
          <a:solidFill>
            <a:srgbClr val="177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65" name="Google Shape;765;p78"/>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sp>
        <p:nvSpPr>
          <p:cNvPr id="766" name="Google Shape;766;p78"/>
          <p:cNvSpPr txBox="1"/>
          <p:nvPr/>
        </p:nvSpPr>
        <p:spPr>
          <a:xfrm>
            <a:off x="2089725" y="672300"/>
            <a:ext cx="133005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SzPts val="1100"/>
              <a:buNone/>
            </a:pPr>
            <a:r>
              <a:rPr lang="en-US" sz="8000">
                <a:solidFill>
                  <a:srgbClr val="1779A6"/>
                </a:solidFill>
                <a:latin typeface="Raleway"/>
                <a:ea typeface="Raleway"/>
                <a:cs typeface="Raleway"/>
                <a:sym typeface="Raleway"/>
              </a:rPr>
              <a:t>Let’s Discuss!</a:t>
            </a:r>
            <a:endParaRPr sz="8000">
              <a:solidFill>
                <a:srgbClr val="1779A6"/>
              </a:solidFill>
              <a:latin typeface="Raleway"/>
              <a:ea typeface="Raleway"/>
              <a:cs typeface="Raleway"/>
              <a:sym typeface="Raleway"/>
            </a:endParaRPr>
          </a:p>
        </p:txBody>
      </p:sp>
      <p:sp>
        <p:nvSpPr>
          <p:cNvPr id="767" name="Google Shape;767;p78"/>
          <p:cNvSpPr txBox="1"/>
          <p:nvPr/>
        </p:nvSpPr>
        <p:spPr>
          <a:xfrm>
            <a:off x="3440575" y="3075500"/>
            <a:ext cx="12762600" cy="5772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lang="en-US" sz="3000">
                <a:solidFill>
                  <a:srgbClr val="050707"/>
                </a:solidFill>
                <a:latin typeface="Raleway"/>
                <a:ea typeface="Raleway"/>
                <a:cs typeface="Raleway"/>
                <a:sym typeface="Raleway"/>
              </a:rPr>
              <a:t>Which of the shared signature practices seemed most effective to you?</a:t>
            </a:r>
            <a:br>
              <a:rPr lang="en-US" sz="3000">
                <a:solidFill>
                  <a:srgbClr val="050707"/>
                </a:solidFill>
                <a:latin typeface="Raleway"/>
                <a:ea typeface="Raleway"/>
                <a:cs typeface="Raleway"/>
                <a:sym typeface="Raleway"/>
              </a:rPr>
            </a:b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r>
              <a:rPr lang="en-US" sz="3000">
                <a:solidFill>
                  <a:srgbClr val="050707"/>
                </a:solidFill>
                <a:latin typeface="Raleway"/>
                <a:ea typeface="Raleway"/>
                <a:cs typeface="Raleway"/>
                <a:sym typeface="Raleway"/>
              </a:rPr>
              <a:t>Are any of these practices in place in your setting?</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br>
              <a:rPr lang="en-US" sz="3000">
                <a:solidFill>
                  <a:srgbClr val="050707"/>
                </a:solidFill>
                <a:latin typeface="Raleway"/>
                <a:ea typeface="Raleway"/>
                <a:cs typeface="Raleway"/>
                <a:sym typeface="Raleway"/>
              </a:rPr>
            </a:br>
            <a:r>
              <a:rPr lang="en-US" sz="3000">
                <a:solidFill>
                  <a:srgbClr val="050707"/>
                </a:solidFill>
                <a:latin typeface="Raleway"/>
                <a:ea typeface="Raleway"/>
                <a:cs typeface="Raleway"/>
                <a:sym typeface="Raleway"/>
              </a:rPr>
              <a:t>What SEL competencies are addressed in each signature practice?</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br>
              <a:rPr lang="en-US" sz="3000">
                <a:solidFill>
                  <a:srgbClr val="050707"/>
                </a:solidFill>
                <a:latin typeface="Raleway"/>
                <a:ea typeface="Raleway"/>
                <a:cs typeface="Raleway"/>
                <a:sym typeface="Raleway"/>
              </a:rPr>
            </a:br>
            <a:r>
              <a:rPr lang="en-US" sz="3000">
                <a:solidFill>
                  <a:srgbClr val="050707"/>
                </a:solidFill>
                <a:latin typeface="Raleway"/>
                <a:ea typeface="Raleway"/>
                <a:cs typeface="Raleway"/>
                <a:sym typeface="Raleway"/>
              </a:rPr>
              <a:t>How do these practices set students up for success in other areas of the program?</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None/>
            </a:pPr>
            <a:br>
              <a:rPr lang="en-US" sz="3000">
                <a:solidFill>
                  <a:srgbClr val="050707"/>
                </a:solidFill>
                <a:latin typeface="Raleway"/>
                <a:ea typeface="Raleway"/>
                <a:cs typeface="Raleway"/>
                <a:sym typeface="Raleway"/>
              </a:rPr>
            </a:br>
            <a:r>
              <a:rPr lang="en-US" sz="3000">
                <a:solidFill>
                  <a:srgbClr val="050707"/>
                </a:solidFill>
                <a:latin typeface="Raleway"/>
                <a:ea typeface="Raleway"/>
                <a:cs typeface="Raleway"/>
                <a:sym typeface="Raleway"/>
              </a:rPr>
              <a:t>What strategies would you use to implement shared practices in your setting?</a:t>
            </a:r>
            <a:endParaRPr sz="3000">
              <a:solidFill>
                <a:srgbClr val="050707"/>
              </a:solidFill>
              <a:latin typeface="Raleway"/>
              <a:ea typeface="Raleway"/>
              <a:cs typeface="Raleway"/>
              <a:sym typeface="Raleway"/>
            </a:endParaRPr>
          </a:p>
        </p:txBody>
      </p:sp>
      <p:sp>
        <p:nvSpPr>
          <p:cNvPr id="768" name="Google Shape;768;p78"/>
          <p:cNvSpPr/>
          <p:nvPr/>
        </p:nvSpPr>
        <p:spPr>
          <a:xfrm>
            <a:off x="2902331" y="6338560"/>
            <a:ext cx="279000" cy="296400"/>
          </a:xfrm>
          <a:prstGeom prst="rect">
            <a:avLst/>
          </a:prstGeom>
          <a:solidFill>
            <a:srgbClr val="177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78"/>
          <p:cNvSpPr/>
          <p:nvPr/>
        </p:nvSpPr>
        <p:spPr>
          <a:xfrm>
            <a:off x="2902331" y="7893635"/>
            <a:ext cx="279000" cy="296400"/>
          </a:xfrm>
          <a:prstGeom prst="rect">
            <a:avLst/>
          </a:prstGeom>
          <a:solidFill>
            <a:srgbClr val="177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78"/>
          <p:cNvSpPr txBox="1"/>
          <p:nvPr/>
        </p:nvSpPr>
        <p:spPr>
          <a:xfrm>
            <a:off x="2089713" y="2037550"/>
            <a:ext cx="14278800" cy="5232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SzPts val="1100"/>
              <a:buNone/>
            </a:pPr>
            <a:r>
              <a:rPr lang="en-US" sz="3400">
                <a:solidFill>
                  <a:srgbClr val="050707"/>
                </a:solidFill>
                <a:latin typeface="Raleway"/>
                <a:ea typeface="Raleway"/>
                <a:cs typeface="Raleway"/>
                <a:sym typeface="Raleway"/>
              </a:rPr>
              <a:t>Video</a:t>
            </a:r>
            <a:r>
              <a:rPr lang="en-US" sz="3400">
                <a:solidFill>
                  <a:srgbClr val="050707"/>
                </a:solidFill>
                <a:latin typeface="Raleway"/>
                <a:ea typeface="Raleway"/>
                <a:cs typeface="Raleway"/>
                <a:sym typeface="Raleway"/>
              </a:rPr>
              <a:t>: </a:t>
            </a:r>
            <a:r>
              <a:rPr lang="en-US" sz="3400">
                <a:solidFill>
                  <a:srgbClr val="050707"/>
                </a:solidFill>
                <a:latin typeface="Raleway"/>
                <a:ea typeface="Raleway"/>
                <a:cs typeface="Raleway"/>
                <a:sym typeface="Raleway"/>
              </a:rPr>
              <a:t>Connecting School and Afterschool with Shared Practices </a:t>
            </a:r>
            <a:endParaRPr sz="3400">
              <a:solidFill>
                <a:srgbClr val="050707"/>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5"/>
          <p:cNvSpPr/>
          <p:nvPr/>
        </p:nvSpPr>
        <p:spPr>
          <a:xfrm>
            <a:off x="1054381" y="-359379"/>
            <a:ext cx="7213200" cy="118440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4600">
              <a:latin typeface="Raleway"/>
              <a:ea typeface="Raleway"/>
              <a:cs typeface="Raleway"/>
              <a:sym typeface="Raleway"/>
            </a:endParaRPr>
          </a:p>
        </p:txBody>
      </p:sp>
      <p:sp>
        <p:nvSpPr>
          <p:cNvPr id="220" name="Google Shape;220;p25"/>
          <p:cNvSpPr/>
          <p:nvPr/>
        </p:nvSpPr>
        <p:spPr>
          <a:xfrm>
            <a:off x="1633200" y="926350"/>
            <a:ext cx="6006900" cy="8034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4000">
                <a:solidFill>
                  <a:schemeClr val="dk1"/>
                </a:solidFill>
                <a:latin typeface="Raleway"/>
                <a:ea typeface="Raleway"/>
                <a:cs typeface="Raleway"/>
                <a:sym typeface="Raleway"/>
              </a:rPr>
              <a:t>Maximize the resources of the entire school community, including expanded learning opportunities, early learning and care programs, and family and community partnerships, to advance SEL and student well-being.</a:t>
            </a:r>
            <a:endParaRPr sz="4000">
              <a:latin typeface="Raleway"/>
              <a:ea typeface="Raleway"/>
              <a:cs typeface="Raleway"/>
              <a:sym typeface="Raleway"/>
            </a:endParaRPr>
          </a:p>
        </p:txBody>
      </p:sp>
      <p:sp>
        <p:nvSpPr>
          <p:cNvPr id="221" name="Google Shape;221;p25"/>
          <p:cNvSpPr txBox="1"/>
          <p:nvPr/>
        </p:nvSpPr>
        <p:spPr>
          <a:xfrm>
            <a:off x="8860350" y="1278675"/>
            <a:ext cx="8522400" cy="7948500"/>
          </a:xfrm>
          <a:prstGeom prst="rect">
            <a:avLst/>
          </a:prstGeom>
          <a:noFill/>
          <a:ln>
            <a:noFill/>
          </a:ln>
        </p:spPr>
        <p:txBody>
          <a:bodyPr anchorCtr="0" anchor="t" bIns="91425" lIns="91425" spcFirstLastPara="1" rIns="91425" wrap="square" tIns="91425">
            <a:spAutoFit/>
          </a:bodyPr>
          <a:lstStyle/>
          <a:p>
            <a:pPr indent="-393700" lvl="0" marL="457200" rtl="0" algn="l">
              <a:lnSpc>
                <a:spcPct val="115000"/>
              </a:lnSpc>
              <a:spcBef>
                <a:spcPts val="0"/>
              </a:spcBef>
              <a:spcAft>
                <a:spcPts val="0"/>
              </a:spcAft>
              <a:buClr>
                <a:schemeClr val="dk1"/>
              </a:buClr>
              <a:buSzPts val="2600"/>
              <a:buAutoNum type="arabicPeriod"/>
            </a:pPr>
            <a:r>
              <a:rPr b="1" lang="en-US" sz="2600">
                <a:solidFill>
                  <a:schemeClr val="dk1"/>
                </a:solidFill>
                <a:latin typeface="Raleway"/>
                <a:ea typeface="Raleway"/>
                <a:cs typeface="Raleway"/>
                <a:sym typeface="Raleway"/>
              </a:rPr>
              <a:t>Family Engagement: </a:t>
            </a:r>
            <a:r>
              <a:rPr lang="en-US" sz="2600">
                <a:solidFill>
                  <a:schemeClr val="dk1"/>
                </a:solidFill>
                <a:latin typeface="Raleway"/>
                <a:ea typeface="Raleway"/>
                <a:cs typeface="Raleway"/>
                <a:sym typeface="Raleway"/>
              </a:rPr>
              <a:t>Provide families with options for meaningful contributions to, and participation in, their child’s learning experience to build respectful, mutually beneficial relationships. </a:t>
            </a:r>
            <a:endParaRPr sz="2600">
              <a:solidFill>
                <a:schemeClr val="dk1"/>
              </a:solidFill>
              <a:latin typeface="Raleway"/>
              <a:ea typeface="Raleway"/>
              <a:cs typeface="Raleway"/>
              <a:sym typeface="Raleway"/>
            </a:endParaRPr>
          </a:p>
          <a:p>
            <a:pPr indent="-393700" lvl="0" marL="457200" rtl="0" algn="l">
              <a:lnSpc>
                <a:spcPct val="115000"/>
              </a:lnSpc>
              <a:spcBef>
                <a:spcPts val="0"/>
              </a:spcBef>
              <a:spcAft>
                <a:spcPts val="0"/>
              </a:spcAft>
              <a:buClr>
                <a:schemeClr val="dk1"/>
              </a:buClr>
              <a:buSzPts val="2600"/>
              <a:buAutoNum type="arabicPeriod"/>
            </a:pPr>
            <a:r>
              <a:rPr b="1" lang="en-US" sz="2600">
                <a:solidFill>
                  <a:schemeClr val="dk1"/>
                </a:solidFill>
                <a:latin typeface="Raleway"/>
                <a:ea typeface="Raleway"/>
                <a:cs typeface="Raleway"/>
                <a:sym typeface="Raleway"/>
              </a:rPr>
              <a:t>Expanded Learning:</a:t>
            </a:r>
            <a:r>
              <a:rPr lang="en-US" sz="2600">
                <a:solidFill>
                  <a:schemeClr val="dk1"/>
                </a:solidFill>
                <a:latin typeface="Raleway"/>
                <a:ea typeface="Raleway"/>
                <a:cs typeface="Raleway"/>
                <a:sym typeface="Raleway"/>
              </a:rPr>
              <a:t> Establish shared goals across all youth serving settings, such as after school programs and summer learning programs, to leverage capacity and increase shared responsibility for positive student outcomes.</a:t>
            </a:r>
            <a:endParaRPr sz="2600">
              <a:solidFill>
                <a:schemeClr val="dk1"/>
              </a:solidFill>
              <a:latin typeface="Raleway"/>
              <a:ea typeface="Raleway"/>
              <a:cs typeface="Raleway"/>
              <a:sym typeface="Raleway"/>
            </a:endParaRPr>
          </a:p>
          <a:p>
            <a:pPr indent="-393700" lvl="0" marL="457200" rtl="0" algn="l">
              <a:lnSpc>
                <a:spcPct val="115000"/>
              </a:lnSpc>
              <a:spcBef>
                <a:spcPts val="0"/>
              </a:spcBef>
              <a:spcAft>
                <a:spcPts val="0"/>
              </a:spcAft>
              <a:buClr>
                <a:schemeClr val="dk1"/>
              </a:buClr>
              <a:buSzPts val="2600"/>
              <a:buAutoNum type="arabicPeriod"/>
            </a:pPr>
            <a:r>
              <a:rPr b="1" lang="en-US" sz="2600">
                <a:solidFill>
                  <a:schemeClr val="dk1"/>
                </a:solidFill>
                <a:latin typeface="Raleway"/>
                <a:ea typeface="Raleway"/>
                <a:cs typeface="Raleway"/>
                <a:sym typeface="Raleway"/>
              </a:rPr>
              <a:t>Early Learning:</a:t>
            </a:r>
            <a:r>
              <a:rPr lang="en-US" sz="2600">
                <a:solidFill>
                  <a:schemeClr val="dk1"/>
                </a:solidFill>
                <a:latin typeface="Raleway"/>
                <a:ea typeface="Raleway"/>
                <a:cs typeface="Raleway"/>
                <a:sym typeface="Raleway"/>
              </a:rPr>
              <a:t> Consider the inclusion of early learning and care programs as SEL systems are developed.</a:t>
            </a:r>
            <a:endParaRPr sz="2600">
              <a:solidFill>
                <a:schemeClr val="dk1"/>
              </a:solidFill>
              <a:latin typeface="Raleway"/>
              <a:ea typeface="Raleway"/>
              <a:cs typeface="Raleway"/>
              <a:sym typeface="Raleway"/>
            </a:endParaRPr>
          </a:p>
          <a:p>
            <a:pPr indent="-393700" lvl="0" marL="457200" rtl="0" algn="l">
              <a:lnSpc>
                <a:spcPct val="115000"/>
              </a:lnSpc>
              <a:spcBef>
                <a:spcPts val="0"/>
              </a:spcBef>
              <a:spcAft>
                <a:spcPts val="0"/>
              </a:spcAft>
              <a:buClr>
                <a:schemeClr val="dk1"/>
              </a:buClr>
              <a:buSzPts val="2600"/>
              <a:buAutoNum type="arabicPeriod"/>
            </a:pPr>
            <a:r>
              <a:rPr b="1" lang="en-US" sz="2600">
                <a:solidFill>
                  <a:schemeClr val="dk1"/>
                </a:solidFill>
                <a:latin typeface="Raleway"/>
                <a:ea typeface="Raleway"/>
                <a:cs typeface="Raleway"/>
                <a:sym typeface="Raleway"/>
              </a:rPr>
              <a:t>Community Partnerships: </a:t>
            </a:r>
            <a:r>
              <a:rPr lang="en-US" sz="2600">
                <a:solidFill>
                  <a:schemeClr val="dk1"/>
                </a:solidFill>
                <a:latin typeface="Raleway"/>
                <a:ea typeface="Raleway"/>
                <a:cs typeface="Raleway"/>
                <a:sym typeface="Raleway"/>
              </a:rPr>
              <a:t>Address the basic needs of students and families, including social and emotional well-being, through partnerships with community-based organizations and other stakeholders.</a:t>
            </a:r>
            <a:endParaRPr sz="2600">
              <a:latin typeface="Raleway"/>
              <a:ea typeface="Raleway"/>
              <a:cs typeface="Raleway"/>
              <a:sym typeface="Raleway"/>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79"/>
          <p:cNvSpPr/>
          <p:nvPr/>
        </p:nvSpPr>
        <p:spPr>
          <a:xfrm>
            <a:off x="0" y="9258300"/>
            <a:ext cx="11538000" cy="468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79"/>
          <p:cNvSpPr/>
          <p:nvPr/>
        </p:nvSpPr>
        <p:spPr>
          <a:xfrm>
            <a:off x="11537852" y="0"/>
            <a:ext cx="7556400" cy="73197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7" name="Google Shape;777;p79"/>
          <p:cNvPicPr preferRelativeResize="0"/>
          <p:nvPr/>
        </p:nvPicPr>
        <p:blipFill rotWithShape="1">
          <a:blip r:embed="rId3">
            <a:alphaModFix/>
          </a:blip>
          <a:srcRect b="0" l="0" r="0" t="0"/>
          <a:stretch/>
        </p:blipFill>
        <p:spPr>
          <a:xfrm>
            <a:off x="12135554" y="7908053"/>
            <a:ext cx="5598636" cy="1686589"/>
          </a:xfrm>
          <a:prstGeom prst="rect">
            <a:avLst/>
          </a:prstGeom>
          <a:noFill/>
          <a:ln>
            <a:noFill/>
          </a:ln>
        </p:spPr>
      </p:pic>
      <p:sp>
        <p:nvSpPr>
          <p:cNvPr id="778" name="Google Shape;778;p79"/>
          <p:cNvSpPr txBox="1"/>
          <p:nvPr/>
        </p:nvSpPr>
        <p:spPr>
          <a:xfrm>
            <a:off x="890950" y="2722225"/>
            <a:ext cx="10350000" cy="4433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lang="en-US" sz="7200">
                <a:solidFill>
                  <a:srgbClr val="050707"/>
                </a:solidFill>
                <a:latin typeface="Raleway Black"/>
                <a:ea typeface="Raleway Black"/>
                <a:cs typeface="Raleway Black"/>
                <a:sym typeface="Raleway Black"/>
              </a:rPr>
              <a:t>6.5 Aligning around SEL Through Community Partnerships</a:t>
            </a:r>
            <a:endParaRPr sz="7200">
              <a:solidFill>
                <a:srgbClr val="050707"/>
              </a:solidFill>
              <a:latin typeface="Raleway Black"/>
              <a:ea typeface="Raleway Black"/>
              <a:cs typeface="Raleway Black"/>
              <a:sym typeface="Raleway Black"/>
            </a:endParaRPr>
          </a:p>
        </p:txBody>
      </p:sp>
      <p:sp>
        <p:nvSpPr>
          <p:cNvPr id="779" name="Google Shape;779;p79"/>
          <p:cNvSpPr txBox="1"/>
          <p:nvPr/>
        </p:nvSpPr>
        <p:spPr>
          <a:xfrm>
            <a:off x="1028700" y="990600"/>
            <a:ext cx="8685300" cy="775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2800">
                <a:solidFill>
                  <a:srgbClr val="050707"/>
                </a:solidFill>
                <a:latin typeface="Raleway"/>
                <a:ea typeface="Raleway"/>
                <a:cs typeface="Raleway"/>
                <a:sym typeface="Raleway"/>
              </a:rPr>
              <a:t>California Social and Emotional Learning </a:t>
            </a:r>
            <a:br>
              <a:rPr lang="en-US" sz="2800">
                <a:solidFill>
                  <a:srgbClr val="050707"/>
                </a:solidFill>
                <a:latin typeface="Raleway"/>
                <a:ea typeface="Raleway"/>
                <a:cs typeface="Raleway"/>
                <a:sym typeface="Raleway"/>
              </a:rPr>
            </a:br>
            <a:endParaRPr/>
          </a:p>
        </p:txBody>
      </p:sp>
      <p:sp>
        <p:nvSpPr>
          <p:cNvPr id="780" name="Google Shape;780;p79"/>
          <p:cNvSpPr txBox="1"/>
          <p:nvPr/>
        </p:nvSpPr>
        <p:spPr>
          <a:xfrm>
            <a:off x="712275" y="8052575"/>
            <a:ext cx="10653000" cy="9912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en-US" sz="2800">
                <a:solidFill>
                  <a:srgbClr val="050707"/>
                </a:solidFill>
                <a:latin typeface="Raleway"/>
                <a:ea typeface="Raleway"/>
                <a:cs typeface="Raleway"/>
                <a:sym typeface="Raleway"/>
              </a:rPr>
              <a:t>TOPIC 6: Supporting SEL through Family and Community Engagement</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grpSp>
        <p:nvGrpSpPr>
          <p:cNvPr id="785" name="Google Shape;785;p80"/>
          <p:cNvGrpSpPr/>
          <p:nvPr/>
        </p:nvGrpSpPr>
        <p:grpSpPr>
          <a:xfrm>
            <a:off x="769125" y="200250"/>
            <a:ext cx="11153258" cy="8763300"/>
            <a:chOff x="-297609" y="-1104592"/>
            <a:chExt cx="12787500" cy="11684399"/>
          </a:xfrm>
        </p:grpSpPr>
        <p:sp>
          <p:nvSpPr>
            <p:cNvPr id="786" name="Google Shape;786;p80"/>
            <p:cNvSpPr txBox="1"/>
            <p:nvPr/>
          </p:nvSpPr>
          <p:spPr>
            <a:xfrm>
              <a:off x="0" y="-1104592"/>
              <a:ext cx="10644900" cy="34479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8000">
                  <a:solidFill>
                    <a:srgbClr val="050707"/>
                  </a:solidFill>
                  <a:latin typeface="Raleway"/>
                  <a:ea typeface="Raleway"/>
                  <a:cs typeface="Raleway"/>
                  <a:sym typeface="Raleway"/>
                </a:rPr>
                <a:t>Learning Objectives</a:t>
              </a:r>
              <a:endParaRPr/>
            </a:p>
          </p:txBody>
        </p:sp>
        <p:sp>
          <p:nvSpPr>
            <p:cNvPr id="787" name="Google Shape;787;p80"/>
            <p:cNvSpPr txBox="1"/>
            <p:nvPr/>
          </p:nvSpPr>
          <p:spPr>
            <a:xfrm>
              <a:off x="0" y="2433011"/>
              <a:ext cx="9125400" cy="15348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Clr>
                  <a:schemeClr val="dk1"/>
                </a:buClr>
                <a:buSzPts val="1100"/>
                <a:buFont typeface="Arial"/>
                <a:buNone/>
              </a:pPr>
              <a:r>
                <a:rPr lang="en-US" sz="3400">
                  <a:solidFill>
                    <a:srgbClr val="9C182C"/>
                  </a:solidFill>
                  <a:latin typeface="Raleway"/>
                  <a:ea typeface="Raleway"/>
                  <a:cs typeface="Raleway"/>
                  <a:sym typeface="Raleway"/>
                </a:rPr>
                <a:t>6.5 Aligning around SEL Through Community Partnerships</a:t>
              </a:r>
              <a:endParaRPr sz="3400">
                <a:solidFill>
                  <a:srgbClr val="9C182C"/>
                </a:solidFill>
                <a:latin typeface="Raleway"/>
                <a:ea typeface="Raleway"/>
                <a:cs typeface="Raleway"/>
                <a:sym typeface="Raleway"/>
              </a:endParaRPr>
            </a:p>
          </p:txBody>
        </p:sp>
        <p:sp>
          <p:nvSpPr>
            <p:cNvPr id="788" name="Google Shape;788;p80"/>
            <p:cNvSpPr txBox="1"/>
            <p:nvPr/>
          </p:nvSpPr>
          <p:spPr>
            <a:xfrm>
              <a:off x="-297609" y="4057508"/>
              <a:ext cx="12787500" cy="6522300"/>
            </a:xfrm>
            <a:prstGeom prst="rect">
              <a:avLst/>
            </a:prstGeom>
            <a:noFill/>
            <a:ln>
              <a:noFill/>
            </a:ln>
          </p:spPr>
          <p:txBody>
            <a:bodyPr anchorCtr="0" anchor="t" bIns="0" lIns="0" spcFirstLastPara="1" rIns="0" wrap="square" tIns="0">
              <a:spAutoFit/>
            </a:bodyPr>
            <a:lstStyle/>
            <a:p>
              <a:pPr indent="-406400" lvl="0" marL="457200" marR="0" rtl="0" algn="l">
                <a:lnSpc>
                  <a:spcPct val="115000"/>
                </a:lnSpc>
                <a:spcBef>
                  <a:spcPts val="0"/>
                </a:spcBef>
                <a:spcAft>
                  <a:spcPts val="0"/>
                </a:spcAft>
                <a:buClr>
                  <a:srgbClr val="050707"/>
                </a:buClr>
                <a:buSzPts val="2800"/>
                <a:buFont typeface="Raleway"/>
                <a:buChar char="●"/>
              </a:pPr>
              <a:r>
                <a:rPr lang="en-US" sz="2800">
                  <a:solidFill>
                    <a:srgbClr val="050707"/>
                  </a:solidFill>
                  <a:latin typeface="Raleway"/>
                  <a:ea typeface="Raleway"/>
                  <a:cs typeface="Raleway"/>
                  <a:sym typeface="Raleway"/>
                </a:rPr>
                <a:t>Survey potential community partners</a:t>
              </a:r>
              <a:endParaRPr sz="2800">
                <a:solidFill>
                  <a:srgbClr val="050707"/>
                </a:solidFill>
                <a:latin typeface="Raleway"/>
                <a:ea typeface="Raleway"/>
                <a:cs typeface="Raleway"/>
                <a:sym typeface="Raleway"/>
              </a:endParaRPr>
            </a:p>
            <a:p>
              <a:pPr indent="-406400" lvl="0" marL="457200" marR="0" rtl="0" algn="l">
                <a:lnSpc>
                  <a:spcPct val="115000"/>
                </a:lnSpc>
                <a:spcBef>
                  <a:spcPts val="0"/>
                </a:spcBef>
                <a:spcAft>
                  <a:spcPts val="0"/>
                </a:spcAft>
                <a:buClr>
                  <a:srgbClr val="050707"/>
                </a:buClr>
                <a:buSzPts val="2800"/>
                <a:buFont typeface="Raleway"/>
                <a:buChar char="●"/>
              </a:pPr>
              <a:r>
                <a:rPr lang="en-US" sz="2800">
                  <a:solidFill>
                    <a:srgbClr val="050707"/>
                  </a:solidFill>
                  <a:latin typeface="Raleway"/>
                  <a:ea typeface="Raleway"/>
                  <a:cs typeface="Raleway"/>
                  <a:sym typeface="Raleway"/>
                </a:rPr>
                <a:t>Learn how schools and community-based organizations can work together effectively to create opportunities for SEL development</a:t>
              </a:r>
              <a:endParaRPr sz="2800">
                <a:solidFill>
                  <a:srgbClr val="050707"/>
                </a:solidFill>
                <a:latin typeface="Raleway"/>
                <a:ea typeface="Raleway"/>
                <a:cs typeface="Raleway"/>
                <a:sym typeface="Raleway"/>
              </a:endParaRPr>
            </a:p>
            <a:p>
              <a:pPr indent="-406400" lvl="0" marL="457200" marR="0" rtl="0" algn="l">
                <a:lnSpc>
                  <a:spcPct val="115000"/>
                </a:lnSpc>
                <a:spcBef>
                  <a:spcPts val="0"/>
                </a:spcBef>
                <a:spcAft>
                  <a:spcPts val="0"/>
                </a:spcAft>
                <a:buClr>
                  <a:srgbClr val="050707"/>
                </a:buClr>
                <a:buSzPts val="2800"/>
                <a:buFont typeface="Raleway"/>
                <a:buChar char="●"/>
              </a:pPr>
              <a:r>
                <a:rPr lang="en-US" sz="2800">
                  <a:solidFill>
                    <a:srgbClr val="050707"/>
                  </a:solidFill>
                  <a:latin typeface="Raleway"/>
                  <a:ea typeface="Raleway"/>
                  <a:cs typeface="Raleway"/>
                  <a:sym typeface="Raleway"/>
                </a:rPr>
                <a:t>Explore how community organizations can build on SEL and academic skills, link skills to real-world application, and introduce students to career pathways or further education and training</a:t>
              </a:r>
              <a:endParaRPr sz="2800">
                <a:solidFill>
                  <a:srgbClr val="050707"/>
                </a:solidFill>
                <a:latin typeface="Raleway"/>
                <a:ea typeface="Raleway"/>
                <a:cs typeface="Raleway"/>
                <a:sym typeface="Raleway"/>
              </a:endParaRPr>
            </a:p>
            <a:p>
              <a:pPr indent="-406400" lvl="0" marL="457200" marR="0" rtl="0" algn="l">
                <a:lnSpc>
                  <a:spcPct val="115000"/>
                </a:lnSpc>
                <a:spcBef>
                  <a:spcPts val="0"/>
                </a:spcBef>
                <a:spcAft>
                  <a:spcPts val="0"/>
                </a:spcAft>
                <a:buClr>
                  <a:srgbClr val="050707"/>
                </a:buClr>
                <a:buSzPts val="2800"/>
                <a:buFont typeface="Raleway"/>
                <a:buChar char="●"/>
              </a:pPr>
              <a:r>
                <a:rPr lang="en-US" sz="2800">
                  <a:solidFill>
                    <a:srgbClr val="050707"/>
                  </a:solidFill>
                  <a:latin typeface="Raleway"/>
                  <a:ea typeface="Raleway"/>
                  <a:cs typeface="Raleway"/>
                  <a:sym typeface="Raleway"/>
                </a:rPr>
                <a:t>Consider the role of community organizations in building trusting relationships with families and leveraging assets for equity</a:t>
              </a:r>
              <a:endParaRPr sz="2800">
                <a:solidFill>
                  <a:srgbClr val="050707"/>
                </a:solidFill>
                <a:latin typeface="Raleway"/>
                <a:ea typeface="Raleway"/>
                <a:cs typeface="Raleway"/>
                <a:sym typeface="Raleway"/>
              </a:endParaRPr>
            </a:p>
          </p:txBody>
        </p:sp>
      </p:grpSp>
      <p:sp>
        <p:nvSpPr>
          <p:cNvPr id="789" name="Google Shape;789;p80"/>
          <p:cNvSpPr/>
          <p:nvPr/>
        </p:nvSpPr>
        <p:spPr>
          <a:xfrm>
            <a:off x="12144025" y="-778475"/>
            <a:ext cx="6143700" cy="118440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80"/>
          <p:cNvSpPr/>
          <p:nvPr/>
        </p:nvSpPr>
        <p:spPr>
          <a:xfrm>
            <a:off x="1028700" y="9077540"/>
            <a:ext cx="16230600" cy="336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1" name="Google Shape;791;p80"/>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pic>
        <p:nvPicPr>
          <p:cNvPr id="792" name="Google Shape;792;p80"/>
          <p:cNvPicPr preferRelativeResize="0"/>
          <p:nvPr/>
        </p:nvPicPr>
        <p:blipFill>
          <a:blip r:embed="rId4">
            <a:alphaModFix/>
          </a:blip>
          <a:stretch>
            <a:fillRect/>
          </a:stretch>
        </p:blipFill>
        <p:spPr>
          <a:xfrm>
            <a:off x="12653537" y="200250"/>
            <a:ext cx="5124675" cy="5124675"/>
          </a:xfrm>
          <a:prstGeom prst="rect">
            <a:avLst/>
          </a:prstGeom>
          <a:noFill/>
          <a:ln>
            <a:noFill/>
          </a:ln>
        </p:spPr>
      </p:pic>
      <p:sp>
        <p:nvSpPr>
          <p:cNvPr id="793" name="Google Shape;793;p80"/>
          <p:cNvSpPr txBox="1"/>
          <p:nvPr/>
        </p:nvSpPr>
        <p:spPr>
          <a:xfrm>
            <a:off x="12114613" y="5589550"/>
            <a:ext cx="6202500" cy="3404100"/>
          </a:xfrm>
          <a:prstGeom prst="rect">
            <a:avLst/>
          </a:prstGeom>
          <a:noFill/>
          <a:ln>
            <a:noFill/>
          </a:ln>
        </p:spPr>
        <p:txBody>
          <a:bodyPr anchorCtr="0" anchor="t" bIns="182875" lIns="182875" spcFirstLastPara="1" rIns="182875" wrap="square" tIns="182875">
            <a:spAutoFit/>
          </a:bodyPr>
          <a:lstStyle/>
          <a:p>
            <a:pPr indent="0" lvl="0" marL="0" marR="0" rtl="0" algn="ctr">
              <a:lnSpc>
                <a:spcPct val="119970"/>
              </a:lnSpc>
              <a:spcBef>
                <a:spcPts val="0"/>
              </a:spcBef>
              <a:spcAft>
                <a:spcPts val="0"/>
              </a:spcAft>
              <a:buNone/>
            </a:pPr>
            <a:r>
              <a:rPr b="1" lang="en-US" sz="3400">
                <a:solidFill>
                  <a:srgbClr val="FFFFFF"/>
                </a:solidFill>
                <a:latin typeface="Raleway"/>
                <a:ea typeface="Raleway"/>
                <a:cs typeface="Raleway"/>
                <a:sym typeface="Raleway"/>
              </a:rPr>
              <a:t>Link Objectives to Developmental Indicators in</a:t>
            </a:r>
            <a:br>
              <a:rPr b="1" lang="en-US" sz="3400">
                <a:solidFill>
                  <a:srgbClr val="FFFFFF"/>
                </a:solidFill>
                <a:latin typeface="Raleway"/>
                <a:ea typeface="Raleway"/>
                <a:cs typeface="Raleway"/>
                <a:sym typeface="Raleway"/>
              </a:rPr>
            </a:br>
            <a:r>
              <a:rPr b="1" lang="en-US" sz="3400" u="sng">
                <a:solidFill>
                  <a:srgbClr val="FFFFFF"/>
                </a:solidFill>
                <a:latin typeface="Raleway"/>
                <a:ea typeface="Raleway"/>
                <a:cs typeface="Raleway"/>
                <a:sym typeface="Raleway"/>
                <a:hlinkClick r:id="rId5">
                  <a:extLst>
                    <a:ext uri="{A12FA001-AC4F-418D-AE19-62706E023703}">
                      <ahyp:hlinkClr val="tx"/>
                    </a:ext>
                  </a:extLst>
                </a:hlinkClick>
              </a:rPr>
              <a:t>California Transformative SEL Competencies</a:t>
            </a:r>
            <a:r>
              <a:rPr b="1" lang="en-US" sz="3400">
                <a:solidFill>
                  <a:srgbClr val="FFFFFF"/>
                </a:solidFill>
                <a:latin typeface="Raleway"/>
                <a:ea typeface="Raleway"/>
                <a:cs typeface="Raleway"/>
                <a:sym typeface="Raleway"/>
              </a:rPr>
              <a:t> </a:t>
            </a:r>
            <a:endParaRPr b="1" sz="3400">
              <a:solidFill>
                <a:srgbClr val="FFFFFF"/>
              </a:solidFill>
              <a:latin typeface="Raleway"/>
              <a:ea typeface="Raleway"/>
              <a:cs typeface="Raleway"/>
              <a:sym typeface="Raleway"/>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grpSp>
        <p:nvGrpSpPr>
          <p:cNvPr id="798" name="Google Shape;798;p81"/>
          <p:cNvGrpSpPr/>
          <p:nvPr/>
        </p:nvGrpSpPr>
        <p:grpSpPr>
          <a:xfrm>
            <a:off x="2902318" y="1078706"/>
            <a:ext cx="14357025" cy="8004150"/>
            <a:chOff x="0" y="66675"/>
            <a:chExt cx="19142700" cy="10672200"/>
          </a:xfrm>
        </p:grpSpPr>
        <p:sp>
          <p:nvSpPr>
            <p:cNvPr id="799" name="Google Shape;799;p81"/>
            <p:cNvSpPr txBox="1"/>
            <p:nvPr/>
          </p:nvSpPr>
          <p:spPr>
            <a:xfrm>
              <a:off x="0" y="66675"/>
              <a:ext cx="19142700" cy="106722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chemeClr val="dk1"/>
                </a:buClr>
                <a:buSzPts val="1100"/>
                <a:buFont typeface="Arial"/>
                <a:buNone/>
              </a:pPr>
              <a:r>
                <a:rPr lang="en-US" sz="8000">
                  <a:solidFill>
                    <a:srgbClr val="9C182C"/>
                  </a:solidFill>
                  <a:latin typeface="Raleway"/>
                  <a:ea typeface="Raleway"/>
                  <a:cs typeface="Raleway"/>
                  <a:sym typeface="Raleway"/>
                </a:rPr>
                <a:t>Family-School-Community Partnerships</a:t>
              </a:r>
              <a:endParaRPr sz="8000">
                <a:solidFill>
                  <a:srgbClr val="9C182C"/>
                </a:solidFill>
                <a:latin typeface="Raleway"/>
                <a:ea typeface="Raleway"/>
                <a:cs typeface="Raleway"/>
                <a:sym typeface="Raleway"/>
              </a:endParaRPr>
            </a:p>
            <a:p>
              <a:pPr indent="0" lvl="0" marL="0" marR="0" rtl="0" algn="l">
                <a:lnSpc>
                  <a:spcPct val="110000"/>
                </a:lnSpc>
                <a:spcBef>
                  <a:spcPts val="0"/>
                </a:spcBef>
                <a:spcAft>
                  <a:spcPts val="0"/>
                </a:spcAft>
                <a:buClr>
                  <a:schemeClr val="dk1"/>
                </a:buClr>
                <a:buSzPts val="1100"/>
                <a:buFont typeface="Arial"/>
                <a:buNone/>
              </a:pPr>
              <a:r>
                <a:t/>
              </a:r>
              <a:endParaRPr sz="8000">
                <a:solidFill>
                  <a:srgbClr val="9C182C"/>
                </a:solidFill>
                <a:latin typeface="Raleway"/>
                <a:ea typeface="Raleway"/>
                <a:cs typeface="Raleway"/>
                <a:sym typeface="Raleway"/>
              </a:endParaRPr>
            </a:p>
            <a:p>
              <a:pPr indent="0" lvl="0" marL="0" marR="0" rtl="0" algn="l">
                <a:lnSpc>
                  <a:spcPct val="110000"/>
                </a:lnSpc>
                <a:spcBef>
                  <a:spcPts val="0"/>
                </a:spcBef>
                <a:spcAft>
                  <a:spcPts val="0"/>
                </a:spcAft>
                <a:buClr>
                  <a:schemeClr val="dk1"/>
                </a:buClr>
                <a:buSzPts val="1100"/>
                <a:buFont typeface="Arial"/>
                <a:buNone/>
              </a:pPr>
              <a:r>
                <a:t/>
              </a:r>
              <a:endParaRPr sz="8000">
                <a:solidFill>
                  <a:srgbClr val="9C182C"/>
                </a:solidFill>
                <a:latin typeface="Raleway"/>
                <a:ea typeface="Raleway"/>
                <a:cs typeface="Raleway"/>
                <a:sym typeface="Raleway"/>
              </a:endParaRPr>
            </a:p>
            <a:p>
              <a:pPr indent="0" lvl="0" marL="0" marR="0" rtl="0" algn="l">
                <a:lnSpc>
                  <a:spcPct val="110000"/>
                </a:lnSpc>
                <a:spcBef>
                  <a:spcPts val="0"/>
                </a:spcBef>
                <a:spcAft>
                  <a:spcPts val="0"/>
                </a:spcAft>
                <a:buClr>
                  <a:schemeClr val="dk1"/>
                </a:buClr>
                <a:buSzPts val="1100"/>
                <a:buFont typeface="Arial"/>
                <a:buNone/>
              </a:pPr>
              <a:r>
                <a:t/>
              </a:r>
              <a:endParaRPr sz="8000">
                <a:solidFill>
                  <a:srgbClr val="9C182C"/>
                </a:solidFill>
                <a:latin typeface="Raleway"/>
                <a:ea typeface="Raleway"/>
                <a:cs typeface="Raleway"/>
                <a:sym typeface="Raleway"/>
              </a:endParaRPr>
            </a:p>
            <a:p>
              <a:pPr indent="0" lvl="0" marL="0" marR="0" rtl="0" algn="l">
                <a:lnSpc>
                  <a:spcPct val="110000"/>
                </a:lnSpc>
                <a:spcBef>
                  <a:spcPts val="0"/>
                </a:spcBef>
                <a:spcAft>
                  <a:spcPts val="0"/>
                </a:spcAft>
                <a:buNone/>
              </a:pPr>
              <a:r>
                <a:t/>
              </a:r>
              <a:endParaRPr sz="8000">
                <a:solidFill>
                  <a:srgbClr val="9C182C"/>
                </a:solidFill>
                <a:latin typeface="Raleway"/>
                <a:ea typeface="Raleway"/>
                <a:cs typeface="Raleway"/>
                <a:sym typeface="Raleway"/>
              </a:endParaRPr>
            </a:p>
          </p:txBody>
        </p:sp>
        <p:sp>
          <p:nvSpPr>
            <p:cNvPr id="800" name="Google Shape;800;p81"/>
            <p:cNvSpPr txBox="1"/>
            <p:nvPr/>
          </p:nvSpPr>
          <p:spPr>
            <a:xfrm>
              <a:off x="0" y="2157433"/>
              <a:ext cx="17574300" cy="2874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None/>
              </a:pPr>
              <a:r>
                <a:t/>
              </a:r>
              <a:endParaRPr/>
            </a:p>
          </p:txBody>
        </p:sp>
      </p:grpSp>
      <p:sp>
        <p:nvSpPr>
          <p:cNvPr id="801" name="Google Shape;801;p81"/>
          <p:cNvSpPr/>
          <p:nvPr/>
        </p:nvSpPr>
        <p:spPr>
          <a:xfrm>
            <a:off x="-522792" y="-198217"/>
            <a:ext cx="2031000" cy="106917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02" name="Google Shape;802;p81"/>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pic>
        <p:nvPicPr>
          <p:cNvPr descr="Table&#10;&#10;Description automatically generated" id="803" name="Google Shape;803;p81"/>
          <p:cNvPicPr preferRelativeResize="0"/>
          <p:nvPr/>
        </p:nvPicPr>
        <p:blipFill rotWithShape="1">
          <a:blip r:embed="rId4">
            <a:alphaModFix/>
          </a:blip>
          <a:srcRect b="0" l="0" r="0" t="6367"/>
          <a:stretch/>
        </p:blipFill>
        <p:spPr>
          <a:xfrm>
            <a:off x="2003650" y="4046125"/>
            <a:ext cx="15691675" cy="4654300"/>
          </a:xfrm>
          <a:prstGeom prst="rect">
            <a:avLst/>
          </a:prstGeom>
          <a:noFill/>
          <a:ln>
            <a:noFill/>
          </a:ln>
        </p:spPr>
      </p:pic>
      <p:sp>
        <p:nvSpPr>
          <p:cNvPr id="804" name="Google Shape;804;p81"/>
          <p:cNvSpPr/>
          <p:nvPr/>
        </p:nvSpPr>
        <p:spPr>
          <a:xfrm>
            <a:off x="12426225" y="9258300"/>
            <a:ext cx="4833000" cy="465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t>(</a:t>
            </a:r>
            <a:r>
              <a:rPr lang="en-US" sz="2000">
                <a:solidFill>
                  <a:srgbClr val="000000"/>
                </a:solidFill>
                <a:latin typeface="Arial"/>
                <a:ea typeface="Arial"/>
                <a:cs typeface="Arial"/>
                <a:sym typeface="Arial"/>
              </a:rPr>
              <a:t>Warren, Hong, Rubin, &amp; Uy, 2009</a:t>
            </a:r>
            <a:r>
              <a:rPr lang="en-US" sz="2000"/>
              <a:t>)</a:t>
            </a:r>
            <a:endParaRPr sz="22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82"/>
          <p:cNvSpPr/>
          <p:nvPr/>
        </p:nvSpPr>
        <p:spPr>
          <a:xfrm>
            <a:off x="251525" y="468900"/>
            <a:ext cx="10587300" cy="93492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82"/>
          <p:cNvSpPr txBox="1"/>
          <p:nvPr/>
        </p:nvSpPr>
        <p:spPr>
          <a:xfrm>
            <a:off x="12972675" y="682450"/>
            <a:ext cx="4826400" cy="9004500"/>
          </a:xfrm>
          <a:prstGeom prst="rect">
            <a:avLst/>
          </a:prstGeom>
          <a:noFill/>
          <a:ln>
            <a:noFill/>
          </a:ln>
        </p:spPr>
        <p:txBody>
          <a:bodyPr anchorCtr="0" anchor="t" bIns="68550" lIns="137150" spcFirstLastPara="1" rIns="137150" wrap="square" tIns="68550">
            <a:spAutoFit/>
          </a:bodyPr>
          <a:lstStyle/>
          <a:p>
            <a:pPr indent="-342900" lvl="0" marL="342900" marR="0" rtl="0" algn="l">
              <a:spcBef>
                <a:spcPts val="0"/>
              </a:spcBef>
              <a:spcAft>
                <a:spcPts val="0"/>
              </a:spcAft>
              <a:buClr>
                <a:schemeClr val="dk1"/>
              </a:buClr>
              <a:buSzPts val="3200"/>
              <a:buFont typeface="Raleway"/>
              <a:buChar char="•"/>
            </a:pPr>
            <a:r>
              <a:rPr lang="en-US" sz="3200">
                <a:solidFill>
                  <a:schemeClr val="dk1"/>
                </a:solidFill>
                <a:latin typeface="Raleway"/>
                <a:ea typeface="Raleway"/>
                <a:cs typeface="Raleway"/>
                <a:sym typeface="Raleway"/>
              </a:rPr>
              <a:t>What SEL Skills do you think are primarily developed during the traditional school day?</a:t>
            </a:r>
            <a:endParaRPr sz="3200">
              <a:solidFill>
                <a:schemeClr val="dk1"/>
              </a:solidFill>
              <a:latin typeface="Raleway"/>
              <a:ea typeface="Raleway"/>
              <a:cs typeface="Raleway"/>
              <a:sym typeface="Raleway"/>
            </a:endParaRPr>
          </a:p>
          <a:p>
            <a:pPr indent="-342900" lvl="0" marL="342900" marR="0" rtl="0" algn="l">
              <a:spcBef>
                <a:spcPts val="0"/>
              </a:spcBef>
              <a:spcAft>
                <a:spcPts val="0"/>
              </a:spcAft>
              <a:buClr>
                <a:schemeClr val="dk1"/>
              </a:buClr>
              <a:buSzPts val="3200"/>
              <a:buFont typeface="Raleway"/>
              <a:buChar char="•"/>
            </a:pPr>
            <a:r>
              <a:rPr lang="en-US" sz="3200">
                <a:solidFill>
                  <a:schemeClr val="dk1"/>
                </a:solidFill>
                <a:latin typeface="Raleway"/>
                <a:ea typeface="Raleway"/>
                <a:cs typeface="Raleway"/>
                <a:sym typeface="Raleway"/>
              </a:rPr>
              <a:t>What SEL Skills may be developed through extracurricular and enrichment activities?</a:t>
            </a:r>
            <a:endParaRPr sz="3200">
              <a:solidFill>
                <a:schemeClr val="dk1"/>
              </a:solidFill>
              <a:latin typeface="Raleway"/>
              <a:ea typeface="Raleway"/>
              <a:cs typeface="Raleway"/>
              <a:sym typeface="Raleway"/>
            </a:endParaRPr>
          </a:p>
          <a:p>
            <a:pPr indent="-342900" lvl="0" marL="342900" marR="0" rtl="0" algn="l">
              <a:spcBef>
                <a:spcPts val="0"/>
              </a:spcBef>
              <a:spcAft>
                <a:spcPts val="0"/>
              </a:spcAft>
              <a:buClr>
                <a:schemeClr val="dk1"/>
              </a:buClr>
              <a:buSzPts val="3200"/>
              <a:buFont typeface="Raleway"/>
              <a:buChar char="•"/>
            </a:pPr>
            <a:r>
              <a:rPr lang="en-US" sz="3200">
                <a:solidFill>
                  <a:schemeClr val="dk1"/>
                </a:solidFill>
                <a:latin typeface="Raleway"/>
                <a:ea typeface="Raleway"/>
                <a:cs typeface="Raleway"/>
                <a:sym typeface="Raleway"/>
              </a:rPr>
              <a:t>What SEL Skills may be developed in civic opportunities or community learning settings?</a:t>
            </a:r>
            <a:endParaRPr sz="3200">
              <a:solidFill>
                <a:schemeClr val="dk1"/>
              </a:solidFill>
              <a:latin typeface="Raleway"/>
              <a:ea typeface="Raleway"/>
              <a:cs typeface="Raleway"/>
              <a:sym typeface="Raleway"/>
            </a:endParaRPr>
          </a:p>
          <a:p>
            <a:pPr indent="-342900" lvl="0" marL="342900" marR="0" rtl="0" algn="l">
              <a:spcBef>
                <a:spcPts val="0"/>
              </a:spcBef>
              <a:spcAft>
                <a:spcPts val="0"/>
              </a:spcAft>
              <a:buClr>
                <a:schemeClr val="dk1"/>
              </a:buClr>
              <a:buSzPts val="3200"/>
              <a:buFont typeface="Raleway"/>
              <a:buChar char="•"/>
            </a:pPr>
            <a:r>
              <a:rPr lang="en-US" sz="3200">
                <a:solidFill>
                  <a:schemeClr val="dk1"/>
                </a:solidFill>
                <a:latin typeface="Raleway"/>
                <a:ea typeface="Raleway"/>
                <a:cs typeface="Raleway"/>
                <a:sym typeface="Raleway"/>
              </a:rPr>
              <a:t>What are likely commonalities and differences across settings?</a:t>
            </a:r>
            <a:endParaRPr sz="2100">
              <a:latin typeface="Raleway"/>
              <a:ea typeface="Raleway"/>
              <a:cs typeface="Raleway"/>
              <a:sym typeface="Raleway"/>
            </a:endParaRPr>
          </a:p>
        </p:txBody>
      </p:sp>
      <p:pic>
        <p:nvPicPr>
          <p:cNvPr id="811" name="Google Shape;811;p82"/>
          <p:cNvPicPr preferRelativeResize="0"/>
          <p:nvPr/>
        </p:nvPicPr>
        <p:blipFill rotWithShape="1">
          <a:blip r:embed="rId3">
            <a:alphaModFix/>
          </a:blip>
          <a:srcRect b="0" l="3439" r="1809" t="0"/>
          <a:stretch/>
        </p:blipFill>
        <p:spPr>
          <a:xfrm>
            <a:off x="455400" y="682450"/>
            <a:ext cx="12103450" cy="8922100"/>
          </a:xfrm>
          <a:prstGeom prst="rect">
            <a:avLst/>
          </a:prstGeom>
          <a:noFill/>
          <a:ln cap="flat" cmpd="sng" w="9525">
            <a:solidFill>
              <a:srgbClr val="888888"/>
            </a:solidFill>
            <a:prstDash val="solid"/>
            <a:round/>
            <a:headEnd len="sm" w="sm" type="none"/>
            <a:tailEnd len="sm" w="sm" type="none"/>
          </a:ln>
        </p:spPr>
      </p:pic>
      <p:sp>
        <p:nvSpPr>
          <p:cNvPr id="812" name="Google Shape;812;p82"/>
          <p:cNvSpPr txBox="1"/>
          <p:nvPr/>
        </p:nvSpPr>
        <p:spPr>
          <a:xfrm>
            <a:off x="614000" y="9262200"/>
            <a:ext cx="8174100" cy="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u="sng">
                <a:solidFill>
                  <a:srgbClr val="666666"/>
                </a:solidFill>
                <a:hlinkClick r:id="rId4">
                  <a:extLst>
                    <a:ext uri="{A12FA001-AC4F-418D-AE19-62706E023703}">
                      <ahyp:hlinkClr val="tx"/>
                    </a:ext>
                  </a:extLst>
                </a:hlinkClick>
              </a:rPr>
              <a:t>From a Nation at Risk to a Nation at Hope</a:t>
            </a:r>
            <a:r>
              <a:rPr lang="en-US" sz="1800">
                <a:solidFill>
                  <a:srgbClr val="666666"/>
                </a:solidFill>
              </a:rPr>
              <a:t> </a:t>
            </a:r>
            <a:endParaRPr sz="2000">
              <a:solidFill>
                <a:srgbClr val="666666"/>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83"/>
          <p:cNvSpPr/>
          <p:nvPr/>
        </p:nvSpPr>
        <p:spPr>
          <a:xfrm>
            <a:off x="1028700" y="8888895"/>
            <a:ext cx="16230600" cy="339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83"/>
          <p:cNvSpPr/>
          <p:nvPr/>
        </p:nvSpPr>
        <p:spPr>
          <a:xfrm>
            <a:off x="1054377" y="-359375"/>
            <a:ext cx="4986000" cy="118440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9" name="Google Shape;819;p83"/>
          <p:cNvPicPr preferRelativeResize="0"/>
          <p:nvPr/>
        </p:nvPicPr>
        <p:blipFill rotWithShape="1">
          <a:blip r:embed="rId3">
            <a:alphaModFix/>
          </a:blip>
          <a:srcRect b="0" l="0" r="0" t="0"/>
          <a:stretch/>
        </p:blipFill>
        <p:spPr>
          <a:xfrm>
            <a:off x="17259300" y="351310"/>
            <a:ext cx="677390" cy="677390"/>
          </a:xfrm>
          <a:prstGeom prst="rect">
            <a:avLst/>
          </a:prstGeom>
          <a:noFill/>
          <a:ln>
            <a:noFill/>
          </a:ln>
        </p:spPr>
      </p:pic>
      <p:sp>
        <p:nvSpPr>
          <p:cNvPr id="820" name="Google Shape;820;p83"/>
          <p:cNvSpPr txBox="1"/>
          <p:nvPr/>
        </p:nvSpPr>
        <p:spPr>
          <a:xfrm>
            <a:off x="6608175" y="94425"/>
            <a:ext cx="10266900" cy="985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US" sz="6400">
                <a:solidFill>
                  <a:srgbClr val="9C182C"/>
                </a:solidFill>
                <a:latin typeface="Raleway"/>
                <a:ea typeface="Raleway"/>
                <a:cs typeface="Raleway"/>
                <a:sym typeface="Raleway"/>
              </a:rPr>
              <a:t>How Learning Happens</a:t>
            </a:r>
            <a:endParaRPr/>
          </a:p>
        </p:txBody>
      </p:sp>
      <p:pic>
        <p:nvPicPr>
          <p:cNvPr descr="Diagram&#10;&#10;Description automatically generated" id="821" name="Google Shape;821;p83"/>
          <p:cNvPicPr preferRelativeResize="0"/>
          <p:nvPr/>
        </p:nvPicPr>
        <p:blipFill rotWithShape="1">
          <a:blip r:embed="rId4">
            <a:alphaModFix/>
          </a:blip>
          <a:srcRect b="0" l="0" r="0" t="0"/>
          <a:stretch/>
        </p:blipFill>
        <p:spPr>
          <a:xfrm>
            <a:off x="1430074" y="1280000"/>
            <a:ext cx="15700800" cy="8565249"/>
          </a:xfrm>
          <a:prstGeom prst="rect">
            <a:avLst/>
          </a:prstGeom>
          <a:noFill/>
          <a:ln>
            <a:noFill/>
          </a:ln>
        </p:spPr>
      </p:pic>
      <p:sp>
        <p:nvSpPr>
          <p:cNvPr id="822" name="Google Shape;822;p83"/>
          <p:cNvSpPr txBox="1"/>
          <p:nvPr/>
        </p:nvSpPr>
        <p:spPr>
          <a:xfrm>
            <a:off x="6414525" y="9845250"/>
            <a:ext cx="8174100" cy="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800" u="sng">
                <a:solidFill>
                  <a:srgbClr val="666666"/>
                </a:solidFill>
                <a:hlinkClick r:id="rId5">
                  <a:extLst>
                    <a:ext uri="{A12FA001-AC4F-418D-AE19-62706E023703}">
                      <ahyp:hlinkClr val="tx"/>
                    </a:ext>
                  </a:extLst>
                </a:hlinkClick>
              </a:rPr>
              <a:t>From a Nation at Risk to a Nation at Hope</a:t>
            </a:r>
            <a:r>
              <a:rPr lang="en-US" sz="1800">
                <a:solidFill>
                  <a:srgbClr val="666666"/>
                </a:solidFill>
              </a:rPr>
              <a:t> </a:t>
            </a:r>
            <a:endParaRPr sz="2000">
              <a:solidFill>
                <a:srgbClr val="666666"/>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grpSp>
        <p:nvGrpSpPr>
          <p:cNvPr id="827" name="Google Shape;827;p84"/>
          <p:cNvGrpSpPr/>
          <p:nvPr/>
        </p:nvGrpSpPr>
        <p:grpSpPr>
          <a:xfrm>
            <a:off x="2902318" y="1078706"/>
            <a:ext cx="14357025" cy="3940425"/>
            <a:chOff x="0" y="66675"/>
            <a:chExt cx="19142700" cy="5253900"/>
          </a:xfrm>
        </p:grpSpPr>
        <p:sp>
          <p:nvSpPr>
            <p:cNvPr id="828" name="Google Shape;828;p84"/>
            <p:cNvSpPr txBox="1"/>
            <p:nvPr/>
          </p:nvSpPr>
          <p:spPr>
            <a:xfrm>
              <a:off x="0" y="66675"/>
              <a:ext cx="19142700" cy="52539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chemeClr val="dk1"/>
                </a:buClr>
                <a:buSzPts val="1100"/>
                <a:buFont typeface="Arial"/>
                <a:buNone/>
              </a:pPr>
              <a:r>
                <a:rPr lang="en-US" sz="8000">
                  <a:solidFill>
                    <a:srgbClr val="9C182C"/>
                  </a:solidFill>
                  <a:latin typeface="Raleway"/>
                  <a:ea typeface="Raleway"/>
                  <a:cs typeface="Raleway"/>
                  <a:sym typeface="Raleway"/>
                </a:rPr>
                <a:t>Let’s Discuss</a:t>
              </a:r>
              <a:endParaRPr sz="8000">
                <a:solidFill>
                  <a:srgbClr val="9C182C"/>
                </a:solidFill>
                <a:latin typeface="Raleway"/>
                <a:ea typeface="Raleway"/>
                <a:cs typeface="Raleway"/>
                <a:sym typeface="Raleway"/>
              </a:endParaRPr>
            </a:p>
            <a:p>
              <a:pPr indent="0" lvl="0" marL="0" marR="0" rtl="0" algn="l">
                <a:lnSpc>
                  <a:spcPct val="110000"/>
                </a:lnSpc>
                <a:spcBef>
                  <a:spcPts val="0"/>
                </a:spcBef>
                <a:spcAft>
                  <a:spcPts val="0"/>
                </a:spcAft>
                <a:buClr>
                  <a:schemeClr val="dk1"/>
                </a:buClr>
                <a:buSzPts val="1100"/>
                <a:buFont typeface="Arial"/>
                <a:buNone/>
              </a:pPr>
              <a:r>
                <a:t/>
              </a:r>
              <a:endParaRPr sz="8000">
                <a:solidFill>
                  <a:srgbClr val="9C182C"/>
                </a:solidFill>
                <a:latin typeface="Raleway"/>
                <a:ea typeface="Raleway"/>
                <a:cs typeface="Raleway"/>
                <a:sym typeface="Raleway"/>
              </a:endParaRPr>
            </a:p>
            <a:p>
              <a:pPr indent="0" lvl="0" marL="0" marR="0" rtl="0" algn="l">
                <a:lnSpc>
                  <a:spcPct val="110000"/>
                </a:lnSpc>
                <a:spcBef>
                  <a:spcPts val="0"/>
                </a:spcBef>
                <a:spcAft>
                  <a:spcPts val="0"/>
                </a:spcAft>
                <a:buNone/>
              </a:pPr>
              <a:r>
                <a:t/>
              </a:r>
              <a:endParaRPr sz="8000">
                <a:solidFill>
                  <a:srgbClr val="9C182C"/>
                </a:solidFill>
                <a:latin typeface="Raleway"/>
                <a:ea typeface="Raleway"/>
                <a:cs typeface="Raleway"/>
                <a:sym typeface="Raleway"/>
              </a:endParaRPr>
            </a:p>
          </p:txBody>
        </p:sp>
        <p:sp>
          <p:nvSpPr>
            <p:cNvPr id="829" name="Google Shape;829;p84"/>
            <p:cNvSpPr txBox="1"/>
            <p:nvPr/>
          </p:nvSpPr>
          <p:spPr>
            <a:xfrm>
              <a:off x="0" y="2157433"/>
              <a:ext cx="17574300" cy="2874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None/>
              </a:pPr>
              <a:r>
                <a:t/>
              </a:r>
              <a:endParaRPr/>
            </a:p>
          </p:txBody>
        </p:sp>
      </p:grpSp>
      <p:sp>
        <p:nvSpPr>
          <p:cNvPr id="830" name="Google Shape;830;p84"/>
          <p:cNvSpPr/>
          <p:nvPr/>
        </p:nvSpPr>
        <p:spPr>
          <a:xfrm>
            <a:off x="3290493" y="2604327"/>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84"/>
          <p:cNvSpPr txBox="1"/>
          <p:nvPr/>
        </p:nvSpPr>
        <p:spPr>
          <a:xfrm>
            <a:off x="3771102" y="2460225"/>
            <a:ext cx="13592700" cy="7365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lang="en-US" sz="3000">
                <a:solidFill>
                  <a:srgbClr val="050707"/>
                </a:solidFill>
                <a:latin typeface="Raleway"/>
                <a:ea typeface="Raleway"/>
                <a:cs typeface="Raleway"/>
                <a:sym typeface="Raleway"/>
              </a:rPr>
              <a:t>In what ways do community partnerships offer high engagement for students and what SEL skills are involved?  What differentiates this from the traditional school day? </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br>
              <a:rPr lang="en-US" sz="3000">
                <a:solidFill>
                  <a:srgbClr val="050707"/>
                </a:solidFill>
                <a:latin typeface="Raleway"/>
                <a:ea typeface="Raleway"/>
                <a:cs typeface="Raleway"/>
                <a:sym typeface="Raleway"/>
              </a:rPr>
            </a:br>
            <a:r>
              <a:rPr lang="en-US" sz="3000">
                <a:solidFill>
                  <a:srgbClr val="050707"/>
                </a:solidFill>
                <a:latin typeface="Raleway"/>
                <a:ea typeface="Raleway"/>
                <a:cs typeface="Raleway"/>
                <a:sym typeface="Raleway"/>
              </a:rPr>
              <a:t>How does a sense of belonging and connection to the community drive engagement, ownership, and purpose? What SEL skills are activated by these qualities? </a:t>
            </a:r>
            <a:br>
              <a:rPr lang="en-US" sz="3000">
                <a:solidFill>
                  <a:srgbClr val="050707"/>
                </a:solidFill>
                <a:latin typeface="Raleway"/>
                <a:ea typeface="Raleway"/>
                <a:cs typeface="Raleway"/>
                <a:sym typeface="Raleway"/>
              </a:rPr>
            </a:br>
            <a:br>
              <a:rPr lang="en-US" sz="3000">
                <a:solidFill>
                  <a:srgbClr val="050707"/>
                </a:solidFill>
                <a:latin typeface="Raleway"/>
                <a:ea typeface="Raleway"/>
                <a:cs typeface="Raleway"/>
                <a:sym typeface="Raleway"/>
              </a:rPr>
            </a:br>
            <a:r>
              <a:rPr lang="en-US" sz="3000">
                <a:solidFill>
                  <a:srgbClr val="050707"/>
                </a:solidFill>
                <a:latin typeface="Raleway"/>
                <a:ea typeface="Raleway"/>
                <a:cs typeface="Raleway"/>
                <a:sym typeface="Raleway"/>
              </a:rPr>
              <a:t>How can we best embed and align the 3 essential elements for learning across settings? </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br>
              <a:rPr lang="en-US" sz="3000">
                <a:solidFill>
                  <a:srgbClr val="050707"/>
                </a:solidFill>
                <a:latin typeface="Raleway"/>
                <a:ea typeface="Raleway"/>
                <a:cs typeface="Raleway"/>
                <a:sym typeface="Raleway"/>
              </a:rPr>
            </a:br>
            <a:r>
              <a:rPr lang="en-US" sz="3000">
                <a:solidFill>
                  <a:srgbClr val="050707"/>
                </a:solidFill>
                <a:latin typeface="Raleway"/>
                <a:ea typeface="Raleway"/>
                <a:cs typeface="Raleway"/>
                <a:sym typeface="Raleway"/>
              </a:rPr>
              <a:t>Looking at the student outcomes, can you characterize the key SEL skills associated with each outcome and link it to potential community-based experiences?</a:t>
            </a:r>
            <a:endParaRPr sz="3000">
              <a:solidFill>
                <a:srgbClr val="050707"/>
              </a:solidFill>
              <a:latin typeface="Raleway"/>
              <a:ea typeface="Raleway"/>
              <a:cs typeface="Raleway"/>
              <a:sym typeface="Raleway"/>
            </a:endParaRPr>
          </a:p>
        </p:txBody>
      </p:sp>
      <p:sp>
        <p:nvSpPr>
          <p:cNvPr id="832" name="Google Shape;832;p84"/>
          <p:cNvSpPr/>
          <p:nvPr/>
        </p:nvSpPr>
        <p:spPr>
          <a:xfrm>
            <a:off x="-522792" y="-198217"/>
            <a:ext cx="2031000" cy="106917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84"/>
          <p:cNvSpPr/>
          <p:nvPr/>
        </p:nvSpPr>
        <p:spPr>
          <a:xfrm>
            <a:off x="3290493" y="4722734"/>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34" name="Google Shape;834;p84"/>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sp>
        <p:nvSpPr>
          <p:cNvPr id="835" name="Google Shape;835;p84"/>
          <p:cNvSpPr/>
          <p:nvPr/>
        </p:nvSpPr>
        <p:spPr>
          <a:xfrm>
            <a:off x="3290493" y="6800784"/>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84"/>
          <p:cNvSpPr/>
          <p:nvPr/>
        </p:nvSpPr>
        <p:spPr>
          <a:xfrm>
            <a:off x="3290493" y="8315284"/>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85"/>
          <p:cNvSpPr txBox="1"/>
          <p:nvPr>
            <p:ph idx="1" type="body"/>
          </p:nvPr>
        </p:nvSpPr>
        <p:spPr>
          <a:xfrm>
            <a:off x="7113451" y="3073401"/>
            <a:ext cx="10366200" cy="6032700"/>
          </a:xfrm>
          <a:prstGeom prst="rect">
            <a:avLst/>
          </a:prstGeom>
          <a:noFill/>
          <a:ln>
            <a:noFill/>
          </a:ln>
        </p:spPr>
        <p:txBody>
          <a:bodyPr anchorCtr="0" anchor="t" bIns="0" lIns="0" spcFirstLastPara="1" rIns="0" wrap="square" tIns="0">
            <a:normAutofit lnSpcReduction="10000"/>
          </a:bodyPr>
          <a:lstStyle/>
          <a:p>
            <a:pPr indent="-571500" lvl="0" marL="800100" rtl="0" algn="l">
              <a:lnSpc>
                <a:spcPct val="90000"/>
              </a:lnSpc>
              <a:spcBef>
                <a:spcPts val="1000"/>
              </a:spcBef>
              <a:spcAft>
                <a:spcPts val="0"/>
              </a:spcAft>
              <a:buSzPts val="6000"/>
              <a:buFont typeface="Raleway"/>
              <a:buChar char="•"/>
            </a:pPr>
            <a:r>
              <a:rPr lang="en-US">
                <a:solidFill>
                  <a:schemeClr val="dk1"/>
                </a:solidFill>
                <a:latin typeface="Raleway"/>
                <a:ea typeface="Raleway"/>
                <a:cs typeface="Raleway"/>
                <a:sym typeface="Raleway"/>
              </a:rPr>
              <a:t>Centering students’ lived experiences and identities in SEL</a:t>
            </a:r>
            <a:endParaRPr>
              <a:latin typeface="Raleway"/>
              <a:ea typeface="Raleway"/>
              <a:cs typeface="Raleway"/>
              <a:sym typeface="Raleway"/>
            </a:endParaRPr>
          </a:p>
          <a:p>
            <a:pPr indent="0" lvl="0" marL="228600" rtl="0" algn="l">
              <a:lnSpc>
                <a:spcPct val="90000"/>
              </a:lnSpc>
              <a:spcBef>
                <a:spcPts val="1000"/>
              </a:spcBef>
              <a:spcAft>
                <a:spcPts val="0"/>
              </a:spcAft>
              <a:buSzPts val="6000"/>
              <a:buNone/>
            </a:pPr>
            <a:r>
              <a:t/>
            </a:r>
            <a:endParaRPr>
              <a:solidFill>
                <a:schemeClr val="dk1"/>
              </a:solidFill>
              <a:latin typeface="Raleway"/>
              <a:ea typeface="Raleway"/>
              <a:cs typeface="Raleway"/>
              <a:sym typeface="Raleway"/>
            </a:endParaRPr>
          </a:p>
          <a:p>
            <a:pPr indent="-571500" lvl="0" marL="800100" rtl="0" algn="l">
              <a:lnSpc>
                <a:spcPct val="90000"/>
              </a:lnSpc>
              <a:spcBef>
                <a:spcPts val="1000"/>
              </a:spcBef>
              <a:spcAft>
                <a:spcPts val="0"/>
              </a:spcAft>
              <a:buSzPts val="6000"/>
              <a:buFont typeface="Raleway"/>
              <a:buChar char="•"/>
            </a:pPr>
            <a:r>
              <a:rPr lang="en-US">
                <a:solidFill>
                  <a:schemeClr val="dk1"/>
                </a:solidFill>
                <a:latin typeface="Raleway"/>
                <a:ea typeface="Raleway"/>
                <a:cs typeface="Raleway"/>
                <a:sym typeface="Raleway"/>
              </a:rPr>
              <a:t>Using SEL discussions to validate students’ experiences of oppression</a:t>
            </a:r>
            <a:endParaRPr>
              <a:latin typeface="Raleway"/>
              <a:ea typeface="Raleway"/>
              <a:cs typeface="Raleway"/>
              <a:sym typeface="Raleway"/>
            </a:endParaRPr>
          </a:p>
          <a:p>
            <a:pPr indent="0" lvl="0" marL="228600" rtl="0" algn="l">
              <a:lnSpc>
                <a:spcPct val="90000"/>
              </a:lnSpc>
              <a:spcBef>
                <a:spcPts val="1000"/>
              </a:spcBef>
              <a:spcAft>
                <a:spcPts val="0"/>
              </a:spcAft>
              <a:buSzPts val="6000"/>
              <a:buNone/>
            </a:pPr>
            <a:r>
              <a:t/>
            </a:r>
            <a:endParaRPr>
              <a:solidFill>
                <a:schemeClr val="dk1"/>
              </a:solidFill>
              <a:latin typeface="Raleway"/>
              <a:ea typeface="Raleway"/>
              <a:cs typeface="Raleway"/>
              <a:sym typeface="Raleway"/>
            </a:endParaRPr>
          </a:p>
          <a:p>
            <a:pPr indent="-571500" lvl="0" marL="800100" rtl="0" algn="l">
              <a:lnSpc>
                <a:spcPct val="90000"/>
              </a:lnSpc>
              <a:spcBef>
                <a:spcPts val="1000"/>
              </a:spcBef>
              <a:spcAft>
                <a:spcPts val="0"/>
              </a:spcAft>
              <a:buSzPts val="6000"/>
              <a:buFont typeface="Raleway"/>
              <a:buChar char="•"/>
            </a:pPr>
            <a:r>
              <a:rPr lang="en-US">
                <a:solidFill>
                  <a:schemeClr val="dk1"/>
                </a:solidFill>
                <a:latin typeface="Raleway"/>
                <a:ea typeface="Raleway"/>
                <a:cs typeface="Raleway"/>
                <a:sym typeface="Raleway"/>
              </a:rPr>
              <a:t>Using SEL instruction as a space to encourage youth to use their voice for social justice</a:t>
            </a:r>
            <a:endParaRPr>
              <a:latin typeface="Raleway"/>
              <a:ea typeface="Raleway"/>
              <a:cs typeface="Raleway"/>
              <a:sym typeface="Raleway"/>
            </a:endParaRPr>
          </a:p>
        </p:txBody>
      </p:sp>
      <p:sp>
        <p:nvSpPr>
          <p:cNvPr id="843" name="Google Shape;843;p85"/>
          <p:cNvSpPr txBox="1"/>
          <p:nvPr>
            <p:ph type="title"/>
          </p:nvPr>
        </p:nvSpPr>
        <p:spPr>
          <a:xfrm>
            <a:off x="7416799" y="764688"/>
            <a:ext cx="10366200" cy="1991400"/>
          </a:xfrm>
          <a:prstGeom prst="rect">
            <a:avLst/>
          </a:prstGeom>
          <a:noFill/>
          <a:ln>
            <a:noFill/>
          </a:ln>
        </p:spPr>
        <p:txBody>
          <a:bodyPr anchorCtr="0" anchor="t" bIns="0" lIns="0" spcFirstLastPara="1" rIns="0" wrap="square" tIns="0">
            <a:normAutofit fontScale="90000"/>
          </a:bodyPr>
          <a:lstStyle/>
          <a:p>
            <a:pPr indent="0" lvl="0" marL="0" rtl="0" algn="l">
              <a:lnSpc>
                <a:spcPct val="90000"/>
              </a:lnSpc>
              <a:spcBef>
                <a:spcPts val="0"/>
              </a:spcBef>
              <a:spcAft>
                <a:spcPts val="0"/>
              </a:spcAft>
              <a:buClr>
                <a:schemeClr val="dk2"/>
              </a:buClr>
              <a:buSzPct val="190000"/>
              <a:buFont typeface="Raleway"/>
              <a:buNone/>
            </a:pPr>
            <a:r>
              <a:rPr b="1" lang="en-US" sz="7000">
                <a:solidFill>
                  <a:srgbClr val="9C182C"/>
                </a:solidFill>
                <a:latin typeface="Raleway"/>
                <a:ea typeface="Raleway"/>
                <a:cs typeface="Raleway"/>
                <a:sym typeface="Raleway"/>
              </a:rPr>
              <a:t>SEL in Service of </a:t>
            </a:r>
            <a:br>
              <a:rPr b="1" lang="en-US" sz="7000">
                <a:solidFill>
                  <a:srgbClr val="9C182C"/>
                </a:solidFill>
                <a:latin typeface="Raleway"/>
                <a:ea typeface="Raleway"/>
                <a:cs typeface="Raleway"/>
                <a:sym typeface="Raleway"/>
              </a:rPr>
            </a:br>
            <a:r>
              <a:rPr b="1" lang="en-US" sz="7000">
                <a:solidFill>
                  <a:srgbClr val="9C182C"/>
                </a:solidFill>
                <a:latin typeface="Raleway"/>
                <a:ea typeface="Raleway"/>
                <a:cs typeface="Raleway"/>
                <a:sym typeface="Raleway"/>
              </a:rPr>
              <a:t>Community Empowerment</a:t>
            </a:r>
            <a:endParaRPr b="1">
              <a:solidFill>
                <a:srgbClr val="9C182C"/>
              </a:solidFill>
              <a:latin typeface="Raleway"/>
              <a:ea typeface="Raleway"/>
              <a:cs typeface="Raleway"/>
              <a:sym typeface="Raleway"/>
            </a:endParaRPr>
          </a:p>
        </p:txBody>
      </p:sp>
      <p:sp>
        <p:nvSpPr>
          <p:cNvPr id="844" name="Google Shape;844;p85"/>
          <p:cNvSpPr/>
          <p:nvPr/>
        </p:nvSpPr>
        <p:spPr>
          <a:xfrm>
            <a:off x="-522804" y="-198225"/>
            <a:ext cx="3085800" cy="106917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picture containing person, person, outdoor, sport&#10;&#10;Description automatically generated" id="845" name="Google Shape;845;p85"/>
          <p:cNvPicPr preferRelativeResize="0"/>
          <p:nvPr>
            <p:ph idx="2" type="pic"/>
          </p:nvPr>
        </p:nvPicPr>
        <p:blipFill rotWithShape="1">
          <a:blip r:embed="rId3">
            <a:alphaModFix/>
          </a:blip>
          <a:srcRect b="0" l="0" r="0" t="0"/>
          <a:stretch/>
        </p:blipFill>
        <p:spPr>
          <a:xfrm>
            <a:off x="375450" y="810350"/>
            <a:ext cx="6868425" cy="9119474"/>
          </a:xfrm>
          <a:prstGeom prst="rect">
            <a:avLst/>
          </a:prstGeom>
          <a:noFill/>
          <a:ln cap="flat" cmpd="sng" w="9525">
            <a:solidFill>
              <a:srgbClr val="888888"/>
            </a:solidFill>
            <a:prstDash val="solid"/>
            <a:round/>
            <a:headEnd len="sm" w="sm" type="none"/>
            <a:tailEnd len="sm" w="sm" type="none"/>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grpSp>
        <p:nvGrpSpPr>
          <p:cNvPr id="850" name="Google Shape;850;p86"/>
          <p:cNvGrpSpPr/>
          <p:nvPr/>
        </p:nvGrpSpPr>
        <p:grpSpPr>
          <a:xfrm>
            <a:off x="2902318" y="1993106"/>
            <a:ext cx="14357025" cy="3940425"/>
            <a:chOff x="0" y="66675"/>
            <a:chExt cx="19142700" cy="5253900"/>
          </a:xfrm>
        </p:grpSpPr>
        <p:sp>
          <p:nvSpPr>
            <p:cNvPr id="851" name="Google Shape;851;p86"/>
            <p:cNvSpPr txBox="1"/>
            <p:nvPr/>
          </p:nvSpPr>
          <p:spPr>
            <a:xfrm>
              <a:off x="0" y="66675"/>
              <a:ext cx="19142700" cy="52539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chemeClr val="dk1"/>
                </a:buClr>
                <a:buSzPts val="1100"/>
                <a:buFont typeface="Arial"/>
                <a:buNone/>
              </a:pPr>
              <a:r>
                <a:rPr lang="en-US" sz="8000">
                  <a:solidFill>
                    <a:srgbClr val="9C182C"/>
                  </a:solidFill>
                  <a:latin typeface="Raleway"/>
                  <a:ea typeface="Raleway"/>
                  <a:cs typeface="Raleway"/>
                  <a:sym typeface="Raleway"/>
                </a:rPr>
                <a:t>Let’s Discuss</a:t>
              </a:r>
              <a:endParaRPr sz="8000">
                <a:solidFill>
                  <a:srgbClr val="9C182C"/>
                </a:solidFill>
                <a:latin typeface="Raleway"/>
                <a:ea typeface="Raleway"/>
                <a:cs typeface="Raleway"/>
                <a:sym typeface="Raleway"/>
              </a:endParaRPr>
            </a:p>
            <a:p>
              <a:pPr indent="0" lvl="0" marL="0" marR="0" rtl="0" algn="l">
                <a:lnSpc>
                  <a:spcPct val="110000"/>
                </a:lnSpc>
                <a:spcBef>
                  <a:spcPts val="0"/>
                </a:spcBef>
                <a:spcAft>
                  <a:spcPts val="0"/>
                </a:spcAft>
                <a:buClr>
                  <a:schemeClr val="dk1"/>
                </a:buClr>
                <a:buSzPts val="1100"/>
                <a:buFont typeface="Arial"/>
                <a:buNone/>
              </a:pPr>
              <a:r>
                <a:t/>
              </a:r>
              <a:endParaRPr sz="8000">
                <a:solidFill>
                  <a:srgbClr val="9C182C"/>
                </a:solidFill>
                <a:latin typeface="Raleway"/>
                <a:ea typeface="Raleway"/>
                <a:cs typeface="Raleway"/>
                <a:sym typeface="Raleway"/>
              </a:endParaRPr>
            </a:p>
            <a:p>
              <a:pPr indent="0" lvl="0" marL="0" marR="0" rtl="0" algn="l">
                <a:lnSpc>
                  <a:spcPct val="110000"/>
                </a:lnSpc>
                <a:spcBef>
                  <a:spcPts val="0"/>
                </a:spcBef>
                <a:spcAft>
                  <a:spcPts val="0"/>
                </a:spcAft>
                <a:buNone/>
              </a:pPr>
              <a:r>
                <a:t/>
              </a:r>
              <a:endParaRPr sz="8000">
                <a:solidFill>
                  <a:srgbClr val="9C182C"/>
                </a:solidFill>
                <a:latin typeface="Raleway"/>
                <a:ea typeface="Raleway"/>
                <a:cs typeface="Raleway"/>
                <a:sym typeface="Raleway"/>
              </a:endParaRPr>
            </a:p>
          </p:txBody>
        </p:sp>
        <p:sp>
          <p:nvSpPr>
            <p:cNvPr id="852" name="Google Shape;852;p86"/>
            <p:cNvSpPr txBox="1"/>
            <p:nvPr/>
          </p:nvSpPr>
          <p:spPr>
            <a:xfrm>
              <a:off x="0" y="2157433"/>
              <a:ext cx="17574300" cy="2874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None/>
              </a:pPr>
              <a:r>
                <a:t/>
              </a:r>
              <a:endParaRPr/>
            </a:p>
          </p:txBody>
        </p:sp>
      </p:grpSp>
      <p:sp>
        <p:nvSpPr>
          <p:cNvPr id="853" name="Google Shape;853;p86"/>
          <p:cNvSpPr/>
          <p:nvPr/>
        </p:nvSpPr>
        <p:spPr>
          <a:xfrm>
            <a:off x="7649768" y="3505202"/>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86"/>
          <p:cNvSpPr txBox="1"/>
          <p:nvPr/>
        </p:nvSpPr>
        <p:spPr>
          <a:xfrm>
            <a:off x="8185850" y="3374625"/>
            <a:ext cx="9177900" cy="5241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lang="en-US" sz="3000">
                <a:solidFill>
                  <a:srgbClr val="050707"/>
                </a:solidFill>
                <a:latin typeface="Raleway"/>
                <a:ea typeface="Raleway"/>
                <a:cs typeface="Raleway"/>
                <a:sym typeface="Raleway"/>
              </a:rPr>
              <a:t>How can you help students to become informed and engaged citizens and community members?</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r>
              <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r>
              <a:rPr lang="en-US" sz="3000">
                <a:solidFill>
                  <a:srgbClr val="050707"/>
                </a:solidFill>
                <a:latin typeface="Raleway"/>
                <a:ea typeface="Raleway"/>
                <a:cs typeface="Raleway"/>
                <a:sym typeface="Raleway"/>
              </a:rPr>
              <a:t>Are you doing everything you can to move your students closer to opportunity?</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r>
              <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r>
              <a:rPr lang="en-US" sz="3000">
                <a:solidFill>
                  <a:srgbClr val="050707"/>
                </a:solidFill>
                <a:latin typeface="Raleway"/>
                <a:ea typeface="Raleway"/>
                <a:cs typeface="Raleway"/>
                <a:sym typeface="Raleway"/>
              </a:rPr>
              <a:t>Who are partners or stakeholders you could connect with to understand more about the role CBOs can play supporting social and emotional learning? </a:t>
            </a:r>
            <a:endParaRPr sz="3000">
              <a:solidFill>
                <a:srgbClr val="050707"/>
              </a:solidFill>
              <a:latin typeface="Raleway"/>
              <a:ea typeface="Raleway"/>
              <a:cs typeface="Raleway"/>
              <a:sym typeface="Raleway"/>
            </a:endParaRPr>
          </a:p>
        </p:txBody>
      </p:sp>
      <p:sp>
        <p:nvSpPr>
          <p:cNvPr id="855" name="Google Shape;855;p86"/>
          <p:cNvSpPr/>
          <p:nvPr/>
        </p:nvSpPr>
        <p:spPr>
          <a:xfrm>
            <a:off x="-522804" y="-198225"/>
            <a:ext cx="3085800" cy="106917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86"/>
          <p:cNvSpPr/>
          <p:nvPr/>
        </p:nvSpPr>
        <p:spPr>
          <a:xfrm>
            <a:off x="7649768" y="5053584"/>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7" name="Google Shape;857;p86"/>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sp>
        <p:nvSpPr>
          <p:cNvPr id="858" name="Google Shape;858;p86"/>
          <p:cNvSpPr/>
          <p:nvPr/>
        </p:nvSpPr>
        <p:spPr>
          <a:xfrm>
            <a:off x="7649768" y="6598234"/>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raising their hands&#10;&#10;Description automatically generated with medium confidence" id="859" name="Google Shape;859;p86"/>
          <p:cNvPicPr preferRelativeResize="0"/>
          <p:nvPr/>
        </p:nvPicPr>
        <p:blipFill rotWithShape="1">
          <a:blip r:embed="rId4">
            <a:alphaModFix/>
          </a:blip>
          <a:srcRect b="0" l="0" r="0" t="0"/>
          <a:stretch/>
        </p:blipFill>
        <p:spPr>
          <a:xfrm>
            <a:off x="-108300" y="3484014"/>
            <a:ext cx="7501001" cy="5022214"/>
          </a:xfrm>
          <a:prstGeom prst="rect">
            <a:avLst/>
          </a:prstGeom>
          <a:noFill/>
          <a:ln cap="flat" cmpd="sng" w="19050">
            <a:solidFill>
              <a:srgbClr val="888888"/>
            </a:solidFill>
            <a:prstDash val="solid"/>
            <a:round/>
            <a:headEnd len="sm" w="sm" type="none"/>
            <a:tailEnd len="sm" w="sm" type="none"/>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grpSp>
        <p:nvGrpSpPr>
          <p:cNvPr id="864" name="Google Shape;864;p87"/>
          <p:cNvGrpSpPr/>
          <p:nvPr/>
        </p:nvGrpSpPr>
        <p:grpSpPr>
          <a:xfrm>
            <a:off x="2902318" y="1993106"/>
            <a:ext cx="14357025" cy="3940425"/>
            <a:chOff x="0" y="66675"/>
            <a:chExt cx="19142700" cy="5253900"/>
          </a:xfrm>
        </p:grpSpPr>
        <p:sp>
          <p:nvSpPr>
            <p:cNvPr id="865" name="Google Shape;865;p87"/>
            <p:cNvSpPr txBox="1"/>
            <p:nvPr/>
          </p:nvSpPr>
          <p:spPr>
            <a:xfrm>
              <a:off x="0" y="66675"/>
              <a:ext cx="19142700" cy="52539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chemeClr val="dk1"/>
                </a:buClr>
                <a:buSzPts val="1100"/>
                <a:buFont typeface="Arial"/>
                <a:buNone/>
              </a:pPr>
              <a:r>
                <a:rPr lang="en-US" sz="8000">
                  <a:solidFill>
                    <a:srgbClr val="9C182C"/>
                  </a:solidFill>
                  <a:latin typeface="Raleway"/>
                  <a:ea typeface="Raleway"/>
                  <a:cs typeface="Raleway"/>
                  <a:sym typeface="Raleway"/>
                </a:rPr>
                <a:t>Let’s Discuss</a:t>
              </a:r>
              <a:endParaRPr sz="8000">
                <a:solidFill>
                  <a:srgbClr val="9C182C"/>
                </a:solidFill>
                <a:latin typeface="Raleway"/>
                <a:ea typeface="Raleway"/>
                <a:cs typeface="Raleway"/>
                <a:sym typeface="Raleway"/>
              </a:endParaRPr>
            </a:p>
            <a:p>
              <a:pPr indent="0" lvl="0" marL="0" marR="0" rtl="0" algn="l">
                <a:lnSpc>
                  <a:spcPct val="110000"/>
                </a:lnSpc>
                <a:spcBef>
                  <a:spcPts val="0"/>
                </a:spcBef>
                <a:spcAft>
                  <a:spcPts val="0"/>
                </a:spcAft>
                <a:buClr>
                  <a:schemeClr val="dk1"/>
                </a:buClr>
                <a:buSzPts val="1100"/>
                <a:buFont typeface="Arial"/>
                <a:buNone/>
              </a:pPr>
              <a:r>
                <a:t/>
              </a:r>
              <a:endParaRPr sz="8000">
                <a:solidFill>
                  <a:srgbClr val="9C182C"/>
                </a:solidFill>
                <a:latin typeface="Raleway"/>
                <a:ea typeface="Raleway"/>
                <a:cs typeface="Raleway"/>
                <a:sym typeface="Raleway"/>
              </a:endParaRPr>
            </a:p>
            <a:p>
              <a:pPr indent="0" lvl="0" marL="0" marR="0" rtl="0" algn="l">
                <a:lnSpc>
                  <a:spcPct val="110000"/>
                </a:lnSpc>
                <a:spcBef>
                  <a:spcPts val="0"/>
                </a:spcBef>
                <a:spcAft>
                  <a:spcPts val="0"/>
                </a:spcAft>
                <a:buNone/>
              </a:pPr>
              <a:r>
                <a:t/>
              </a:r>
              <a:endParaRPr sz="8000">
                <a:solidFill>
                  <a:srgbClr val="9C182C"/>
                </a:solidFill>
                <a:latin typeface="Raleway"/>
                <a:ea typeface="Raleway"/>
                <a:cs typeface="Raleway"/>
                <a:sym typeface="Raleway"/>
              </a:endParaRPr>
            </a:p>
          </p:txBody>
        </p:sp>
        <p:sp>
          <p:nvSpPr>
            <p:cNvPr id="866" name="Google Shape;866;p87"/>
            <p:cNvSpPr txBox="1"/>
            <p:nvPr/>
          </p:nvSpPr>
          <p:spPr>
            <a:xfrm>
              <a:off x="0" y="2157433"/>
              <a:ext cx="17574300" cy="2874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None/>
              </a:pPr>
              <a:r>
                <a:t/>
              </a:r>
              <a:endParaRPr/>
            </a:p>
          </p:txBody>
        </p:sp>
      </p:grpSp>
      <p:sp>
        <p:nvSpPr>
          <p:cNvPr id="867" name="Google Shape;867;p87"/>
          <p:cNvSpPr/>
          <p:nvPr/>
        </p:nvSpPr>
        <p:spPr>
          <a:xfrm>
            <a:off x="7649768" y="3429002"/>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87"/>
          <p:cNvSpPr txBox="1"/>
          <p:nvPr/>
        </p:nvSpPr>
        <p:spPr>
          <a:xfrm>
            <a:off x="8185850" y="3374625"/>
            <a:ext cx="9177900" cy="4179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lang="en-US" sz="3000">
                <a:solidFill>
                  <a:srgbClr val="050707"/>
                </a:solidFill>
                <a:latin typeface="Raleway"/>
                <a:ea typeface="Raleway"/>
                <a:cs typeface="Raleway"/>
                <a:sym typeface="Raleway"/>
              </a:rPr>
              <a:t>What community-based organizations in your locale can affirm diverse student identities and students’ lived experiences?</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r>
              <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r>
              <a:rPr lang="en-US" sz="3000">
                <a:solidFill>
                  <a:srgbClr val="050707"/>
                </a:solidFill>
                <a:latin typeface="Raleway"/>
                <a:ea typeface="Raleway"/>
                <a:cs typeface="Raleway"/>
                <a:sym typeface="Raleway"/>
              </a:rPr>
              <a:t>What community-based organizations can provide opportunities for student agency?</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r>
              <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r>
              <a:t/>
            </a:r>
            <a:endParaRPr sz="3000">
              <a:solidFill>
                <a:srgbClr val="050707"/>
              </a:solidFill>
              <a:latin typeface="Raleway"/>
              <a:ea typeface="Raleway"/>
              <a:cs typeface="Raleway"/>
              <a:sym typeface="Raleway"/>
            </a:endParaRPr>
          </a:p>
        </p:txBody>
      </p:sp>
      <p:sp>
        <p:nvSpPr>
          <p:cNvPr id="869" name="Google Shape;869;p87"/>
          <p:cNvSpPr/>
          <p:nvPr/>
        </p:nvSpPr>
        <p:spPr>
          <a:xfrm>
            <a:off x="-522804" y="-198225"/>
            <a:ext cx="3085800" cy="106917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87"/>
          <p:cNvSpPr/>
          <p:nvPr/>
        </p:nvSpPr>
        <p:spPr>
          <a:xfrm>
            <a:off x="7649768" y="5586984"/>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1" name="Google Shape;871;p87"/>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pic>
        <p:nvPicPr>
          <p:cNvPr descr="A picture containing building, person, outdoor, ground&#10;&#10;Description automatically generated" id="872" name="Google Shape;872;p87"/>
          <p:cNvPicPr preferRelativeResize="0"/>
          <p:nvPr/>
        </p:nvPicPr>
        <p:blipFill rotWithShape="1">
          <a:blip r:embed="rId4">
            <a:alphaModFix/>
          </a:blip>
          <a:srcRect b="0" l="0" r="0" t="0"/>
          <a:stretch/>
        </p:blipFill>
        <p:spPr>
          <a:xfrm>
            <a:off x="481974" y="3450640"/>
            <a:ext cx="6735150" cy="456907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88"/>
          <p:cNvSpPr/>
          <p:nvPr/>
        </p:nvSpPr>
        <p:spPr>
          <a:xfrm>
            <a:off x="1028700" y="8888895"/>
            <a:ext cx="16230600" cy="339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88"/>
          <p:cNvSpPr/>
          <p:nvPr/>
        </p:nvSpPr>
        <p:spPr>
          <a:xfrm>
            <a:off x="1054377" y="-359375"/>
            <a:ext cx="4986000" cy="118440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9" name="Google Shape;879;p88"/>
          <p:cNvPicPr preferRelativeResize="0"/>
          <p:nvPr/>
        </p:nvPicPr>
        <p:blipFill rotWithShape="1">
          <a:blip r:embed="rId3">
            <a:alphaModFix/>
          </a:blip>
          <a:srcRect b="0" l="0" r="0" t="0"/>
          <a:stretch/>
        </p:blipFill>
        <p:spPr>
          <a:xfrm>
            <a:off x="17259300" y="351310"/>
            <a:ext cx="677390" cy="677390"/>
          </a:xfrm>
          <a:prstGeom prst="rect">
            <a:avLst/>
          </a:prstGeom>
          <a:noFill/>
          <a:ln>
            <a:noFill/>
          </a:ln>
        </p:spPr>
      </p:pic>
      <p:sp>
        <p:nvSpPr>
          <p:cNvPr id="880" name="Google Shape;880;p88"/>
          <p:cNvSpPr txBox="1"/>
          <p:nvPr/>
        </p:nvSpPr>
        <p:spPr>
          <a:xfrm>
            <a:off x="6585100" y="2631600"/>
            <a:ext cx="10266900" cy="985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SzPts val="1100"/>
              <a:buNone/>
            </a:pPr>
            <a:r>
              <a:rPr b="1" lang="en-US" sz="6400">
                <a:solidFill>
                  <a:srgbClr val="9C182C"/>
                </a:solidFill>
                <a:latin typeface="Raleway"/>
                <a:ea typeface="Raleway"/>
                <a:cs typeface="Raleway"/>
                <a:sym typeface="Raleway"/>
              </a:rPr>
              <a:t>Collective Impact and SEL</a:t>
            </a:r>
            <a:endParaRPr b="1" sz="6400">
              <a:solidFill>
                <a:srgbClr val="9C182C"/>
              </a:solidFill>
              <a:latin typeface="Raleway"/>
              <a:ea typeface="Raleway"/>
              <a:cs typeface="Raleway"/>
              <a:sym typeface="Raleway"/>
            </a:endParaRPr>
          </a:p>
        </p:txBody>
      </p:sp>
      <p:sp>
        <p:nvSpPr>
          <p:cNvPr id="881" name="Google Shape;881;p88"/>
          <p:cNvSpPr txBox="1"/>
          <p:nvPr/>
        </p:nvSpPr>
        <p:spPr>
          <a:xfrm>
            <a:off x="6778875" y="3945150"/>
            <a:ext cx="10125600" cy="4082400"/>
          </a:xfrm>
          <a:prstGeom prst="rect">
            <a:avLst/>
          </a:prstGeom>
          <a:noFill/>
          <a:ln>
            <a:noFill/>
          </a:ln>
        </p:spPr>
        <p:txBody>
          <a:bodyPr anchorCtr="0" anchor="t" bIns="91425" lIns="91425" spcFirstLastPara="1" rIns="91425" wrap="square" tIns="91425">
            <a:noAutofit/>
          </a:bodyPr>
          <a:lstStyle/>
          <a:p>
            <a:pPr indent="-342900" lvl="0" marL="342900" rtl="0" algn="l">
              <a:spcBef>
                <a:spcPts val="2400"/>
              </a:spcBef>
              <a:spcAft>
                <a:spcPts val="0"/>
              </a:spcAft>
              <a:buClr>
                <a:schemeClr val="dk1"/>
              </a:buClr>
              <a:buSzPts val="4800"/>
              <a:buFont typeface="Raleway"/>
              <a:buChar char="▪"/>
            </a:pPr>
            <a:r>
              <a:rPr lang="en-US" sz="4400">
                <a:solidFill>
                  <a:schemeClr val="dk1"/>
                </a:solidFill>
                <a:latin typeface="Raleway"/>
                <a:ea typeface="Raleway"/>
                <a:cs typeface="Raleway"/>
                <a:sym typeface="Raleway"/>
              </a:rPr>
              <a:t>Shared community vision</a:t>
            </a:r>
            <a:endParaRPr sz="3200">
              <a:solidFill>
                <a:schemeClr val="dk1"/>
              </a:solidFill>
              <a:latin typeface="Raleway"/>
              <a:ea typeface="Raleway"/>
              <a:cs typeface="Raleway"/>
              <a:sym typeface="Raleway"/>
            </a:endParaRPr>
          </a:p>
          <a:p>
            <a:pPr indent="-342900" lvl="0" marL="342900" rtl="0" algn="l">
              <a:spcBef>
                <a:spcPts val="2400"/>
              </a:spcBef>
              <a:spcAft>
                <a:spcPts val="0"/>
              </a:spcAft>
              <a:buClr>
                <a:schemeClr val="dk1"/>
              </a:buClr>
              <a:buSzPts val="4800"/>
              <a:buFont typeface="Raleway"/>
              <a:buChar char="▪"/>
            </a:pPr>
            <a:r>
              <a:rPr lang="en-US" sz="4400">
                <a:solidFill>
                  <a:schemeClr val="dk1"/>
                </a:solidFill>
                <a:latin typeface="Raleway"/>
                <a:ea typeface="Raleway"/>
                <a:cs typeface="Raleway"/>
                <a:sym typeface="Raleway"/>
              </a:rPr>
              <a:t>Evidence-based decision making</a:t>
            </a:r>
            <a:endParaRPr sz="3200">
              <a:solidFill>
                <a:schemeClr val="dk1"/>
              </a:solidFill>
              <a:latin typeface="Raleway"/>
              <a:ea typeface="Raleway"/>
              <a:cs typeface="Raleway"/>
              <a:sym typeface="Raleway"/>
            </a:endParaRPr>
          </a:p>
          <a:p>
            <a:pPr indent="-342900" lvl="0" marL="342900" rtl="0" algn="l">
              <a:spcBef>
                <a:spcPts val="2400"/>
              </a:spcBef>
              <a:spcAft>
                <a:spcPts val="0"/>
              </a:spcAft>
              <a:buClr>
                <a:schemeClr val="dk1"/>
              </a:buClr>
              <a:buSzPts val="4800"/>
              <a:buFont typeface="Raleway"/>
              <a:buChar char="▪"/>
            </a:pPr>
            <a:r>
              <a:rPr lang="en-US" sz="4400">
                <a:solidFill>
                  <a:schemeClr val="dk1"/>
                </a:solidFill>
                <a:latin typeface="Raleway"/>
                <a:ea typeface="Raleway"/>
                <a:cs typeface="Raleway"/>
                <a:sym typeface="Raleway"/>
              </a:rPr>
              <a:t>Collaborative action</a:t>
            </a:r>
            <a:endParaRPr sz="3200">
              <a:solidFill>
                <a:schemeClr val="dk1"/>
              </a:solidFill>
              <a:latin typeface="Raleway"/>
              <a:ea typeface="Raleway"/>
              <a:cs typeface="Raleway"/>
              <a:sym typeface="Raleway"/>
            </a:endParaRPr>
          </a:p>
          <a:p>
            <a:pPr indent="-342900" lvl="0" marL="342900" rtl="0" algn="l">
              <a:spcBef>
                <a:spcPts val="2400"/>
              </a:spcBef>
              <a:spcAft>
                <a:spcPts val="0"/>
              </a:spcAft>
              <a:buClr>
                <a:schemeClr val="dk1"/>
              </a:buClr>
              <a:buSzPts val="4800"/>
              <a:buFont typeface="Raleway"/>
              <a:buChar char="▪"/>
            </a:pPr>
            <a:r>
              <a:rPr lang="en-US" sz="4400">
                <a:solidFill>
                  <a:schemeClr val="dk1"/>
                </a:solidFill>
                <a:latin typeface="Raleway"/>
                <a:ea typeface="Raleway"/>
                <a:cs typeface="Raleway"/>
                <a:sym typeface="Raleway"/>
              </a:rPr>
              <a:t>Investment and sustainability</a:t>
            </a:r>
            <a:endParaRPr>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6"/>
          <p:cNvSpPr/>
          <p:nvPr/>
        </p:nvSpPr>
        <p:spPr>
          <a:xfrm>
            <a:off x="1028700" y="8888895"/>
            <a:ext cx="16230600" cy="3375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6"/>
          <p:cNvSpPr/>
          <p:nvPr/>
        </p:nvSpPr>
        <p:spPr>
          <a:xfrm>
            <a:off x="1054381" y="-359379"/>
            <a:ext cx="7213200" cy="118440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8" name="Google Shape;228;p26"/>
          <p:cNvPicPr preferRelativeResize="0"/>
          <p:nvPr/>
        </p:nvPicPr>
        <p:blipFill rotWithShape="1">
          <a:blip r:embed="rId3">
            <a:alphaModFix/>
          </a:blip>
          <a:srcRect b="0" l="0" r="0" t="0"/>
          <a:stretch/>
        </p:blipFill>
        <p:spPr>
          <a:xfrm>
            <a:off x="17259300" y="351310"/>
            <a:ext cx="677390" cy="677390"/>
          </a:xfrm>
          <a:prstGeom prst="rect">
            <a:avLst/>
          </a:prstGeom>
          <a:noFill/>
          <a:ln>
            <a:noFill/>
          </a:ln>
        </p:spPr>
      </p:pic>
      <p:grpSp>
        <p:nvGrpSpPr>
          <p:cNvPr id="229" name="Google Shape;229;p26"/>
          <p:cNvGrpSpPr/>
          <p:nvPr/>
        </p:nvGrpSpPr>
        <p:grpSpPr>
          <a:xfrm>
            <a:off x="9763500" y="4008896"/>
            <a:ext cx="7495875" cy="2309571"/>
            <a:chOff x="0" y="-76200"/>
            <a:chExt cx="9994500" cy="4945548"/>
          </a:xfrm>
        </p:grpSpPr>
        <p:sp>
          <p:nvSpPr>
            <p:cNvPr id="230" name="Google Shape;230;p26"/>
            <p:cNvSpPr txBox="1"/>
            <p:nvPr/>
          </p:nvSpPr>
          <p:spPr>
            <a:xfrm>
              <a:off x="0" y="-76200"/>
              <a:ext cx="9994500" cy="2109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US" sz="6400">
                  <a:solidFill>
                    <a:srgbClr val="9C182C"/>
                  </a:solidFill>
                  <a:latin typeface="Raleway"/>
                  <a:ea typeface="Raleway"/>
                  <a:cs typeface="Raleway"/>
                  <a:sym typeface="Raleway"/>
                </a:rPr>
                <a:t>Video</a:t>
              </a:r>
              <a:endParaRPr/>
            </a:p>
          </p:txBody>
        </p:sp>
        <p:sp>
          <p:nvSpPr>
            <p:cNvPr id="231" name="Google Shape;231;p26"/>
            <p:cNvSpPr txBox="1"/>
            <p:nvPr/>
          </p:nvSpPr>
          <p:spPr>
            <a:xfrm>
              <a:off x="0" y="2654748"/>
              <a:ext cx="9504300" cy="2214600"/>
            </a:xfrm>
            <a:prstGeom prst="rect">
              <a:avLst/>
            </a:prstGeom>
            <a:noFill/>
            <a:ln>
              <a:noFill/>
            </a:ln>
          </p:spPr>
          <p:txBody>
            <a:bodyPr anchorCtr="0" anchor="t" bIns="0" lIns="0" spcFirstLastPara="1" rIns="0" wrap="square" tIns="0">
              <a:spAutoFit/>
            </a:bodyPr>
            <a:lstStyle/>
            <a:p>
              <a:pPr indent="0" lvl="0" marL="0" marR="0" rtl="0" algn="l">
                <a:lnSpc>
                  <a:spcPct val="139964"/>
                </a:lnSpc>
                <a:spcBef>
                  <a:spcPts val="0"/>
                </a:spcBef>
                <a:spcAft>
                  <a:spcPts val="0"/>
                </a:spcAft>
                <a:buClr>
                  <a:srgbClr val="000000"/>
                </a:buClr>
                <a:buFont typeface="Arial"/>
                <a:buNone/>
              </a:pPr>
              <a:r>
                <a:rPr lang="en-US" sz="2800">
                  <a:solidFill>
                    <a:srgbClr val="050707"/>
                  </a:solidFill>
                  <a:latin typeface="Raleway"/>
                  <a:ea typeface="Raleway"/>
                  <a:cs typeface="Raleway"/>
                  <a:sym typeface="Raleway"/>
                </a:rPr>
                <a:t>Video: </a:t>
              </a:r>
              <a:r>
                <a:rPr lang="en-US" sz="2800" u="sng">
                  <a:solidFill>
                    <a:schemeClr val="hlink"/>
                  </a:solidFill>
                  <a:latin typeface="Raleway"/>
                  <a:ea typeface="Raleway"/>
                  <a:cs typeface="Raleway"/>
                  <a:sym typeface="Raleway"/>
                  <a:hlinkClick r:id="rId4"/>
                </a:rPr>
                <a:t>Authentic Family Partnerships | Schoolwide SEL</a:t>
              </a:r>
              <a:endParaRPr/>
            </a:p>
          </p:txBody>
        </p:sp>
      </p:grpSp>
      <p:pic>
        <p:nvPicPr>
          <p:cNvPr id="232" name="Google Shape;232;p26"/>
          <p:cNvPicPr preferRelativeResize="0"/>
          <p:nvPr/>
        </p:nvPicPr>
        <p:blipFill rotWithShape="1">
          <a:blip r:embed="rId5">
            <a:alphaModFix/>
          </a:blip>
          <a:srcRect b="0" l="0" r="0" t="0"/>
          <a:stretch/>
        </p:blipFill>
        <p:spPr>
          <a:xfrm>
            <a:off x="1278437" y="505434"/>
            <a:ext cx="2174975" cy="2174975"/>
          </a:xfrm>
          <a:prstGeom prst="rect">
            <a:avLst/>
          </a:prstGeom>
          <a:noFill/>
          <a:ln>
            <a:noFill/>
          </a:ln>
        </p:spPr>
      </p:pic>
      <p:sp>
        <p:nvSpPr>
          <p:cNvPr id="233" name="Google Shape;233;p26"/>
          <p:cNvSpPr txBox="1"/>
          <p:nvPr/>
        </p:nvSpPr>
        <p:spPr>
          <a:xfrm>
            <a:off x="1210950" y="7774475"/>
            <a:ext cx="67221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SzPts val="1100"/>
              <a:buNone/>
            </a:pPr>
            <a:r>
              <a:rPr lang="en-US" sz="3000">
                <a:solidFill>
                  <a:srgbClr val="FFFFFF"/>
                </a:solidFill>
                <a:latin typeface="Raleway"/>
                <a:ea typeface="Raleway"/>
                <a:cs typeface="Raleway"/>
                <a:sym typeface="Raleway"/>
              </a:rPr>
              <a:t>6.1 Exploring Family and Community Engagement with an SEL Lens </a:t>
            </a:r>
            <a:endParaRPr sz="3000">
              <a:solidFill>
                <a:srgbClr val="FFFFFF"/>
              </a:solidFill>
              <a:latin typeface="Raleway"/>
              <a:ea typeface="Raleway"/>
              <a:cs typeface="Raleway"/>
              <a:sym typeface="Raleway"/>
            </a:endParaRPr>
          </a:p>
        </p:txBody>
      </p:sp>
      <p:pic>
        <p:nvPicPr>
          <p:cNvPr descr="Discover the importance of creating meaningful SEL partnerships and two-way communication with families. Developed in partnership with the Collaborative for Academic, Social, and Emotional Learning (CASEL), this video is part of a series that provides practical applications for educators pursuing high-quality, schoolwide SEL." id="234" name="Google Shape;234;p26" title="Authentic Family Partnerships | Schoolwide SEL">
            <a:hlinkClick r:id="rId6"/>
          </p:cNvPr>
          <p:cNvPicPr preferRelativeResize="0"/>
          <p:nvPr/>
        </p:nvPicPr>
        <p:blipFill>
          <a:blip r:embed="rId7">
            <a:alphaModFix/>
          </a:blip>
          <a:stretch>
            <a:fillRect/>
          </a:stretch>
        </p:blipFill>
        <p:spPr>
          <a:xfrm>
            <a:off x="505100" y="2680400"/>
            <a:ext cx="8716526" cy="490305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89"/>
          <p:cNvSpPr/>
          <p:nvPr/>
        </p:nvSpPr>
        <p:spPr>
          <a:xfrm>
            <a:off x="1028700" y="8888895"/>
            <a:ext cx="16230600" cy="339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89"/>
          <p:cNvSpPr/>
          <p:nvPr/>
        </p:nvSpPr>
        <p:spPr>
          <a:xfrm>
            <a:off x="1054377" y="-359375"/>
            <a:ext cx="4986000" cy="118440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8" name="Google Shape;888;p89"/>
          <p:cNvPicPr preferRelativeResize="0"/>
          <p:nvPr/>
        </p:nvPicPr>
        <p:blipFill rotWithShape="1">
          <a:blip r:embed="rId3">
            <a:alphaModFix/>
          </a:blip>
          <a:srcRect b="0" l="0" r="0" t="0"/>
          <a:stretch/>
        </p:blipFill>
        <p:spPr>
          <a:xfrm>
            <a:off x="17259300" y="351310"/>
            <a:ext cx="677390" cy="677390"/>
          </a:xfrm>
          <a:prstGeom prst="rect">
            <a:avLst/>
          </a:prstGeom>
          <a:noFill/>
          <a:ln>
            <a:noFill/>
          </a:ln>
        </p:spPr>
      </p:pic>
      <p:pic>
        <p:nvPicPr>
          <p:cNvPr descr="Diagram&#10;&#10;Description automatically generated" id="889" name="Google Shape;889;p89"/>
          <p:cNvPicPr preferRelativeResize="0"/>
          <p:nvPr/>
        </p:nvPicPr>
        <p:blipFill rotWithShape="1">
          <a:blip r:embed="rId4">
            <a:alphaModFix/>
          </a:blip>
          <a:srcRect b="0" l="0" r="0" t="0"/>
          <a:stretch/>
        </p:blipFill>
        <p:spPr>
          <a:xfrm>
            <a:off x="1606047" y="581502"/>
            <a:ext cx="14137800" cy="896612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C182C"/>
        </a:solidFill>
      </p:bgPr>
    </p:bg>
    <p:spTree>
      <p:nvGrpSpPr>
        <p:cNvPr id="893" name="Shape 893"/>
        <p:cNvGrpSpPr/>
        <p:nvPr/>
      </p:nvGrpSpPr>
      <p:grpSpPr>
        <a:xfrm>
          <a:off x="0" y="0"/>
          <a:ext cx="0" cy="0"/>
          <a:chOff x="0" y="0"/>
          <a:chExt cx="0" cy="0"/>
        </a:xfrm>
      </p:grpSpPr>
      <p:sp>
        <p:nvSpPr>
          <p:cNvPr id="894" name="Google Shape;894;p90"/>
          <p:cNvSpPr txBox="1"/>
          <p:nvPr/>
        </p:nvSpPr>
        <p:spPr>
          <a:xfrm>
            <a:off x="1028700" y="1009650"/>
            <a:ext cx="7339800" cy="5232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None/>
            </a:pPr>
            <a:r>
              <a:rPr lang="en-US" sz="3400">
                <a:solidFill>
                  <a:srgbClr val="FFFFFF"/>
                </a:solidFill>
                <a:latin typeface="Raleway"/>
                <a:ea typeface="Raleway"/>
                <a:cs typeface="Raleway"/>
                <a:sym typeface="Raleway"/>
              </a:rPr>
              <a:t>TAKE IT DEEPER</a:t>
            </a:r>
            <a:endParaRPr/>
          </a:p>
        </p:txBody>
      </p:sp>
      <p:grpSp>
        <p:nvGrpSpPr>
          <p:cNvPr id="895" name="Google Shape;895;p90"/>
          <p:cNvGrpSpPr/>
          <p:nvPr/>
        </p:nvGrpSpPr>
        <p:grpSpPr>
          <a:xfrm>
            <a:off x="737575" y="2699355"/>
            <a:ext cx="8416350" cy="5095662"/>
            <a:chOff x="-388167" y="-2589852"/>
            <a:chExt cx="11221800" cy="6794216"/>
          </a:xfrm>
        </p:grpSpPr>
        <p:sp>
          <p:nvSpPr>
            <p:cNvPr id="896" name="Google Shape;896;p90"/>
            <p:cNvSpPr txBox="1"/>
            <p:nvPr/>
          </p:nvSpPr>
          <p:spPr>
            <a:xfrm>
              <a:off x="-388167" y="2788364"/>
              <a:ext cx="9700800" cy="1416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3000">
                  <a:solidFill>
                    <a:srgbClr val="FFFFFF"/>
                  </a:solidFill>
                  <a:latin typeface="Raleway"/>
                  <a:ea typeface="Raleway"/>
                  <a:cs typeface="Raleway"/>
                  <a:sym typeface="Raleway"/>
                </a:rPr>
                <a:t>6.5 Aligning around SEL Through Community Partnerships</a:t>
              </a:r>
              <a:endParaRPr/>
            </a:p>
          </p:txBody>
        </p:sp>
        <p:sp>
          <p:nvSpPr>
            <p:cNvPr id="897" name="Google Shape;897;p90"/>
            <p:cNvSpPr/>
            <p:nvPr/>
          </p:nvSpPr>
          <p:spPr>
            <a:xfrm>
              <a:off x="-388167" y="1592586"/>
              <a:ext cx="1166700" cy="165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90"/>
            <p:cNvSpPr txBox="1"/>
            <p:nvPr/>
          </p:nvSpPr>
          <p:spPr>
            <a:xfrm>
              <a:off x="-388167" y="-2589852"/>
              <a:ext cx="11221800" cy="262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6400">
                  <a:solidFill>
                    <a:srgbClr val="FFFFFF"/>
                  </a:solidFill>
                  <a:latin typeface="Raleway"/>
                  <a:ea typeface="Raleway"/>
                  <a:cs typeface="Raleway"/>
                  <a:sym typeface="Raleway"/>
                </a:rPr>
                <a:t>Complete</a:t>
              </a:r>
              <a:r>
                <a:rPr b="1" lang="en-US" sz="6400">
                  <a:solidFill>
                    <a:srgbClr val="FFFFFF"/>
                  </a:solidFill>
                  <a:latin typeface="Raleway"/>
                  <a:ea typeface="Raleway"/>
                  <a:cs typeface="Raleway"/>
                  <a:sym typeface="Raleway"/>
                </a:rPr>
                <a:t> “Creating a Network Approach” </a:t>
              </a:r>
              <a:endParaRPr/>
            </a:p>
          </p:txBody>
        </p:sp>
      </p:grpSp>
      <p:pic>
        <p:nvPicPr>
          <p:cNvPr id="899" name="Google Shape;899;p90"/>
          <p:cNvPicPr preferRelativeResize="0"/>
          <p:nvPr/>
        </p:nvPicPr>
        <p:blipFill rotWithShape="1">
          <a:blip r:embed="rId3">
            <a:alphaModFix/>
          </a:blip>
          <a:srcRect b="0" l="0" r="0" t="0"/>
          <a:stretch/>
        </p:blipFill>
        <p:spPr>
          <a:xfrm>
            <a:off x="17115854" y="9012814"/>
            <a:ext cx="677390" cy="677390"/>
          </a:xfrm>
          <a:prstGeom prst="rect">
            <a:avLst/>
          </a:prstGeom>
          <a:noFill/>
          <a:ln>
            <a:noFill/>
          </a:ln>
        </p:spPr>
      </p:pic>
      <p:pic>
        <p:nvPicPr>
          <p:cNvPr id="900" name="Google Shape;900;p90"/>
          <p:cNvPicPr preferRelativeResize="0"/>
          <p:nvPr/>
        </p:nvPicPr>
        <p:blipFill>
          <a:blip r:embed="rId4">
            <a:alphaModFix/>
          </a:blip>
          <a:stretch>
            <a:fillRect/>
          </a:stretch>
        </p:blipFill>
        <p:spPr>
          <a:xfrm>
            <a:off x="9807486" y="1078125"/>
            <a:ext cx="6654799" cy="861207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91"/>
          <p:cNvSpPr txBox="1"/>
          <p:nvPr/>
        </p:nvSpPr>
        <p:spPr>
          <a:xfrm>
            <a:off x="2249718" y="432206"/>
            <a:ext cx="14357100" cy="3940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chemeClr val="dk1"/>
              </a:buClr>
              <a:buSzPts val="1100"/>
              <a:buFont typeface="Arial"/>
              <a:buNone/>
            </a:pPr>
            <a:r>
              <a:rPr lang="en-US" sz="8000">
                <a:solidFill>
                  <a:srgbClr val="9C182C"/>
                </a:solidFill>
                <a:latin typeface="Raleway"/>
                <a:ea typeface="Raleway"/>
                <a:cs typeface="Raleway"/>
                <a:sym typeface="Raleway"/>
              </a:rPr>
              <a:t>Case Study</a:t>
            </a:r>
            <a:endParaRPr sz="8000">
              <a:solidFill>
                <a:srgbClr val="9C182C"/>
              </a:solidFill>
              <a:latin typeface="Raleway"/>
              <a:ea typeface="Raleway"/>
              <a:cs typeface="Raleway"/>
              <a:sym typeface="Raleway"/>
            </a:endParaRPr>
          </a:p>
          <a:p>
            <a:pPr indent="0" lvl="0" marL="0" marR="0" rtl="0" algn="l">
              <a:lnSpc>
                <a:spcPct val="110000"/>
              </a:lnSpc>
              <a:spcBef>
                <a:spcPts val="0"/>
              </a:spcBef>
              <a:spcAft>
                <a:spcPts val="0"/>
              </a:spcAft>
              <a:buClr>
                <a:schemeClr val="dk1"/>
              </a:buClr>
              <a:buSzPts val="1100"/>
              <a:buFont typeface="Arial"/>
              <a:buNone/>
            </a:pPr>
            <a:r>
              <a:t/>
            </a:r>
            <a:endParaRPr sz="8000">
              <a:solidFill>
                <a:srgbClr val="9C182C"/>
              </a:solidFill>
              <a:latin typeface="Raleway"/>
              <a:ea typeface="Raleway"/>
              <a:cs typeface="Raleway"/>
              <a:sym typeface="Raleway"/>
            </a:endParaRPr>
          </a:p>
          <a:p>
            <a:pPr indent="0" lvl="0" marL="0" marR="0" rtl="0" algn="l">
              <a:lnSpc>
                <a:spcPct val="110000"/>
              </a:lnSpc>
              <a:spcBef>
                <a:spcPts val="0"/>
              </a:spcBef>
              <a:spcAft>
                <a:spcPts val="0"/>
              </a:spcAft>
              <a:buNone/>
            </a:pPr>
            <a:r>
              <a:t/>
            </a:r>
            <a:endParaRPr sz="8000">
              <a:solidFill>
                <a:srgbClr val="9C182C"/>
              </a:solidFill>
              <a:latin typeface="Raleway"/>
              <a:ea typeface="Raleway"/>
              <a:cs typeface="Raleway"/>
              <a:sym typeface="Raleway"/>
            </a:endParaRPr>
          </a:p>
        </p:txBody>
      </p:sp>
      <p:sp>
        <p:nvSpPr>
          <p:cNvPr id="906" name="Google Shape;906;p91"/>
          <p:cNvSpPr/>
          <p:nvPr/>
        </p:nvSpPr>
        <p:spPr>
          <a:xfrm>
            <a:off x="3321418" y="6646152"/>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91"/>
          <p:cNvSpPr txBox="1"/>
          <p:nvPr/>
        </p:nvSpPr>
        <p:spPr>
          <a:xfrm>
            <a:off x="3776725" y="4372700"/>
            <a:ext cx="12830100" cy="5131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lang="en-US" sz="2900">
                <a:solidFill>
                  <a:srgbClr val="9C182C"/>
                </a:solidFill>
                <a:latin typeface="Raleway"/>
                <a:ea typeface="Raleway"/>
                <a:cs typeface="Raleway"/>
                <a:sym typeface="Raleway"/>
              </a:rPr>
              <a:t>Reflect:</a:t>
            </a:r>
            <a:br>
              <a:rPr lang="en-US" sz="2400">
                <a:solidFill>
                  <a:srgbClr val="050707"/>
                </a:solidFill>
                <a:latin typeface="Raleway"/>
                <a:ea typeface="Raleway"/>
                <a:cs typeface="Raleway"/>
                <a:sym typeface="Raleway"/>
              </a:rPr>
            </a:br>
            <a:r>
              <a:rPr lang="en-US" sz="2400">
                <a:solidFill>
                  <a:srgbClr val="050707"/>
                </a:solidFill>
                <a:latin typeface="Raleway"/>
                <a:ea typeface="Raleway"/>
                <a:cs typeface="Raleway"/>
                <a:sym typeface="Raleway"/>
              </a:rPr>
              <a:t>What did you notice about the variety of community-based learning opportunities offered through partnerships with district, tribal, nonprofit, and government organizations? Were there 1-2 programs that peaked your interest?</a:t>
            </a:r>
            <a:br>
              <a:rPr lang="en-US" sz="2400">
                <a:solidFill>
                  <a:srgbClr val="050707"/>
                </a:solidFill>
                <a:latin typeface="Raleway"/>
                <a:ea typeface="Raleway"/>
                <a:cs typeface="Raleway"/>
                <a:sym typeface="Raleway"/>
              </a:rPr>
            </a:br>
            <a:endParaRPr sz="24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r>
              <a:rPr lang="en-US" sz="2400">
                <a:solidFill>
                  <a:srgbClr val="050707"/>
                </a:solidFill>
                <a:latin typeface="Raleway"/>
                <a:ea typeface="Raleway"/>
                <a:cs typeface="Raleway"/>
                <a:sym typeface="Raleway"/>
              </a:rPr>
              <a:t>Choose a community-based program described above and explore. What SEL skills might students develop through their engagement?</a:t>
            </a:r>
            <a:br>
              <a:rPr lang="en-US" sz="2400">
                <a:solidFill>
                  <a:srgbClr val="050707"/>
                </a:solidFill>
                <a:latin typeface="Raleway"/>
                <a:ea typeface="Raleway"/>
                <a:cs typeface="Raleway"/>
                <a:sym typeface="Raleway"/>
              </a:rPr>
            </a:br>
            <a:endParaRPr sz="24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r>
              <a:rPr lang="en-US" sz="2400">
                <a:solidFill>
                  <a:srgbClr val="050707"/>
                </a:solidFill>
                <a:latin typeface="Raleway"/>
                <a:ea typeface="Raleway"/>
                <a:cs typeface="Raleway"/>
                <a:sym typeface="Raleway"/>
              </a:rPr>
              <a:t>What SEL opportunities for adults are presented in these programs?</a:t>
            </a:r>
            <a:br>
              <a:rPr lang="en-US" sz="2400">
                <a:solidFill>
                  <a:srgbClr val="050707"/>
                </a:solidFill>
                <a:latin typeface="Raleway"/>
                <a:ea typeface="Raleway"/>
                <a:cs typeface="Raleway"/>
                <a:sym typeface="Raleway"/>
              </a:rPr>
            </a:br>
            <a:endParaRPr sz="24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r>
              <a:rPr lang="en-US" sz="2400">
                <a:solidFill>
                  <a:srgbClr val="050707"/>
                </a:solidFill>
                <a:latin typeface="Raleway"/>
                <a:ea typeface="Raleway"/>
                <a:cs typeface="Raleway"/>
                <a:sym typeface="Raleway"/>
              </a:rPr>
              <a:t>List several potential partners or locations for community-based learning in your area. What sorts of programs can you imagine? What possibilities for SEL can you envision?</a:t>
            </a:r>
            <a:endParaRPr sz="2400">
              <a:solidFill>
                <a:srgbClr val="050707"/>
              </a:solidFill>
              <a:latin typeface="Raleway"/>
              <a:ea typeface="Raleway"/>
              <a:cs typeface="Raleway"/>
              <a:sym typeface="Raleway"/>
            </a:endParaRPr>
          </a:p>
        </p:txBody>
      </p:sp>
      <p:sp>
        <p:nvSpPr>
          <p:cNvPr id="908" name="Google Shape;908;p91"/>
          <p:cNvSpPr/>
          <p:nvPr/>
        </p:nvSpPr>
        <p:spPr>
          <a:xfrm>
            <a:off x="-522792" y="-198217"/>
            <a:ext cx="2031000" cy="106917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91"/>
          <p:cNvSpPr/>
          <p:nvPr/>
        </p:nvSpPr>
        <p:spPr>
          <a:xfrm>
            <a:off x="3321426" y="4995300"/>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10" name="Google Shape;910;p91"/>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sp>
        <p:nvSpPr>
          <p:cNvPr id="911" name="Google Shape;911;p91"/>
          <p:cNvSpPr/>
          <p:nvPr/>
        </p:nvSpPr>
        <p:spPr>
          <a:xfrm>
            <a:off x="3321418" y="7865134"/>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91"/>
          <p:cNvSpPr txBox="1"/>
          <p:nvPr/>
        </p:nvSpPr>
        <p:spPr>
          <a:xfrm>
            <a:off x="2430613" y="1725200"/>
            <a:ext cx="14278800" cy="26475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en-US" sz="2400">
                <a:solidFill>
                  <a:schemeClr val="dk1"/>
                </a:solidFill>
                <a:latin typeface="Raleway"/>
                <a:ea typeface="Raleway"/>
                <a:cs typeface="Raleway"/>
                <a:sym typeface="Raleway"/>
              </a:rPr>
              <a:t>Check out three different Case Studies and reflect on the questions below.</a:t>
            </a:r>
            <a:endParaRPr sz="2400">
              <a:solidFill>
                <a:schemeClr val="dk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US" sz="2400" u="sng">
                <a:solidFill>
                  <a:srgbClr val="1155CC"/>
                </a:solidFill>
                <a:latin typeface="Raleway"/>
                <a:ea typeface="Raleway"/>
                <a:cs typeface="Raleway"/>
                <a:sym typeface="Raleway"/>
                <a:hlinkClick r:id="rId4">
                  <a:extLst>
                    <a:ext uri="{A12FA001-AC4F-418D-AE19-62706E023703}">
                      <ahyp:hlinkClr val="tx"/>
                    </a:ext>
                  </a:extLst>
                </a:hlinkClick>
              </a:rPr>
              <a:t>Case Study: Blue Lake Rancheria Fosters SEL and Culturally Responsive Education Through Community Partnerships in Humboldt County</a:t>
            </a:r>
            <a:endParaRPr sz="2400">
              <a:solidFill>
                <a:schemeClr val="dk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US" sz="2400" u="sng">
                <a:solidFill>
                  <a:srgbClr val="1155CC"/>
                </a:solidFill>
                <a:latin typeface="Raleway"/>
                <a:ea typeface="Raleway"/>
                <a:cs typeface="Raleway"/>
                <a:sym typeface="Raleway"/>
                <a:hlinkClick r:id="rId5">
                  <a:extLst>
                    <a:ext uri="{A12FA001-AC4F-418D-AE19-62706E023703}">
                      <ahyp:hlinkClr val="tx"/>
                    </a:ext>
                  </a:extLst>
                </a:hlinkClick>
              </a:rPr>
              <a:t>Case Study: Community-based Watershed Education Spawns New Generations of Scientists</a:t>
            </a:r>
            <a:endParaRPr sz="2400">
              <a:solidFill>
                <a:schemeClr val="dk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US" sz="2400" u="sng">
                <a:solidFill>
                  <a:srgbClr val="1155CC"/>
                </a:solidFill>
                <a:latin typeface="Raleway"/>
                <a:ea typeface="Raleway"/>
                <a:cs typeface="Raleway"/>
                <a:sym typeface="Raleway"/>
                <a:hlinkClick r:id="rId6">
                  <a:extLst>
                    <a:ext uri="{A12FA001-AC4F-418D-AE19-62706E023703}">
                      <ahyp:hlinkClr val="tx"/>
                    </a:ext>
                  </a:extLst>
                </a:hlinkClick>
              </a:rPr>
              <a:t>Case Study: Traditional Ecological Knowledge (TEK) and Culturally Sustaining Education</a:t>
            </a:r>
            <a:endParaRPr sz="2400">
              <a:solidFill>
                <a:schemeClr val="dk1"/>
              </a:solidFill>
              <a:latin typeface="Raleway"/>
              <a:ea typeface="Raleway"/>
              <a:cs typeface="Raleway"/>
              <a:sym typeface="Raleway"/>
            </a:endParaRPr>
          </a:p>
          <a:p>
            <a:pPr indent="0" lvl="0" marL="0" marR="0" rtl="0" algn="l">
              <a:lnSpc>
                <a:spcPct val="119970"/>
              </a:lnSpc>
              <a:spcBef>
                <a:spcPts val="0"/>
              </a:spcBef>
              <a:spcAft>
                <a:spcPts val="0"/>
              </a:spcAft>
              <a:buSzPts val="1100"/>
              <a:buNone/>
            </a:pPr>
            <a:r>
              <a:t/>
            </a:r>
            <a:endParaRPr sz="3400">
              <a:solidFill>
                <a:srgbClr val="050707"/>
              </a:solidFill>
              <a:latin typeface="Raleway"/>
              <a:ea typeface="Raleway"/>
              <a:cs typeface="Raleway"/>
              <a:sym typeface="Raleway"/>
            </a:endParaRPr>
          </a:p>
        </p:txBody>
      </p:sp>
      <p:sp>
        <p:nvSpPr>
          <p:cNvPr id="913" name="Google Shape;913;p91"/>
          <p:cNvSpPr/>
          <p:nvPr/>
        </p:nvSpPr>
        <p:spPr>
          <a:xfrm>
            <a:off x="3321418" y="8725034"/>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grpSp>
        <p:nvGrpSpPr>
          <p:cNvPr id="918" name="Google Shape;918;p92"/>
          <p:cNvGrpSpPr/>
          <p:nvPr/>
        </p:nvGrpSpPr>
        <p:grpSpPr>
          <a:xfrm>
            <a:off x="3558820" y="2177426"/>
            <a:ext cx="11170350" cy="6015720"/>
            <a:chOff x="0" y="-19050"/>
            <a:chExt cx="14893800" cy="8020960"/>
          </a:xfrm>
        </p:grpSpPr>
        <p:sp>
          <p:nvSpPr>
            <p:cNvPr id="919" name="Google Shape;919;p92"/>
            <p:cNvSpPr txBox="1"/>
            <p:nvPr/>
          </p:nvSpPr>
          <p:spPr>
            <a:xfrm>
              <a:off x="0" y="1702952"/>
              <a:ext cx="14893800" cy="36942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lang="en-US" sz="20000">
                  <a:solidFill>
                    <a:srgbClr val="FFFFFF"/>
                  </a:solidFill>
                  <a:latin typeface="Arial"/>
                  <a:ea typeface="Arial"/>
                  <a:cs typeface="Arial"/>
                  <a:sym typeface="Arial"/>
                </a:rPr>
                <a:t>98%</a:t>
              </a:r>
              <a:endParaRPr sz="1400">
                <a:solidFill>
                  <a:srgbClr val="000000"/>
                </a:solidFill>
                <a:latin typeface="Arial"/>
                <a:ea typeface="Arial"/>
                <a:cs typeface="Arial"/>
                <a:sym typeface="Arial"/>
              </a:endParaRPr>
            </a:p>
          </p:txBody>
        </p:sp>
        <p:sp>
          <p:nvSpPr>
            <p:cNvPr id="920" name="Google Shape;920;p92"/>
            <p:cNvSpPr txBox="1"/>
            <p:nvPr/>
          </p:nvSpPr>
          <p:spPr>
            <a:xfrm>
              <a:off x="1055080" y="-19050"/>
              <a:ext cx="12783600" cy="697800"/>
            </a:xfrm>
            <a:prstGeom prst="rect">
              <a:avLst/>
            </a:prstGeom>
            <a:noFill/>
            <a:ln>
              <a:noFill/>
            </a:ln>
          </p:spPr>
          <p:txBody>
            <a:bodyPr anchorCtr="0" anchor="t" bIns="0" lIns="0" spcFirstLastPara="1" rIns="0" wrap="square" tIns="0">
              <a:spAutoFit/>
            </a:bodyPr>
            <a:lstStyle/>
            <a:p>
              <a:pPr indent="0" lvl="0" marL="0" marR="0" rtl="0" algn="ctr">
                <a:lnSpc>
                  <a:spcPct val="119970"/>
                </a:lnSpc>
                <a:spcBef>
                  <a:spcPts val="0"/>
                </a:spcBef>
                <a:spcAft>
                  <a:spcPts val="0"/>
                </a:spcAft>
                <a:buNone/>
              </a:pPr>
              <a:r>
                <a:rPr lang="en-US" sz="3400">
                  <a:solidFill>
                    <a:srgbClr val="FFFFFF"/>
                  </a:solidFill>
                  <a:latin typeface="Arial"/>
                  <a:ea typeface="Arial"/>
                  <a:cs typeface="Arial"/>
                  <a:sym typeface="Arial"/>
                </a:rPr>
                <a:t>THE RESULTS</a:t>
              </a:r>
              <a:endParaRPr sz="1400">
                <a:solidFill>
                  <a:srgbClr val="000000"/>
                </a:solidFill>
                <a:latin typeface="Arial"/>
                <a:ea typeface="Arial"/>
                <a:cs typeface="Arial"/>
                <a:sym typeface="Arial"/>
              </a:endParaRPr>
            </a:p>
          </p:txBody>
        </p:sp>
        <p:sp>
          <p:nvSpPr>
            <p:cNvPr id="921" name="Google Shape;921;p92"/>
            <p:cNvSpPr txBox="1"/>
            <p:nvPr/>
          </p:nvSpPr>
          <p:spPr>
            <a:xfrm>
              <a:off x="1097854" y="6585910"/>
              <a:ext cx="12698100" cy="1416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3000">
                  <a:solidFill>
                    <a:srgbClr val="FFFFFF"/>
                  </a:solidFill>
                  <a:latin typeface="Arial"/>
                  <a:ea typeface="Arial"/>
                  <a:cs typeface="Arial"/>
                  <a:sym typeface="Arial"/>
                </a:rPr>
                <a:t>OF THE WORLD POPULATION RATED THEMSELVES 9 ON THE HAPPINESS SCALE</a:t>
              </a:r>
              <a:endParaRPr sz="1400">
                <a:solidFill>
                  <a:srgbClr val="000000"/>
                </a:solidFill>
                <a:latin typeface="Arial"/>
                <a:ea typeface="Arial"/>
                <a:cs typeface="Arial"/>
                <a:sym typeface="Arial"/>
              </a:endParaRPr>
            </a:p>
          </p:txBody>
        </p:sp>
        <p:sp>
          <p:nvSpPr>
            <p:cNvPr id="922" name="Google Shape;922;p92"/>
            <p:cNvSpPr/>
            <p:nvPr/>
          </p:nvSpPr>
          <p:spPr>
            <a:xfrm>
              <a:off x="6863624" y="5651283"/>
              <a:ext cx="1166700" cy="165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pic>
        <p:nvPicPr>
          <p:cNvPr id="923" name="Google Shape;923;p92"/>
          <p:cNvPicPr preferRelativeResize="0"/>
          <p:nvPr/>
        </p:nvPicPr>
        <p:blipFill rotWithShape="1">
          <a:blip r:embed="rId3">
            <a:alphaModFix/>
          </a:blip>
          <a:srcRect b="0" l="0" r="0" t="0"/>
          <a:stretch/>
        </p:blipFill>
        <p:spPr>
          <a:xfrm>
            <a:off x="5245526" y="747125"/>
            <a:ext cx="8380300" cy="6575501"/>
          </a:xfrm>
          <a:prstGeom prst="rect">
            <a:avLst/>
          </a:prstGeom>
          <a:noFill/>
          <a:ln>
            <a:noFill/>
          </a:ln>
        </p:spPr>
      </p:pic>
      <p:sp>
        <p:nvSpPr>
          <p:cNvPr id="924" name="Google Shape;924;p92"/>
          <p:cNvSpPr txBox="1"/>
          <p:nvPr/>
        </p:nvSpPr>
        <p:spPr>
          <a:xfrm>
            <a:off x="6861375" y="7657326"/>
            <a:ext cx="5148600" cy="2034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None/>
            </a:pPr>
            <a:r>
              <a:rPr b="1" lang="en-US" sz="2700">
                <a:solidFill>
                  <a:schemeClr val="dk1"/>
                </a:solidFill>
                <a:latin typeface="Arial"/>
                <a:ea typeface="Arial"/>
                <a:cs typeface="Arial"/>
                <a:sym typeface="Arial"/>
              </a:rPr>
              <a:t>Contributing Consultants</a:t>
            </a:r>
            <a:endParaRPr b="1" sz="2700">
              <a:solidFill>
                <a:schemeClr val="dk1"/>
              </a:solidFill>
              <a:latin typeface="Arial"/>
              <a:ea typeface="Arial"/>
              <a:cs typeface="Arial"/>
              <a:sym typeface="Arial"/>
            </a:endParaRPr>
          </a:p>
          <a:p>
            <a:pPr indent="0" lvl="0" marL="0" marR="0" rtl="0" algn="ctr">
              <a:lnSpc>
                <a:spcPct val="115000"/>
              </a:lnSpc>
              <a:spcBef>
                <a:spcPts val="0"/>
              </a:spcBef>
              <a:spcAft>
                <a:spcPts val="0"/>
              </a:spcAft>
              <a:buNone/>
            </a:pPr>
            <a:r>
              <a:rPr b="1" lang="en-US" sz="2700">
                <a:solidFill>
                  <a:schemeClr val="dk1"/>
                </a:solidFill>
                <a:latin typeface="Arial"/>
                <a:ea typeface="Arial"/>
                <a:cs typeface="Arial"/>
                <a:sym typeface="Arial"/>
              </a:rPr>
              <a:t>Pamela McVeagh-Lally</a:t>
            </a:r>
            <a:endParaRPr b="1" sz="2700">
              <a:solidFill>
                <a:schemeClr val="dk1"/>
              </a:solidFill>
              <a:latin typeface="Arial"/>
              <a:ea typeface="Arial"/>
              <a:cs typeface="Arial"/>
              <a:sym typeface="Arial"/>
            </a:endParaRPr>
          </a:p>
          <a:p>
            <a:pPr indent="0" lvl="0" marL="0" marR="0" rtl="0" algn="ctr">
              <a:lnSpc>
                <a:spcPct val="115000"/>
              </a:lnSpc>
              <a:spcBef>
                <a:spcPts val="0"/>
              </a:spcBef>
              <a:spcAft>
                <a:spcPts val="0"/>
              </a:spcAft>
              <a:buNone/>
            </a:pPr>
            <a:r>
              <a:rPr b="1" lang="en-US" sz="2700">
                <a:solidFill>
                  <a:schemeClr val="dk1"/>
                </a:solidFill>
                <a:latin typeface="Arial"/>
                <a:ea typeface="Arial"/>
                <a:cs typeface="Arial"/>
                <a:sym typeface="Arial"/>
              </a:rPr>
              <a:t>and </a:t>
            </a:r>
            <a:endParaRPr b="1" sz="2700">
              <a:solidFill>
                <a:schemeClr val="dk1"/>
              </a:solidFill>
              <a:latin typeface="Arial"/>
              <a:ea typeface="Arial"/>
              <a:cs typeface="Arial"/>
              <a:sym typeface="Arial"/>
            </a:endParaRPr>
          </a:p>
          <a:p>
            <a:pPr indent="0" lvl="0" marL="0" marR="0" rtl="0" algn="ctr">
              <a:lnSpc>
                <a:spcPct val="115000"/>
              </a:lnSpc>
              <a:spcBef>
                <a:spcPts val="0"/>
              </a:spcBef>
              <a:spcAft>
                <a:spcPts val="0"/>
              </a:spcAft>
              <a:buNone/>
            </a:pPr>
            <a:r>
              <a:rPr b="1" lang="en-US" sz="2700">
                <a:solidFill>
                  <a:schemeClr val="dk1"/>
                </a:solidFill>
                <a:latin typeface="Arial"/>
                <a:ea typeface="Arial"/>
                <a:cs typeface="Arial"/>
                <a:sym typeface="Arial"/>
              </a:rPr>
              <a:t>Barbara Short</a:t>
            </a:r>
            <a:endParaRPr b="1" sz="27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grpSp>
        <p:nvGrpSpPr>
          <p:cNvPr id="239" name="Google Shape;239;p27"/>
          <p:cNvGrpSpPr/>
          <p:nvPr/>
        </p:nvGrpSpPr>
        <p:grpSpPr>
          <a:xfrm>
            <a:off x="2902268" y="1752606"/>
            <a:ext cx="14357025" cy="3940425"/>
            <a:chOff x="0" y="-611525"/>
            <a:chExt cx="19142700" cy="5253900"/>
          </a:xfrm>
        </p:grpSpPr>
        <p:sp>
          <p:nvSpPr>
            <p:cNvPr id="240" name="Google Shape;240;p27"/>
            <p:cNvSpPr txBox="1"/>
            <p:nvPr/>
          </p:nvSpPr>
          <p:spPr>
            <a:xfrm>
              <a:off x="0" y="-611525"/>
              <a:ext cx="19142700" cy="52539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chemeClr val="dk1"/>
                </a:buClr>
                <a:buSzPts val="1100"/>
                <a:buFont typeface="Arial"/>
                <a:buNone/>
              </a:pPr>
              <a:r>
                <a:rPr lang="en-US" sz="8000">
                  <a:solidFill>
                    <a:srgbClr val="9C182C"/>
                  </a:solidFill>
                  <a:latin typeface="Raleway"/>
                  <a:ea typeface="Raleway"/>
                  <a:cs typeface="Raleway"/>
                  <a:sym typeface="Raleway"/>
                </a:rPr>
                <a:t>Let’s Discuss</a:t>
              </a:r>
              <a:endParaRPr sz="8000">
                <a:solidFill>
                  <a:srgbClr val="9C182C"/>
                </a:solidFill>
                <a:latin typeface="Raleway"/>
                <a:ea typeface="Raleway"/>
                <a:cs typeface="Raleway"/>
                <a:sym typeface="Raleway"/>
              </a:endParaRPr>
            </a:p>
            <a:p>
              <a:pPr indent="0" lvl="0" marL="0" marR="0" rtl="0" algn="l">
                <a:lnSpc>
                  <a:spcPct val="110000"/>
                </a:lnSpc>
                <a:spcBef>
                  <a:spcPts val="0"/>
                </a:spcBef>
                <a:spcAft>
                  <a:spcPts val="0"/>
                </a:spcAft>
                <a:buClr>
                  <a:schemeClr val="dk1"/>
                </a:buClr>
                <a:buSzPts val="1100"/>
                <a:buFont typeface="Arial"/>
                <a:buNone/>
              </a:pPr>
              <a:r>
                <a:t/>
              </a:r>
              <a:endParaRPr sz="8000">
                <a:solidFill>
                  <a:srgbClr val="9C182C"/>
                </a:solidFill>
                <a:latin typeface="Raleway"/>
                <a:ea typeface="Raleway"/>
                <a:cs typeface="Raleway"/>
                <a:sym typeface="Raleway"/>
              </a:endParaRPr>
            </a:p>
            <a:p>
              <a:pPr indent="0" lvl="0" marL="0" marR="0" rtl="0" algn="l">
                <a:lnSpc>
                  <a:spcPct val="110000"/>
                </a:lnSpc>
                <a:spcBef>
                  <a:spcPts val="0"/>
                </a:spcBef>
                <a:spcAft>
                  <a:spcPts val="0"/>
                </a:spcAft>
                <a:buNone/>
              </a:pPr>
              <a:r>
                <a:t/>
              </a:r>
              <a:endParaRPr sz="8000">
                <a:solidFill>
                  <a:srgbClr val="9C182C"/>
                </a:solidFill>
                <a:latin typeface="Raleway"/>
                <a:ea typeface="Raleway"/>
                <a:cs typeface="Raleway"/>
                <a:sym typeface="Raleway"/>
              </a:endParaRPr>
            </a:p>
          </p:txBody>
        </p:sp>
        <p:sp>
          <p:nvSpPr>
            <p:cNvPr id="241" name="Google Shape;241;p27"/>
            <p:cNvSpPr txBox="1"/>
            <p:nvPr/>
          </p:nvSpPr>
          <p:spPr>
            <a:xfrm>
              <a:off x="0" y="1479233"/>
              <a:ext cx="17574300" cy="6978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None/>
              </a:pPr>
              <a:r>
                <a:rPr lang="en-US" sz="3400">
                  <a:solidFill>
                    <a:srgbClr val="050707"/>
                  </a:solidFill>
                  <a:latin typeface="Raleway"/>
                  <a:ea typeface="Raleway"/>
                  <a:cs typeface="Raleway"/>
                  <a:sym typeface="Raleway"/>
                </a:rPr>
                <a:t>After watching the video, reflect on the following questions:</a:t>
              </a:r>
              <a:endParaRPr/>
            </a:p>
          </p:txBody>
        </p:sp>
      </p:grpSp>
      <p:sp>
        <p:nvSpPr>
          <p:cNvPr id="242" name="Google Shape;242;p27"/>
          <p:cNvSpPr/>
          <p:nvPr/>
        </p:nvSpPr>
        <p:spPr>
          <a:xfrm>
            <a:off x="2902268" y="4358902"/>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7"/>
          <p:cNvSpPr txBox="1"/>
          <p:nvPr/>
        </p:nvSpPr>
        <p:spPr>
          <a:xfrm>
            <a:off x="3465600" y="4250350"/>
            <a:ext cx="14103300" cy="5541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lang="en-US" sz="3000">
                <a:solidFill>
                  <a:srgbClr val="050707"/>
                </a:solidFill>
                <a:latin typeface="Raleway"/>
                <a:ea typeface="Raleway"/>
                <a:cs typeface="Raleway"/>
                <a:sym typeface="Raleway"/>
              </a:rPr>
              <a:t>What stands out to you?</a:t>
            </a:r>
            <a:br>
              <a:rPr lang="en-US" sz="3000">
                <a:solidFill>
                  <a:srgbClr val="050707"/>
                </a:solidFill>
                <a:latin typeface="Raleway"/>
                <a:ea typeface="Raleway"/>
                <a:cs typeface="Raleway"/>
                <a:sym typeface="Raleway"/>
              </a:rPr>
            </a:br>
            <a:endParaRPr sz="30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rPr lang="en-US" sz="3000">
                <a:solidFill>
                  <a:srgbClr val="050707"/>
                </a:solidFill>
                <a:latin typeface="Raleway"/>
                <a:ea typeface="Raleway"/>
                <a:cs typeface="Raleway"/>
                <a:sym typeface="Raleway"/>
              </a:rPr>
              <a:t>How do YOU view Family and Community engagement?</a:t>
            </a:r>
            <a:endParaRPr sz="30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br>
              <a:rPr lang="en-US" sz="3000">
                <a:solidFill>
                  <a:srgbClr val="050707"/>
                </a:solidFill>
                <a:latin typeface="Raleway"/>
                <a:ea typeface="Raleway"/>
                <a:cs typeface="Raleway"/>
                <a:sym typeface="Raleway"/>
              </a:rPr>
            </a:br>
            <a:r>
              <a:rPr lang="en-US" sz="3000">
                <a:solidFill>
                  <a:srgbClr val="050707"/>
                </a:solidFill>
                <a:latin typeface="Raleway"/>
                <a:ea typeface="Raleway"/>
                <a:cs typeface="Raleway"/>
                <a:sym typeface="Raleway"/>
              </a:rPr>
              <a:t>What are the most effective ways you partner with caregivers and families to support the social and emotional well-being of your students?</a:t>
            </a:r>
            <a:endParaRPr sz="30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t/>
            </a:r>
            <a:endParaRPr sz="30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t/>
            </a:r>
            <a:endParaRPr sz="30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t/>
            </a:r>
            <a:endParaRPr sz="30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t/>
            </a:r>
            <a:endParaRPr sz="30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t/>
            </a:r>
            <a:endParaRPr sz="3000">
              <a:solidFill>
                <a:srgbClr val="050707"/>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t/>
            </a:r>
            <a:endParaRPr sz="3000">
              <a:solidFill>
                <a:srgbClr val="050707"/>
              </a:solidFill>
              <a:latin typeface="Raleway"/>
              <a:ea typeface="Raleway"/>
              <a:cs typeface="Raleway"/>
              <a:sym typeface="Raleway"/>
            </a:endParaRPr>
          </a:p>
        </p:txBody>
      </p:sp>
      <p:sp>
        <p:nvSpPr>
          <p:cNvPr id="244" name="Google Shape;244;p27"/>
          <p:cNvSpPr/>
          <p:nvPr/>
        </p:nvSpPr>
        <p:spPr>
          <a:xfrm>
            <a:off x="-522792" y="-198217"/>
            <a:ext cx="2031000" cy="106917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7"/>
          <p:cNvSpPr/>
          <p:nvPr/>
        </p:nvSpPr>
        <p:spPr>
          <a:xfrm>
            <a:off x="2902268" y="5168022"/>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7"/>
          <p:cNvSpPr/>
          <p:nvPr/>
        </p:nvSpPr>
        <p:spPr>
          <a:xfrm>
            <a:off x="2902268" y="6162835"/>
            <a:ext cx="279000" cy="2964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7" name="Google Shape;247;p27"/>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8"/>
          <p:cNvSpPr/>
          <p:nvPr/>
        </p:nvSpPr>
        <p:spPr>
          <a:xfrm>
            <a:off x="1054381" y="-359379"/>
            <a:ext cx="7213200" cy="118440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go&#10;&#10;Description automatically generated with medium confidence" id="254" name="Google Shape;254;p28"/>
          <p:cNvPicPr preferRelativeResize="0"/>
          <p:nvPr/>
        </p:nvPicPr>
        <p:blipFill rotWithShape="1">
          <a:blip r:embed="rId3">
            <a:alphaModFix/>
          </a:blip>
          <a:srcRect b="0" l="0" r="0" t="0"/>
          <a:stretch/>
        </p:blipFill>
        <p:spPr>
          <a:xfrm>
            <a:off x="10416749" y="8349970"/>
            <a:ext cx="5593913" cy="1216538"/>
          </a:xfrm>
          <a:prstGeom prst="rect">
            <a:avLst/>
          </a:prstGeom>
          <a:noFill/>
          <a:ln>
            <a:noFill/>
          </a:ln>
        </p:spPr>
      </p:pic>
      <p:pic>
        <p:nvPicPr>
          <p:cNvPr descr="Qr code&#10;&#10;Description automatically generated" id="255" name="Google Shape;255;p28"/>
          <p:cNvPicPr preferRelativeResize="0"/>
          <p:nvPr/>
        </p:nvPicPr>
        <p:blipFill rotWithShape="1">
          <a:blip r:embed="rId4">
            <a:alphaModFix/>
          </a:blip>
          <a:srcRect b="0" l="0" r="0" t="0"/>
          <a:stretch/>
        </p:blipFill>
        <p:spPr>
          <a:xfrm>
            <a:off x="11207495" y="3525188"/>
            <a:ext cx="4516304" cy="4516304"/>
          </a:xfrm>
          <a:prstGeom prst="rect">
            <a:avLst/>
          </a:prstGeom>
          <a:noFill/>
          <a:ln>
            <a:noFill/>
          </a:ln>
        </p:spPr>
      </p:pic>
      <p:sp>
        <p:nvSpPr>
          <p:cNvPr id="256" name="Google Shape;256;p28"/>
          <p:cNvSpPr txBox="1"/>
          <p:nvPr>
            <p:ph idx="1" type="body"/>
          </p:nvPr>
        </p:nvSpPr>
        <p:spPr>
          <a:xfrm>
            <a:off x="8763725" y="133100"/>
            <a:ext cx="8721600" cy="3392100"/>
          </a:xfrm>
          <a:prstGeom prst="rect">
            <a:avLst/>
          </a:prstGeom>
        </p:spPr>
        <p:txBody>
          <a:bodyPr anchorCtr="0" anchor="t" bIns="0" lIns="0" spcFirstLastPara="1" rIns="0" wrap="square" tIns="0">
            <a:normAutofit lnSpcReduction="10000"/>
          </a:bodyPr>
          <a:lstStyle/>
          <a:p>
            <a:pPr indent="0" lvl="0" marL="0" rtl="0" algn="l">
              <a:spcBef>
                <a:spcPts val="1000"/>
              </a:spcBef>
              <a:spcAft>
                <a:spcPts val="0"/>
              </a:spcAft>
              <a:buNone/>
            </a:pPr>
            <a:r>
              <a:t/>
            </a:r>
            <a:endParaRPr/>
          </a:p>
          <a:p>
            <a:pPr indent="0" lvl="0" marL="0" rtl="0" algn="l">
              <a:spcBef>
                <a:spcPts val="1000"/>
              </a:spcBef>
              <a:spcAft>
                <a:spcPts val="0"/>
              </a:spcAft>
              <a:buNone/>
            </a:pPr>
            <a:r>
              <a:rPr b="1" lang="en-US" sz="3600">
                <a:solidFill>
                  <a:srgbClr val="000000"/>
                </a:solidFill>
                <a:latin typeface="Raleway"/>
                <a:ea typeface="Raleway"/>
                <a:cs typeface="Raleway"/>
                <a:sym typeface="Raleway"/>
              </a:rPr>
              <a:t>Article Read: </a:t>
            </a:r>
            <a:endParaRPr b="1" sz="3600">
              <a:solidFill>
                <a:srgbClr val="000000"/>
              </a:solidFill>
              <a:latin typeface="Raleway"/>
              <a:ea typeface="Raleway"/>
              <a:cs typeface="Raleway"/>
              <a:sym typeface="Raleway"/>
            </a:endParaRPr>
          </a:p>
          <a:p>
            <a:pPr indent="0" lvl="0" marL="0" rtl="0" algn="l">
              <a:spcBef>
                <a:spcPts val="1000"/>
              </a:spcBef>
              <a:spcAft>
                <a:spcPts val="0"/>
              </a:spcAft>
              <a:buNone/>
            </a:pPr>
            <a:r>
              <a:rPr lang="en-US" sz="3600" u="sng">
                <a:solidFill>
                  <a:srgbClr val="000000"/>
                </a:solidFill>
                <a:latin typeface="Raleway"/>
                <a:ea typeface="Raleway"/>
                <a:cs typeface="Raleway"/>
                <a:sym typeface="Raleway"/>
                <a:hlinkClick r:id="rId5">
                  <a:extLst>
                    <a:ext uri="{A12FA001-AC4F-418D-AE19-62706E023703}">
                      <ahyp:hlinkClr val="tx"/>
                    </a:ext>
                  </a:extLst>
                </a:hlinkClick>
              </a:rPr>
              <a:t>Family Engagement and SEL</a:t>
            </a:r>
            <a:endParaRPr sz="3600" u="sng">
              <a:solidFill>
                <a:srgbClr val="000000"/>
              </a:solidFill>
              <a:latin typeface="Raleway"/>
              <a:ea typeface="Raleway"/>
              <a:cs typeface="Raleway"/>
              <a:sym typeface="Raleway"/>
            </a:endParaRPr>
          </a:p>
          <a:p>
            <a:pPr indent="0" lvl="0" marL="0" rtl="0" algn="l">
              <a:spcBef>
                <a:spcPts val="1000"/>
              </a:spcBef>
              <a:spcAft>
                <a:spcPts val="0"/>
              </a:spcAft>
              <a:buNone/>
            </a:pPr>
            <a:r>
              <a:rPr lang="en-US" sz="3600" u="sng">
                <a:solidFill>
                  <a:srgbClr val="000000"/>
                </a:solidFill>
                <a:latin typeface="Raleway"/>
                <a:ea typeface="Raleway"/>
                <a:cs typeface="Raleway"/>
                <a:sym typeface="Raleway"/>
                <a:hlinkClick r:id="rId6">
                  <a:extLst>
                    <a:ext uri="{A12FA001-AC4F-418D-AE19-62706E023703}">
                      <ahyp:hlinkClr val="tx"/>
                    </a:ext>
                  </a:extLst>
                </a:hlinkClick>
              </a:rPr>
              <a:t>Enhancing social-emotional learning with a whole-school, whole-family, whole-day approach</a:t>
            </a:r>
            <a:endParaRPr u="sng">
              <a:solidFill>
                <a:srgbClr val="000000"/>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