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1.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embeddedFontLst>
    <p:embeddedFont>
      <p:font typeface="Calibri" panose="020F0502020204030204" pitchFamily="34" charset="0"/>
      <p:regular r:id="rId50"/>
      <p:bold r:id="rId51"/>
      <p:italic r:id="rId52"/>
      <p:boldItalic r:id="rId53"/>
    </p:embeddedFont>
    <p:embeddedFont>
      <p:font typeface="Raleway" pitchFamily="2" charset="77"/>
      <p:regular r:id="rId54"/>
      <p:bold r:id="rId55"/>
      <p:italic r:id="rId56"/>
      <p:boldItalic r:id="rId57"/>
    </p:embeddedFont>
    <p:embeddedFont>
      <p:font typeface="Raleway Black" panose="020F0502020204030204" pitchFamily="34" charset="0"/>
      <p:bold r:id="rId58"/>
      <p:italic r:id="rId59"/>
      <p:boldItalic r:id="rId60"/>
    </p:embeddedFont>
    <p:embeddedFont>
      <p:font typeface="Roboto" panose="02000000000000000000"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80">
          <p15:clr>
            <a:srgbClr val="000000"/>
          </p15:clr>
        </p15:guide>
        <p15:guide id="2" pos="144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ki Zakrzewsk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38"/>
  </p:normalViewPr>
  <p:slideViewPr>
    <p:cSldViewPr snapToGrid="0">
      <p:cViewPr varScale="1">
        <p:scale>
          <a:sx n="151" d="100"/>
          <a:sy n="151" d="100"/>
        </p:scale>
        <p:origin x="624" y="176"/>
      </p:cViewPr>
      <p:guideLst>
        <p:guide orient="horz" pos="1080"/>
        <p:guide pos="14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6-27T20:52:40.804" idx="1">
    <p:pos x="3633" y="0"/>
    <p:text>Picture is missing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191"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cde.ca.gov/ci/se/tselrelationshipskills.asp" TargetMode="External"/><Relationship Id="rId3" Type="http://schemas.openxmlformats.org/officeDocument/2006/relationships/hyperlink" Target="https://www.cde.ca.gov/" TargetMode="External"/><Relationship Id="rId7" Type="http://schemas.openxmlformats.org/officeDocument/2006/relationships/hyperlink" Target="https://www.cde.ca.gov/ci/se/tselsocialawareness.asp"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cde.ca.gov/ci/se/tselselfmanagement.asp" TargetMode="External"/><Relationship Id="rId5" Type="http://schemas.openxmlformats.org/officeDocument/2006/relationships/hyperlink" Target="https://www.cde.ca.gov/ci/se/tselselfawareness.asp" TargetMode="External"/><Relationship Id="rId4" Type="http://schemas.openxmlformats.org/officeDocument/2006/relationships/hyperlink" Target="https://www.cde.ca.gov/ci/se/tselcompetencies.asp" TargetMode="External"/><Relationship Id="rId9" Type="http://schemas.openxmlformats.org/officeDocument/2006/relationships/hyperlink" Target="https://www.cde.ca.gov/ci/se/tseldecisionmaking.asp"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OvyRQvK-Skw"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youtube.com/watch?v=1oCD2BNDmsI" TargetMode="External"/><Relationship Id="rId5" Type="http://schemas.openxmlformats.org/officeDocument/2006/relationships/hyperlink" Target="https://youtu.be/zmgAQ1lozEg" TargetMode="External"/><Relationship Id="rId4" Type="http://schemas.openxmlformats.org/officeDocument/2006/relationships/hyperlink" Target="https://www.youtube.com/watch?v=Q6HDGHZp_cY"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cde.ca.gov/ci/se/tselrelationshipskills.asp" TargetMode="External"/><Relationship Id="rId3" Type="http://schemas.openxmlformats.org/officeDocument/2006/relationships/hyperlink" Target="https://www.cde.ca.gov/" TargetMode="External"/><Relationship Id="rId7" Type="http://schemas.openxmlformats.org/officeDocument/2006/relationships/hyperlink" Target="https://www.cde.ca.gov/ci/se/tselsocialawareness.asp"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cde.ca.gov/ci/se/tselselfmanagement.asp" TargetMode="External"/><Relationship Id="rId5" Type="http://schemas.openxmlformats.org/officeDocument/2006/relationships/hyperlink" Target="https://www.cde.ca.gov/ci/se/tselselfawareness.asp" TargetMode="External"/><Relationship Id="rId4" Type="http://schemas.openxmlformats.org/officeDocument/2006/relationships/hyperlink" Target="https://www.cde.ca.gov/ci/se/tselcompetencies.asp" TargetMode="External"/><Relationship Id="rId9" Type="http://schemas.openxmlformats.org/officeDocument/2006/relationships/hyperlink" Target="https://www.cde.ca.gov/ci/se/tseldecisionmaking.asp"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uilford.com/excerpts/elliot3.pdf?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www.cde.ca.gov/ci/se/tselrelationshipskills.asp" TargetMode="External"/><Relationship Id="rId3" Type="http://schemas.openxmlformats.org/officeDocument/2006/relationships/hyperlink" Target="https://www.cde.ca.gov/" TargetMode="External"/><Relationship Id="rId7" Type="http://schemas.openxmlformats.org/officeDocument/2006/relationships/hyperlink" Target="https://www.cde.ca.gov/ci/se/tselsocialawareness.asp"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cde.ca.gov/ci/se/tselselfmanagement.asp" TargetMode="External"/><Relationship Id="rId5" Type="http://schemas.openxmlformats.org/officeDocument/2006/relationships/hyperlink" Target="https://www.cde.ca.gov/ci/se/tselselfawareness.asp" TargetMode="External"/><Relationship Id="rId4" Type="http://schemas.openxmlformats.org/officeDocument/2006/relationships/hyperlink" Target="https://www.cde.ca.gov/ci/se/tselcompetencies.asp" TargetMode="External"/><Relationship Id="rId9" Type="http://schemas.openxmlformats.org/officeDocument/2006/relationships/hyperlink" Target="https://www.cde.ca.gov/ci/se/tseldecisionmaking.asp"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www.cde.ca.gov/ci/se/tselrelationshipskills.asp" TargetMode="External"/><Relationship Id="rId3" Type="http://schemas.openxmlformats.org/officeDocument/2006/relationships/hyperlink" Target="https://www.cde.ca.gov/" TargetMode="External"/><Relationship Id="rId7" Type="http://schemas.openxmlformats.org/officeDocument/2006/relationships/hyperlink" Target="https://www.cde.ca.gov/ci/se/tselsocialawareness.asp"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cde.ca.gov/ci/se/tselselfmanagement.asp" TargetMode="External"/><Relationship Id="rId5" Type="http://schemas.openxmlformats.org/officeDocument/2006/relationships/hyperlink" Target="https://www.cde.ca.gov/ci/se/tselselfawareness.asp" TargetMode="External"/><Relationship Id="rId4" Type="http://schemas.openxmlformats.org/officeDocument/2006/relationships/hyperlink" Target="https://www.cde.ca.gov/ci/se/tselcompetencies.asp" TargetMode="External"/><Relationship Id="rId9" Type="http://schemas.openxmlformats.org/officeDocument/2006/relationships/hyperlink" Target="https://www.cde.ca.gov/ci/se/tseldecisionmaking.asp"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youtu.be/VEpEWYn7XiA"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cde.ca.gov/ci/se/tselrelationshipskills.asp" TargetMode="External"/><Relationship Id="rId3" Type="http://schemas.openxmlformats.org/officeDocument/2006/relationships/hyperlink" Target="https://www.cde.ca.gov/" TargetMode="External"/><Relationship Id="rId7" Type="http://schemas.openxmlformats.org/officeDocument/2006/relationships/hyperlink" Target="https://www.cde.ca.gov/ci/se/tselsocialawareness.asp"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cde.ca.gov/ci/se/tselselfmanagement.asp" TargetMode="External"/><Relationship Id="rId5" Type="http://schemas.openxmlformats.org/officeDocument/2006/relationships/hyperlink" Target="https://www.cde.ca.gov/ci/se/tselselfawareness.asp" TargetMode="External"/><Relationship Id="rId4" Type="http://schemas.openxmlformats.org/officeDocument/2006/relationships/hyperlink" Target="https://www.cde.ca.gov/ci/se/tselcompetencies.asp" TargetMode="External"/><Relationship Id="rId9" Type="http://schemas.openxmlformats.org/officeDocument/2006/relationships/hyperlink" Target="https://www.cde.ca.gov/ci/se/tseldecisionmaking.asp" TargetMode="Externa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s://www.cde.ca.gov/ci/se/tselrelationshipskills.asp" TargetMode="External"/><Relationship Id="rId3" Type="http://schemas.openxmlformats.org/officeDocument/2006/relationships/hyperlink" Target="https://www.cde.ca.gov/" TargetMode="External"/><Relationship Id="rId7" Type="http://schemas.openxmlformats.org/officeDocument/2006/relationships/hyperlink" Target="https://www.cde.ca.gov/ci/se/tselsocialawareness.asp"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cde.ca.gov/ci/se/tselselfmanagement.asp" TargetMode="External"/><Relationship Id="rId5" Type="http://schemas.openxmlformats.org/officeDocument/2006/relationships/hyperlink" Target="https://www.cde.ca.gov/ci/se/tselselfawareness.asp" TargetMode="External"/><Relationship Id="rId4" Type="http://schemas.openxmlformats.org/officeDocument/2006/relationships/hyperlink" Target="https://www.cde.ca.gov/ci/se/tselcompetencies.asp" TargetMode="External"/><Relationship Id="rId9" Type="http://schemas.openxmlformats.org/officeDocument/2006/relationships/hyperlink" Target="https://www.cde.ca.gov/ci/se/tseldecisionmaking.asp"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youtube.com/watch?v=uzL9ouHXRcA"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Designed &amp; narrated by Vicki Zakrzewski, Ph.D., Education Director</a:t>
            </a:r>
            <a:endParaRPr/>
          </a:p>
          <a:p>
            <a:pPr marL="0" lvl="0" indent="0" algn="l" rtl="0">
              <a:spcBef>
                <a:spcPts val="0"/>
              </a:spcBef>
              <a:spcAft>
                <a:spcPts val="0"/>
              </a:spcAft>
              <a:buNone/>
            </a:pPr>
            <a:r>
              <a:rPr lang="en-US"/>
              <a:t>https://ggie.berkeley.edu/person/vicki-zakrzewski/</a:t>
            </a:r>
            <a:endParaRPr/>
          </a:p>
        </p:txBody>
      </p:sp>
      <p:sp>
        <p:nvSpPr>
          <p:cNvPr id="82" name="Google Shape;82;p1:notes"/>
          <p:cNvSpPr>
            <a:spLocks noGrp="1" noRot="1" noChangeAspect="1"/>
          </p:cNvSpPr>
          <p:nvPr>
            <p:ph type="sldImg" idx="2"/>
          </p:nvPr>
        </p:nvSpPr>
        <p:spPr>
          <a:xfrm>
            <a:off x="1143191"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25b44ac63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To create a school culture where everyone belongs, we need to examine our own beliefs about social and emotional well-being and belonging. Why? Because that’s where our behavior and attitudes towards students and colleagues start. If we communicate to them that they don’t measure up or belong—whether we mean to or not—then it’s our responsibility to undo these beliefs in ourselves.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In this module, we start by examining our beliefs about belonging. We also look at how certain SEL skills are culturally defined, and why some SEL skills may not fit with some of our students’ cultural backgrounds.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87" name="Google Shape;187;g225b44ac636_0_63: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Expand objectives to California Developmental Indicators through making connections to SEL competencies in California on developmental age span.</a:t>
            </a:r>
            <a:br>
              <a:rPr lang="en-US"/>
            </a:br>
            <a:endParaRPr/>
          </a:p>
          <a:p>
            <a:pPr marL="0" lvl="0" indent="0" algn="l" rtl="0">
              <a:spcBef>
                <a:spcPts val="0"/>
              </a:spcBef>
              <a:spcAft>
                <a:spcPts val="0"/>
              </a:spcAft>
              <a:buNone/>
            </a:pPr>
            <a:r>
              <a:rPr lang="en-US"/>
              <a:t>Sourced from CDE (July 2023):</a:t>
            </a:r>
            <a:br>
              <a:rPr lang="en-US"/>
            </a:br>
            <a:r>
              <a:rPr lang="en-US"/>
              <a:t>The </a:t>
            </a:r>
            <a:r>
              <a:rPr lang="en-US" u="sng">
                <a:solidFill>
                  <a:srgbClr val="2200CC"/>
                </a:solidFill>
                <a:hlinkClick r:id="rId3">
                  <a:extLst>
                    <a:ext uri="{A12FA001-AC4F-418D-AE19-62706E023703}">
                      <ahyp:hlinkClr xmlns:ahyp="http://schemas.microsoft.com/office/drawing/2018/hyperlinkcolor" val="tx"/>
                    </a:ext>
                  </a:extLst>
                </a:hlinkClick>
              </a:rPr>
              <a:t>California Department of Education (CDE) </a:t>
            </a:r>
            <a:r>
              <a:rPr lang="en-US"/>
              <a:t>aims to support and advance the efforts of educators across California who are working to fully integrate systemic SEL and equity by building on the promise of T-SEL as a concept. To provide these supports, the </a:t>
            </a:r>
            <a:r>
              <a:rPr lang="en-US" u="sng">
                <a:solidFill>
                  <a:srgbClr val="2200CC"/>
                </a:solidFill>
                <a:hlinkClick r:id="rId4">
                  <a:extLst>
                    <a:ext uri="{A12FA001-AC4F-418D-AE19-62706E023703}">
                      <ahyp:hlinkClr xmlns:ahyp="http://schemas.microsoft.com/office/drawing/2018/hyperlinkcolor" val="tx"/>
                    </a:ext>
                  </a:extLst>
                </a:hlinkClick>
              </a:rPr>
              <a:t>CDE has articulated developmental indicators for CASEL’s five core competencies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rgbClr val="2200CC"/>
                </a:solidFill>
                <a:hlinkClick r:id="rId5">
                  <a:extLst>
                    <a:ext uri="{A12FA001-AC4F-418D-AE19-62706E023703}">
                      <ahyp:hlinkClr xmlns:ahyp="http://schemas.microsoft.com/office/drawing/2018/hyperlinkcolor" val="tx"/>
                    </a:ext>
                  </a:extLst>
                </a:hlinkClick>
              </a:rPr>
              <a:t>Self-Awareness (Intrapersonal Focus)</a:t>
            </a:r>
            <a:endParaRPr/>
          </a:p>
          <a:p>
            <a:pPr marL="0" lvl="0" indent="0" algn="l" rtl="0">
              <a:spcBef>
                <a:spcPts val="0"/>
              </a:spcBef>
              <a:spcAft>
                <a:spcPts val="0"/>
              </a:spcAft>
              <a:buNone/>
            </a:pPr>
            <a:r>
              <a:rPr lang="en-US" u="sng">
                <a:solidFill>
                  <a:srgbClr val="2200CC"/>
                </a:solidFill>
                <a:hlinkClick r:id="rId6">
                  <a:extLst>
                    <a:ext uri="{A12FA001-AC4F-418D-AE19-62706E023703}">
                      <ahyp:hlinkClr xmlns:ahyp="http://schemas.microsoft.com/office/drawing/2018/hyperlinkcolor" val="tx"/>
                    </a:ext>
                  </a:extLst>
                </a:hlinkClick>
              </a:rPr>
              <a:t>Self-Management (Intrapersonal Focus)</a:t>
            </a:r>
            <a:endParaRPr/>
          </a:p>
          <a:p>
            <a:pPr marL="0" lvl="0" indent="0" algn="l" rtl="0">
              <a:spcBef>
                <a:spcPts val="0"/>
              </a:spcBef>
              <a:spcAft>
                <a:spcPts val="0"/>
              </a:spcAft>
              <a:buNone/>
            </a:pPr>
            <a:r>
              <a:rPr lang="en-US" u="sng">
                <a:solidFill>
                  <a:srgbClr val="2200CC"/>
                </a:solidFill>
                <a:hlinkClick r:id="rId7">
                  <a:extLst>
                    <a:ext uri="{A12FA001-AC4F-418D-AE19-62706E023703}">
                      <ahyp:hlinkClr xmlns:ahyp="http://schemas.microsoft.com/office/drawing/2018/hyperlinkcolor" val="tx"/>
                    </a:ext>
                  </a:extLst>
                </a:hlinkClick>
              </a:rPr>
              <a:t>Social Awareness (Interpersonal Focus)</a:t>
            </a:r>
            <a:endParaRPr/>
          </a:p>
          <a:p>
            <a:pPr marL="0" lvl="0" indent="0" algn="l" rtl="0">
              <a:spcBef>
                <a:spcPts val="0"/>
              </a:spcBef>
              <a:spcAft>
                <a:spcPts val="0"/>
              </a:spcAft>
              <a:buNone/>
            </a:pPr>
            <a:r>
              <a:rPr lang="en-US" u="sng">
                <a:solidFill>
                  <a:srgbClr val="2200CC"/>
                </a:solidFill>
                <a:hlinkClick r:id="rId8">
                  <a:extLst>
                    <a:ext uri="{A12FA001-AC4F-418D-AE19-62706E023703}">
                      <ahyp:hlinkClr xmlns:ahyp="http://schemas.microsoft.com/office/drawing/2018/hyperlinkcolor" val="tx"/>
                    </a:ext>
                  </a:extLst>
                </a:hlinkClick>
              </a:rPr>
              <a:t>Relationship Skills (Interpersonal Focus)</a:t>
            </a:r>
            <a:endParaRPr/>
          </a:p>
          <a:p>
            <a:pPr marL="0" lvl="0" indent="0" algn="l" rtl="0">
              <a:spcBef>
                <a:spcPts val="0"/>
              </a:spcBef>
              <a:spcAft>
                <a:spcPts val="0"/>
              </a:spcAft>
              <a:buNone/>
            </a:pPr>
            <a:r>
              <a:rPr lang="en-US" u="sng">
                <a:solidFill>
                  <a:srgbClr val="2200CC"/>
                </a:solidFill>
                <a:hlinkClick r:id="rId9">
                  <a:extLst>
                    <a:ext uri="{A12FA001-AC4F-418D-AE19-62706E023703}">
                      <ahyp:hlinkClr xmlns:ahyp="http://schemas.microsoft.com/office/drawing/2018/hyperlinkcolor" val="tx"/>
                    </a:ext>
                  </a:extLst>
                </a:hlinkClick>
              </a:rPr>
              <a:t>Responsible Decision-Making (Inter and Intrapersonal)</a:t>
            </a:r>
            <a:endParaRPr sz="1400"/>
          </a:p>
          <a:p>
            <a:pPr marL="0" lvl="0" indent="0" algn="l" rtl="0">
              <a:spcBef>
                <a:spcPts val="0"/>
              </a:spcBef>
              <a:spcAft>
                <a:spcPts val="0"/>
              </a:spcAft>
              <a:buNone/>
            </a:pPr>
            <a:endParaRPr/>
          </a:p>
        </p:txBody>
      </p:sp>
      <p:sp>
        <p:nvSpPr>
          <p:cNvPr id="197" name="Google Shape;197;p50:notes"/>
          <p:cNvSpPr>
            <a:spLocks noGrp="1" noRot="1" noChangeAspect="1"/>
          </p:cNvSpPr>
          <p:nvPr>
            <p:ph type="sldImg" idx="2"/>
          </p:nvPr>
        </p:nvSpPr>
        <p:spPr>
          <a:xfrm>
            <a:off x="1143191"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25b44ac636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225b44ac636_0_233: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25b44ac636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rPr>
              <a:t>Facilitation Tip:</a:t>
            </a:r>
            <a:endParaRPr sz="1200">
              <a:solidFill>
                <a:schemeClr val="dk1"/>
              </a:solidFill>
            </a:endParaRPr>
          </a:p>
          <a:p>
            <a:pPr marL="0" lvl="0" indent="0" algn="l" rtl="0">
              <a:spcBef>
                <a:spcPts val="0"/>
              </a:spcBef>
              <a:spcAft>
                <a:spcPts val="0"/>
              </a:spcAft>
              <a:buNone/>
            </a:pPr>
            <a:r>
              <a:rPr lang="en-US" sz="1200">
                <a:solidFill>
                  <a:schemeClr val="dk1"/>
                </a:solidFill>
              </a:rPr>
              <a:t>If facilitating with a group, put participants in groups of 3-5 to discuss the first two questions, and ask them to discuss how the strategies have been helpful to them. Allow learners to consider the last two questions independently.</a:t>
            </a:r>
            <a:endParaRPr/>
          </a:p>
        </p:txBody>
      </p:sp>
      <p:sp>
        <p:nvSpPr>
          <p:cNvPr id="222" name="Google Shape;222;g225b44ac636_0_258: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4b9ff55f6b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24b9ff55f6b_0_157: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4b9ff55f6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4b9ff55f6b_0_170: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4b9ff55f6b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24b9ff55f6b_0_184: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4b9ff55f6b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24b9ff55f6b_0_197: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4b9ff55f6b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4b9ff55f6b_0_2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br>
              <a:rPr lang="en-US" sz="1100"/>
            </a:br>
            <a:r>
              <a:rPr lang="en-US" sz="1100" u="sng">
                <a:solidFill>
                  <a:srgbClr val="1155CC"/>
                </a:solidFill>
                <a:hlinkClick r:id="rId3">
                  <a:extLst>
                    <a:ext uri="{A12FA001-AC4F-418D-AE19-62706E023703}">
                      <ahyp:hlinkClr xmlns:ahyp="http://schemas.microsoft.com/office/drawing/2018/hyperlinkcolor" val="tx"/>
                    </a:ext>
                  </a:extLst>
                </a:hlinkClick>
              </a:rPr>
              <a:t>https://www.youtube.com/watch?v=OvyRQvK-Skw</a:t>
            </a:r>
            <a:endParaRPr sz="1100"/>
          </a:p>
          <a:p>
            <a:pPr marL="0" lvl="0" indent="0" algn="l" rtl="0">
              <a:lnSpc>
                <a:spcPct val="115000"/>
              </a:lnSpc>
              <a:spcBef>
                <a:spcPts val="0"/>
              </a:spcBef>
              <a:spcAft>
                <a:spcPts val="0"/>
              </a:spcAft>
              <a:buClr>
                <a:schemeClr val="dk1"/>
              </a:buClr>
              <a:buSzPts val="1100"/>
              <a:buFont typeface="Arial"/>
              <a:buNone/>
            </a:pPr>
            <a:r>
              <a:rPr lang="en-US" sz="1100" u="sng">
                <a:solidFill>
                  <a:srgbClr val="1155CC"/>
                </a:solidFill>
                <a:hlinkClick r:id="rId4">
                  <a:extLst>
                    <a:ext uri="{A12FA001-AC4F-418D-AE19-62706E023703}">
                      <ahyp:hlinkClr xmlns:ahyp="http://schemas.microsoft.com/office/drawing/2018/hyperlinkcolor" val="tx"/>
                    </a:ext>
                  </a:extLst>
                </a:hlinkClick>
              </a:rPr>
              <a:t>https://www.youtube.com/watch?v=Q6HDGHZp_cY</a:t>
            </a:r>
            <a:endParaRPr sz="1100"/>
          </a:p>
          <a:p>
            <a:pPr marL="0" lvl="0" indent="0" algn="l" rtl="0">
              <a:lnSpc>
                <a:spcPct val="115000"/>
              </a:lnSpc>
              <a:spcBef>
                <a:spcPts val="0"/>
              </a:spcBef>
              <a:spcAft>
                <a:spcPts val="0"/>
              </a:spcAft>
              <a:buClr>
                <a:schemeClr val="dk1"/>
              </a:buClr>
              <a:buSzPts val="1100"/>
              <a:buFont typeface="Arial"/>
              <a:buNone/>
            </a:pPr>
            <a:r>
              <a:rPr lang="en-US" sz="1100" u="sng">
                <a:solidFill>
                  <a:srgbClr val="1155CC"/>
                </a:solidFill>
                <a:hlinkClick r:id="rId5">
                  <a:extLst>
                    <a:ext uri="{A12FA001-AC4F-418D-AE19-62706E023703}">
                      <ahyp:hlinkClr xmlns:ahyp="http://schemas.microsoft.com/office/drawing/2018/hyperlinkcolor" val="tx"/>
                    </a:ext>
                  </a:extLst>
                </a:hlinkClick>
              </a:rPr>
              <a:t>https://youtu.be/zmgAQ1lozEg</a:t>
            </a:r>
            <a:br>
              <a:rPr lang="en-US" sz="1100"/>
            </a:br>
            <a:r>
              <a:rPr lang="en-US" sz="1100" u="sng">
                <a:solidFill>
                  <a:srgbClr val="1155CC"/>
                </a:solidFill>
                <a:hlinkClick r:id="rId6">
                  <a:extLst>
                    <a:ext uri="{A12FA001-AC4F-418D-AE19-62706E023703}">
                      <ahyp:hlinkClr xmlns:ahyp="http://schemas.microsoft.com/office/drawing/2018/hyperlinkcolor" val="tx"/>
                    </a:ext>
                  </a:extLst>
                </a:hlinkClick>
              </a:rPr>
              <a:t>https://www.youtube.com/watch?v=1oCD2BNDmsI</a:t>
            </a:r>
            <a:endParaRPr/>
          </a:p>
        </p:txBody>
      </p:sp>
      <p:sp>
        <p:nvSpPr>
          <p:cNvPr id="289" name="Google Shape;289;g24b9ff55f6b_0_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4bcf69bd6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g24bcf69bd60_0_11: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52f9997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Add SEL Signature Practices to your presentation.</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US">
                <a:solidFill>
                  <a:schemeClr val="dk1"/>
                </a:solidFill>
              </a:rPr>
              <a:t>The SEL 3 Signature Practices are one tool for fostering a supportive environment and promoting SEL. They intentionally and explicitly help build a habit of practices through which students and adults enhance their SEL skills. </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US">
                <a:solidFill>
                  <a:schemeClr val="dk1"/>
                </a:solidFill>
              </a:rPr>
              <a:t>For a short presentation of what SEL 3 Signature Practices are, along with a list of practices, see the following:</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https://docs.google.com/presentation/d/1utb0X71RHbzQdt-aZmOQfiFkg_kHltO7i-hUoOPb2m0/edit?usp=sharing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400"/>
              <a:buFont typeface="Arial"/>
              <a:buNone/>
            </a:pPr>
            <a:endParaRPr sz="1100">
              <a:latin typeface="Arial"/>
              <a:ea typeface="Arial"/>
              <a:cs typeface="Arial"/>
              <a:sym typeface="Arial"/>
            </a:endParaRPr>
          </a:p>
        </p:txBody>
      </p:sp>
      <p:sp>
        <p:nvSpPr>
          <p:cNvPr id="92" name="Google Shape;92;g2552f9997f8_0_0: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4b9c6f30e6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dirty="0">
                <a:solidFill>
                  <a:schemeClr val="dk1"/>
                </a:solidFill>
              </a:rPr>
            </a:br>
            <a:r>
              <a:rPr lang="en-US" dirty="0">
                <a:solidFill>
                  <a:schemeClr val="dk1"/>
                </a:solidFill>
              </a:rPr>
              <a:t>Let’s further examine our own beliefs and our classroom cultures. https://</a:t>
            </a:r>
            <a:r>
              <a:rPr lang="en-US" dirty="0" err="1">
                <a:solidFill>
                  <a:schemeClr val="dk1"/>
                </a:solidFill>
              </a:rPr>
              <a:t>ggie.berkeley.edu</a:t>
            </a:r>
            <a:r>
              <a:rPr lang="en-US" dirty="0">
                <a:solidFill>
                  <a:schemeClr val="dk1"/>
                </a:solidFill>
              </a:rPr>
              <a:t>/wp-content/uploads/2023/09/2.2-Iceberg-Questions-Reflecting-on-Culture.pdf</a:t>
            </a:r>
            <a:br>
              <a:rPr lang="en-US" dirty="0"/>
            </a:br>
            <a:br>
              <a:rPr lang="en-US" dirty="0"/>
            </a:br>
            <a:r>
              <a:rPr lang="en-US" dirty="0"/>
              <a:t>Allow learners to consider these questions independently. Perhaps they note surprising responses with a star and highlight beliefs they would like to change.</a:t>
            </a:r>
            <a:endParaRPr dirty="0"/>
          </a:p>
        </p:txBody>
      </p:sp>
      <p:sp>
        <p:nvSpPr>
          <p:cNvPr id="314" name="Google Shape;314;g24b9c6f30e6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4b9c6f30e6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324" name="Google Shape;324;g24b9c6f30e6_0_432: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25b44ac636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37" name="Google Shape;337;g225b44ac636_0_75: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Expand objectives to California Developmental Indicators through making connections to SEL competencies in California on developmental age span.</a:t>
            </a:r>
            <a:br>
              <a:rPr lang="en-US"/>
            </a:br>
            <a:endParaRPr/>
          </a:p>
          <a:p>
            <a:pPr marL="0" lvl="0" indent="0" algn="l" rtl="0">
              <a:spcBef>
                <a:spcPts val="0"/>
              </a:spcBef>
              <a:spcAft>
                <a:spcPts val="0"/>
              </a:spcAft>
              <a:buNone/>
            </a:pPr>
            <a:r>
              <a:rPr lang="en-US"/>
              <a:t>Sourced from CDE (July 2023):</a:t>
            </a:r>
            <a:br>
              <a:rPr lang="en-US"/>
            </a:br>
            <a:r>
              <a:rPr lang="en-US"/>
              <a:t>The </a:t>
            </a:r>
            <a:r>
              <a:rPr lang="en-US" u="sng">
                <a:solidFill>
                  <a:srgbClr val="2200CC"/>
                </a:solidFill>
                <a:hlinkClick r:id="rId3">
                  <a:extLst>
                    <a:ext uri="{A12FA001-AC4F-418D-AE19-62706E023703}">
                      <ahyp:hlinkClr xmlns:ahyp="http://schemas.microsoft.com/office/drawing/2018/hyperlinkcolor" val="tx"/>
                    </a:ext>
                  </a:extLst>
                </a:hlinkClick>
              </a:rPr>
              <a:t>California Department of Education (CDE) </a:t>
            </a:r>
            <a:r>
              <a:rPr lang="en-US"/>
              <a:t>aims to support and advance the efforts of educators across California who are working to fully integrate systemic SEL and equity by building on the promise of T-SEL as a concept. To provide these supports, the </a:t>
            </a:r>
            <a:r>
              <a:rPr lang="en-US" u="sng">
                <a:solidFill>
                  <a:srgbClr val="2200CC"/>
                </a:solidFill>
                <a:hlinkClick r:id="rId4">
                  <a:extLst>
                    <a:ext uri="{A12FA001-AC4F-418D-AE19-62706E023703}">
                      <ahyp:hlinkClr xmlns:ahyp="http://schemas.microsoft.com/office/drawing/2018/hyperlinkcolor" val="tx"/>
                    </a:ext>
                  </a:extLst>
                </a:hlinkClick>
              </a:rPr>
              <a:t>CDE has articulated developmental indicators for CASEL’s five core competencies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rgbClr val="2200CC"/>
                </a:solidFill>
                <a:hlinkClick r:id="rId5">
                  <a:extLst>
                    <a:ext uri="{A12FA001-AC4F-418D-AE19-62706E023703}">
                      <ahyp:hlinkClr xmlns:ahyp="http://schemas.microsoft.com/office/drawing/2018/hyperlinkcolor" val="tx"/>
                    </a:ext>
                  </a:extLst>
                </a:hlinkClick>
              </a:rPr>
              <a:t>Self-Awareness (Intrapersonal Focus)</a:t>
            </a:r>
            <a:endParaRPr/>
          </a:p>
          <a:p>
            <a:pPr marL="0" lvl="0" indent="0" algn="l" rtl="0">
              <a:spcBef>
                <a:spcPts val="0"/>
              </a:spcBef>
              <a:spcAft>
                <a:spcPts val="0"/>
              </a:spcAft>
              <a:buNone/>
            </a:pPr>
            <a:r>
              <a:rPr lang="en-US" u="sng">
                <a:solidFill>
                  <a:srgbClr val="2200CC"/>
                </a:solidFill>
                <a:hlinkClick r:id="rId6">
                  <a:extLst>
                    <a:ext uri="{A12FA001-AC4F-418D-AE19-62706E023703}">
                      <ahyp:hlinkClr xmlns:ahyp="http://schemas.microsoft.com/office/drawing/2018/hyperlinkcolor" val="tx"/>
                    </a:ext>
                  </a:extLst>
                </a:hlinkClick>
              </a:rPr>
              <a:t>Self-Management (Intrapersonal Focus)</a:t>
            </a:r>
            <a:endParaRPr/>
          </a:p>
          <a:p>
            <a:pPr marL="0" lvl="0" indent="0" algn="l" rtl="0">
              <a:spcBef>
                <a:spcPts val="0"/>
              </a:spcBef>
              <a:spcAft>
                <a:spcPts val="0"/>
              </a:spcAft>
              <a:buNone/>
            </a:pPr>
            <a:r>
              <a:rPr lang="en-US" u="sng">
                <a:solidFill>
                  <a:srgbClr val="2200CC"/>
                </a:solidFill>
                <a:hlinkClick r:id="rId7">
                  <a:extLst>
                    <a:ext uri="{A12FA001-AC4F-418D-AE19-62706E023703}">
                      <ahyp:hlinkClr xmlns:ahyp="http://schemas.microsoft.com/office/drawing/2018/hyperlinkcolor" val="tx"/>
                    </a:ext>
                  </a:extLst>
                </a:hlinkClick>
              </a:rPr>
              <a:t>Social Awareness (Interpersonal Focus)</a:t>
            </a:r>
            <a:endParaRPr/>
          </a:p>
          <a:p>
            <a:pPr marL="0" lvl="0" indent="0" algn="l" rtl="0">
              <a:spcBef>
                <a:spcPts val="0"/>
              </a:spcBef>
              <a:spcAft>
                <a:spcPts val="0"/>
              </a:spcAft>
              <a:buNone/>
            </a:pPr>
            <a:r>
              <a:rPr lang="en-US" u="sng">
                <a:solidFill>
                  <a:srgbClr val="2200CC"/>
                </a:solidFill>
                <a:hlinkClick r:id="rId8">
                  <a:extLst>
                    <a:ext uri="{A12FA001-AC4F-418D-AE19-62706E023703}">
                      <ahyp:hlinkClr xmlns:ahyp="http://schemas.microsoft.com/office/drawing/2018/hyperlinkcolor" val="tx"/>
                    </a:ext>
                  </a:extLst>
                </a:hlinkClick>
              </a:rPr>
              <a:t>Relationship Skills (Interpersonal Focus)</a:t>
            </a:r>
            <a:endParaRPr/>
          </a:p>
          <a:p>
            <a:pPr marL="0" lvl="0" indent="0" algn="l" rtl="0">
              <a:spcBef>
                <a:spcPts val="0"/>
              </a:spcBef>
              <a:spcAft>
                <a:spcPts val="0"/>
              </a:spcAft>
              <a:buNone/>
            </a:pPr>
            <a:r>
              <a:rPr lang="en-US" u="sng">
                <a:solidFill>
                  <a:srgbClr val="2200CC"/>
                </a:solidFill>
                <a:hlinkClick r:id="rId9">
                  <a:extLst>
                    <a:ext uri="{A12FA001-AC4F-418D-AE19-62706E023703}">
                      <ahyp:hlinkClr xmlns:ahyp="http://schemas.microsoft.com/office/drawing/2018/hyperlinkcolor" val="tx"/>
                    </a:ext>
                  </a:extLst>
                </a:hlinkClick>
              </a:rPr>
              <a:t>Responsible Decision-Making (Inter and Intrapersonal)</a:t>
            </a:r>
            <a:endParaRPr sz="1400"/>
          </a:p>
          <a:p>
            <a:pPr marL="0" lvl="0" indent="0" algn="l" rtl="0">
              <a:spcBef>
                <a:spcPts val="0"/>
              </a:spcBef>
              <a:spcAft>
                <a:spcPts val="0"/>
              </a:spcAft>
              <a:buNone/>
            </a:pPr>
            <a:endParaRPr/>
          </a:p>
        </p:txBody>
      </p:sp>
      <p:sp>
        <p:nvSpPr>
          <p:cNvPr id="347" name="Google Shape;347;p51:notes"/>
          <p:cNvSpPr>
            <a:spLocks noGrp="1" noRot="1" noChangeAspect="1"/>
          </p:cNvSpPr>
          <p:nvPr>
            <p:ph type="sldImg" idx="2"/>
          </p:nvPr>
        </p:nvSpPr>
        <p:spPr>
          <a:xfrm>
            <a:off x="1143191"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71:notes"/>
          <p:cNvSpPr>
            <a:spLocks noGrp="1" noRot="1" noChangeAspect="1"/>
          </p:cNvSpPr>
          <p:nvPr>
            <p:ph type="sldImg" idx="2"/>
          </p:nvPr>
        </p:nvSpPr>
        <p:spPr>
          <a:xfrm>
            <a:off x="1143191"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25b44ac636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rPr>
              <a:t>Facilitation Tip:</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Instruct participants to consider the first discussion question independently. Then, assign participants small groups to discuss the remaining three questions, generating a written group list of student questions, school structures and/or values impacting student belonging, and ideas for learning more and addressing each.</a:t>
            </a:r>
            <a:endParaRPr sz="1200">
              <a:solidFill>
                <a:schemeClr val="dk1"/>
              </a:solidFill>
            </a:endParaRPr>
          </a:p>
          <a:p>
            <a:pPr marL="0" lvl="0" indent="0" algn="l" rtl="0">
              <a:spcBef>
                <a:spcPts val="0"/>
              </a:spcBef>
              <a:spcAft>
                <a:spcPts val="0"/>
              </a:spcAft>
              <a:buNone/>
            </a:pPr>
            <a:br>
              <a:rPr lang="en-US" sz="1200">
                <a:solidFill>
                  <a:schemeClr val="dk1"/>
                </a:solidFill>
              </a:rPr>
            </a:br>
            <a:r>
              <a:rPr lang="en-US" sz="1200" u="sng">
                <a:solidFill>
                  <a:srgbClr val="BA5112"/>
                </a:solidFill>
                <a:hlinkClick r:id="rId3">
                  <a:extLst>
                    <a:ext uri="{A12FA001-AC4F-418D-AE19-62706E023703}">
                      <ahyp:hlinkClr xmlns:ahyp="http://schemas.microsoft.com/office/drawing/2018/hyperlinkcolor" val="tx"/>
                    </a:ext>
                  </a:extLst>
                </a:hlinkClick>
              </a:rPr>
              <a:t>Many Questions of Belonging article </a:t>
            </a:r>
            <a:r>
              <a:rPr lang="en-US" sz="1200">
                <a:solidFill>
                  <a:srgbClr val="177BA6"/>
                </a:solidFill>
              </a:rPr>
              <a:t>(mentioned in the video)</a:t>
            </a:r>
            <a:endParaRPr sz="1200">
              <a:solidFill>
                <a:srgbClr val="177BA6"/>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p:txBody>
      </p:sp>
      <p:sp>
        <p:nvSpPr>
          <p:cNvPr id="372" name="Google Shape;372;g225b44ac636_0_341: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25b44ac636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dirty="0"/>
              <a:t>https://</a:t>
            </a:r>
            <a:r>
              <a:rPr lang="en-US" dirty="0" err="1"/>
              <a:t>ggie.berkeley.edu</a:t>
            </a:r>
            <a:r>
              <a:rPr lang="en-US" dirty="0"/>
              <a:t>/wp-content/uploads/2023/09/2.3-The-Questions-of-Belonging.pdf</a:t>
            </a:r>
            <a:endParaRPr dirty="0"/>
          </a:p>
        </p:txBody>
      </p:sp>
      <p:sp>
        <p:nvSpPr>
          <p:cNvPr id="383" name="Google Shape;383;g225b44ac636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25b44ac63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393" name="Google Shape;393;g225b44ac636_0_87: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Scientists have discovered that we have three, perhaps four, basic psychological needs that directly affect our motivation. Addressing these needs in students has the potential to greatly impact their intrinsic motivation and sense of belonging.</a:t>
            </a:r>
            <a:br>
              <a:rPr lang="en-US">
                <a:solidFill>
                  <a:schemeClr val="dk1"/>
                </a:solidFill>
              </a:rPr>
            </a:br>
            <a:br>
              <a:rPr lang="en-US">
                <a:solidFill>
                  <a:schemeClr val="dk1"/>
                </a:solidFill>
              </a:rPr>
            </a:br>
            <a:r>
              <a:rPr lang="en-US"/>
              <a:t>Expand objectives to California Developmental Indicators through making connections to SEL competencies in California on developmental age span.</a:t>
            </a:r>
            <a:br>
              <a:rPr lang="en-US"/>
            </a:br>
            <a:endParaRPr/>
          </a:p>
          <a:p>
            <a:pPr marL="0" lvl="0" indent="0" algn="l" rtl="0">
              <a:spcBef>
                <a:spcPts val="0"/>
              </a:spcBef>
              <a:spcAft>
                <a:spcPts val="0"/>
              </a:spcAft>
              <a:buNone/>
            </a:pPr>
            <a:r>
              <a:rPr lang="en-US"/>
              <a:t>Sourced from CDE (July 2023):</a:t>
            </a:r>
            <a:br>
              <a:rPr lang="en-US"/>
            </a:br>
            <a:r>
              <a:rPr lang="en-US"/>
              <a:t>The </a:t>
            </a:r>
            <a:r>
              <a:rPr lang="en-US" u="sng">
                <a:solidFill>
                  <a:srgbClr val="2200CC"/>
                </a:solidFill>
                <a:hlinkClick r:id="rId3">
                  <a:extLst>
                    <a:ext uri="{A12FA001-AC4F-418D-AE19-62706E023703}">
                      <ahyp:hlinkClr xmlns:ahyp="http://schemas.microsoft.com/office/drawing/2018/hyperlinkcolor" val="tx"/>
                    </a:ext>
                  </a:extLst>
                </a:hlinkClick>
              </a:rPr>
              <a:t>California Department of Education (CDE) </a:t>
            </a:r>
            <a:r>
              <a:rPr lang="en-US"/>
              <a:t>aims to support and advance the efforts of educators across California who are working to fully integrate systemic SEL and equity by building on the promise of T-SEL as a concept. To provide these supports, the </a:t>
            </a:r>
            <a:r>
              <a:rPr lang="en-US" u="sng">
                <a:solidFill>
                  <a:srgbClr val="2200CC"/>
                </a:solidFill>
                <a:hlinkClick r:id="rId4">
                  <a:extLst>
                    <a:ext uri="{A12FA001-AC4F-418D-AE19-62706E023703}">
                      <ahyp:hlinkClr xmlns:ahyp="http://schemas.microsoft.com/office/drawing/2018/hyperlinkcolor" val="tx"/>
                    </a:ext>
                  </a:extLst>
                </a:hlinkClick>
              </a:rPr>
              <a:t>CDE has articulated developmental indicators for CASEL’s five core competencies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rgbClr val="2200CC"/>
                </a:solidFill>
                <a:hlinkClick r:id="rId5">
                  <a:extLst>
                    <a:ext uri="{A12FA001-AC4F-418D-AE19-62706E023703}">
                      <ahyp:hlinkClr xmlns:ahyp="http://schemas.microsoft.com/office/drawing/2018/hyperlinkcolor" val="tx"/>
                    </a:ext>
                  </a:extLst>
                </a:hlinkClick>
              </a:rPr>
              <a:t>Self-Awareness (Intrapersonal Focus)</a:t>
            </a:r>
            <a:endParaRPr/>
          </a:p>
          <a:p>
            <a:pPr marL="0" lvl="0" indent="0" algn="l" rtl="0">
              <a:spcBef>
                <a:spcPts val="0"/>
              </a:spcBef>
              <a:spcAft>
                <a:spcPts val="0"/>
              </a:spcAft>
              <a:buNone/>
            </a:pPr>
            <a:r>
              <a:rPr lang="en-US" u="sng">
                <a:solidFill>
                  <a:srgbClr val="2200CC"/>
                </a:solidFill>
                <a:hlinkClick r:id="rId6">
                  <a:extLst>
                    <a:ext uri="{A12FA001-AC4F-418D-AE19-62706E023703}">
                      <ahyp:hlinkClr xmlns:ahyp="http://schemas.microsoft.com/office/drawing/2018/hyperlinkcolor" val="tx"/>
                    </a:ext>
                  </a:extLst>
                </a:hlinkClick>
              </a:rPr>
              <a:t>Self-Management (Intrapersonal Focus)</a:t>
            </a:r>
            <a:endParaRPr/>
          </a:p>
          <a:p>
            <a:pPr marL="0" lvl="0" indent="0" algn="l" rtl="0">
              <a:spcBef>
                <a:spcPts val="0"/>
              </a:spcBef>
              <a:spcAft>
                <a:spcPts val="0"/>
              </a:spcAft>
              <a:buNone/>
            </a:pPr>
            <a:r>
              <a:rPr lang="en-US" u="sng">
                <a:solidFill>
                  <a:srgbClr val="2200CC"/>
                </a:solidFill>
                <a:hlinkClick r:id="rId7">
                  <a:extLst>
                    <a:ext uri="{A12FA001-AC4F-418D-AE19-62706E023703}">
                      <ahyp:hlinkClr xmlns:ahyp="http://schemas.microsoft.com/office/drawing/2018/hyperlinkcolor" val="tx"/>
                    </a:ext>
                  </a:extLst>
                </a:hlinkClick>
              </a:rPr>
              <a:t>Social Awareness (Interpersonal Focus)</a:t>
            </a:r>
            <a:endParaRPr/>
          </a:p>
          <a:p>
            <a:pPr marL="0" lvl="0" indent="0" algn="l" rtl="0">
              <a:spcBef>
                <a:spcPts val="0"/>
              </a:spcBef>
              <a:spcAft>
                <a:spcPts val="0"/>
              </a:spcAft>
              <a:buNone/>
            </a:pPr>
            <a:r>
              <a:rPr lang="en-US" u="sng">
                <a:solidFill>
                  <a:srgbClr val="2200CC"/>
                </a:solidFill>
                <a:hlinkClick r:id="rId8">
                  <a:extLst>
                    <a:ext uri="{A12FA001-AC4F-418D-AE19-62706E023703}">
                      <ahyp:hlinkClr xmlns:ahyp="http://schemas.microsoft.com/office/drawing/2018/hyperlinkcolor" val="tx"/>
                    </a:ext>
                  </a:extLst>
                </a:hlinkClick>
              </a:rPr>
              <a:t>Relationship Skills (Interpersonal Focus)</a:t>
            </a:r>
            <a:endParaRPr/>
          </a:p>
          <a:p>
            <a:pPr marL="0" lvl="0" indent="0" algn="l" rtl="0">
              <a:spcBef>
                <a:spcPts val="0"/>
              </a:spcBef>
              <a:spcAft>
                <a:spcPts val="0"/>
              </a:spcAft>
              <a:buNone/>
            </a:pPr>
            <a:r>
              <a:rPr lang="en-US" u="sng">
                <a:solidFill>
                  <a:srgbClr val="2200CC"/>
                </a:solidFill>
                <a:hlinkClick r:id="rId9">
                  <a:extLst>
                    <a:ext uri="{A12FA001-AC4F-418D-AE19-62706E023703}">
                      <ahyp:hlinkClr xmlns:ahyp="http://schemas.microsoft.com/office/drawing/2018/hyperlinkcolor" val="tx"/>
                    </a:ext>
                  </a:extLst>
                </a:hlinkClick>
              </a:rPr>
              <a:t>Responsible Decision-Making (Inter and Intrapersonal)</a:t>
            </a:r>
            <a:endParaRPr sz="1400"/>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
        <p:nvSpPr>
          <p:cNvPr id="404" name="Google Shape;404;p52:notes"/>
          <p:cNvSpPr>
            <a:spLocks noGrp="1" noRot="1" noChangeAspect="1"/>
          </p:cNvSpPr>
          <p:nvPr>
            <p:ph type="sldImg" idx="2"/>
          </p:nvPr>
        </p:nvSpPr>
        <p:spPr>
          <a:xfrm>
            <a:off x="1143191"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25b44ac636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https://www.youtube.com/watch?v=W7SYx5JVHSY&amp;t=2s</a:t>
            </a:r>
            <a:endParaRPr/>
          </a:p>
        </p:txBody>
      </p:sp>
      <p:sp>
        <p:nvSpPr>
          <p:cNvPr id="416" name="Google Shape;416;g225b44ac636_0_380: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25b44ac63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 science of trust and belonging tells us there are things we can do to build a school environment where everyone—students and staff alike—feels like they belong, and where they can bring their authentic selves and thrive.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As all educators know, schools are a slice of humanity and there’s absolutely no guarantee that we are going to understand or even get along with all of our colleagues and students. But we can overcome these challenges.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endParaRPr>
          </a:p>
        </p:txBody>
      </p:sp>
      <p:sp>
        <p:nvSpPr>
          <p:cNvPr id="106" name="Google Shape;106;g225b44ac636_0_39: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rPr>
              <a:t>Facilitation Tip:</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Divide participants into small groups and assign each group one of the three psychological needs included in the discussion questions. Provide time for groups to discuss the questions related to their assigned need and ask them to share the group’s thoughts aloud.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429" name="Google Shape;429;p76:notes"/>
          <p:cNvSpPr>
            <a:spLocks noGrp="1" noRot="1" noChangeAspect="1"/>
          </p:cNvSpPr>
          <p:nvPr>
            <p:ph type="sldImg" idx="2"/>
          </p:nvPr>
        </p:nvSpPr>
        <p:spPr>
          <a:xfrm>
            <a:off x="1143191"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4b9c6f30e6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Let’s assess how well our classrooms or schools are currently meeting students’ basic psychological needs and identify ways we can better meet them. Here is a downloadable guide to help you. https://</a:t>
            </a:r>
            <a:r>
              <a:rPr lang="en-US" dirty="0" err="1">
                <a:solidFill>
                  <a:schemeClr val="dk1"/>
                </a:solidFill>
              </a:rPr>
              <a:t>ggie.berkeley.edu</a:t>
            </a:r>
            <a:r>
              <a:rPr lang="en-US" dirty="0">
                <a:solidFill>
                  <a:schemeClr val="dk1"/>
                </a:solidFill>
              </a:rPr>
              <a:t>/wp-content/uploads/2023/09/2.4-SWOT-Analysis-Psychological-Needs.pdf</a:t>
            </a:r>
            <a:endParaRPr dirty="0"/>
          </a:p>
        </p:txBody>
      </p:sp>
      <p:sp>
        <p:nvSpPr>
          <p:cNvPr id="440" name="Google Shape;440;g24b9c6f30e6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25b44ac63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450" name="Google Shape;450;g225b44ac636_0_99: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25b44ac63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Expand objectives to California Developmental Indicators through making connections to SEL competencies in California on developmental age span.</a:t>
            </a:r>
            <a:br>
              <a:rPr lang="en-US"/>
            </a:br>
            <a:endParaRPr/>
          </a:p>
          <a:p>
            <a:pPr marL="0" lvl="0" indent="0" algn="l" rtl="0">
              <a:spcBef>
                <a:spcPts val="0"/>
              </a:spcBef>
              <a:spcAft>
                <a:spcPts val="0"/>
              </a:spcAft>
              <a:buNone/>
            </a:pPr>
            <a:r>
              <a:rPr lang="en-US"/>
              <a:t>Sourced from CDE (July 2023):</a:t>
            </a:r>
            <a:br>
              <a:rPr lang="en-US"/>
            </a:br>
            <a:r>
              <a:rPr lang="en-US"/>
              <a:t>The </a:t>
            </a:r>
            <a:r>
              <a:rPr lang="en-US" u="sng">
                <a:solidFill>
                  <a:srgbClr val="2200CC"/>
                </a:solidFill>
                <a:hlinkClick r:id="rId3">
                  <a:extLst>
                    <a:ext uri="{A12FA001-AC4F-418D-AE19-62706E023703}">
                      <ahyp:hlinkClr xmlns:ahyp="http://schemas.microsoft.com/office/drawing/2018/hyperlinkcolor" val="tx"/>
                    </a:ext>
                  </a:extLst>
                </a:hlinkClick>
              </a:rPr>
              <a:t>California Department of Education (CDE) </a:t>
            </a:r>
            <a:r>
              <a:rPr lang="en-US"/>
              <a:t>aims to support and advance the efforts of educators across California who are working to fully integrate systemic SEL and equity by building on the promise of T-SEL as a concept. To provide these supports, the </a:t>
            </a:r>
            <a:r>
              <a:rPr lang="en-US" u="sng">
                <a:solidFill>
                  <a:srgbClr val="2200CC"/>
                </a:solidFill>
                <a:hlinkClick r:id="rId4">
                  <a:extLst>
                    <a:ext uri="{A12FA001-AC4F-418D-AE19-62706E023703}">
                      <ahyp:hlinkClr xmlns:ahyp="http://schemas.microsoft.com/office/drawing/2018/hyperlinkcolor" val="tx"/>
                    </a:ext>
                  </a:extLst>
                </a:hlinkClick>
              </a:rPr>
              <a:t>CDE has articulated developmental indicators for CASEL’s five core competencies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rgbClr val="2200CC"/>
                </a:solidFill>
                <a:hlinkClick r:id="rId5">
                  <a:extLst>
                    <a:ext uri="{A12FA001-AC4F-418D-AE19-62706E023703}">
                      <ahyp:hlinkClr xmlns:ahyp="http://schemas.microsoft.com/office/drawing/2018/hyperlinkcolor" val="tx"/>
                    </a:ext>
                  </a:extLst>
                </a:hlinkClick>
              </a:rPr>
              <a:t>Self-Awareness (Intrapersonal Focus)</a:t>
            </a:r>
            <a:endParaRPr/>
          </a:p>
          <a:p>
            <a:pPr marL="0" lvl="0" indent="0" algn="l" rtl="0">
              <a:spcBef>
                <a:spcPts val="0"/>
              </a:spcBef>
              <a:spcAft>
                <a:spcPts val="0"/>
              </a:spcAft>
              <a:buNone/>
            </a:pPr>
            <a:r>
              <a:rPr lang="en-US" u="sng">
                <a:solidFill>
                  <a:srgbClr val="2200CC"/>
                </a:solidFill>
                <a:hlinkClick r:id="rId6">
                  <a:extLst>
                    <a:ext uri="{A12FA001-AC4F-418D-AE19-62706E023703}">
                      <ahyp:hlinkClr xmlns:ahyp="http://schemas.microsoft.com/office/drawing/2018/hyperlinkcolor" val="tx"/>
                    </a:ext>
                  </a:extLst>
                </a:hlinkClick>
              </a:rPr>
              <a:t>Self-Management (Intrapersonal Focus)</a:t>
            </a:r>
            <a:endParaRPr/>
          </a:p>
          <a:p>
            <a:pPr marL="0" lvl="0" indent="0" algn="l" rtl="0">
              <a:spcBef>
                <a:spcPts val="0"/>
              </a:spcBef>
              <a:spcAft>
                <a:spcPts val="0"/>
              </a:spcAft>
              <a:buNone/>
            </a:pPr>
            <a:r>
              <a:rPr lang="en-US" u="sng">
                <a:solidFill>
                  <a:srgbClr val="2200CC"/>
                </a:solidFill>
                <a:hlinkClick r:id="rId7">
                  <a:extLst>
                    <a:ext uri="{A12FA001-AC4F-418D-AE19-62706E023703}">
                      <ahyp:hlinkClr xmlns:ahyp="http://schemas.microsoft.com/office/drawing/2018/hyperlinkcolor" val="tx"/>
                    </a:ext>
                  </a:extLst>
                </a:hlinkClick>
              </a:rPr>
              <a:t>Social Awareness (Interpersonal Focus)</a:t>
            </a:r>
            <a:endParaRPr/>
          </a:p>
          <a:p>
            <a:pPr marL="0" lvl="0" indent="0" algn="l" rtl="0">
              <a:spcBef>
                <a:spcPts val="0"/>
              </a:spcBef>
              <a:spcAft>
                <a:spcPts val="0"/>
              </a:spcAft>
              <a:buNone/>
            </a:pPr>
            <a:r>
              <a:rPr lang="en-US" u="sng">
                <a:solidFill>
                  <a:srgbClr val="2200CC"/>
                </a:solidFill>
                <a:hlinkClick r:id="rId8">
                  <a:extLst>
                    <a:ext uri="{A12FA001-AC4F-418D-AE19-62706E023703}">
                      <ahyp:hlinkClr xmlns:ahyp="http://schemas.microsoft.com/office/drawing/2018/hyperlinkcolor" val="tx"/>
                    </a:ext>
                  </a:extLst>
                </a:hlinkClick>
              </a:rPr>
              <a:t>Relationship Skills (Interpersonal Focus)</a:t>
            </a:r>
            <a:endParaRPr/>
          </a:p>
          <a:p>
            <a:pPr marL="0" lvl="0" indent="0" algn="l" rtl="0">
              <a:spcBef>
                <a:spcPts val="0"/>
              </a:spcBef>
              <a:spcAft>
                <a:spcPts val="0"/>
              </a:spcAft>
              <a:buNone/>
            </a:pPr>
            <a:r>
              <a:rPr lang="en-US" u="sng">
                <a:solidFill>
                  <a:srgbClr val="2200CC"/>
                </a:solidFill>
                <a:hlinkClick r:id="rId9">
                  <a:extLst>
                    <a:ext uri="{A12FA001-AC4F-418D-AE19-62706E023703}">
                      <ahyp:hlinkClr xmlns:ahyp="http://schemas.microsoft.com/office/drawing/2018/hyperlinkcolor" val="tx"/>
                    </a:ext>
                  </a:extLst>
                </a:hlinkClick>
              </a:rPr>
              <a:t>Responsible Decision-Making (Inter and Intrapersonal)</a:t>
            </a:r>
            <a:endParaRPr sz="1400"/>
          </a:p>
          <a:p>
            <a:pPr marL="0" lvl="0" indent="0" algn="l" rtl="0">
              <a:spcBef>
                <a:spcPts val="0"/>
              </a:spcBef>
              <a:spcAft>
                <a:spcPts val="0"/>
              </a:spcAft>
              <a:buNone/>
            </a:pPr>
            <a:endParaRPr/>
          </a:p>
        </p:txBody>
      </p:sp>
      <p:sp>
        <p:nvSpPr>
          <p:cNvPr id="461" name="Google Shape;461;g225b44ac636_0_13: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4b9c6f30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400"/>
              </a:spcAft>
              <a:buClr>
                <a:schemeClr val="dk1"/>
              </a:buClr>
              <a:buSzPts val="1100"/>
              <a:buFont typeface="Arial"/>
              <a:buNone/>
            </a:pPr>
            <a:r>
              <a:rPr lang="en-US" sz="1400" u="sng">
                <a:solidFill>
                  <a:srgbClr val="1155CC"/>
                </a:solidFill>
                <a:hlinkClick r:id="rId3">
                  <a:extLst>
                    <a:ext uri="{A12FA001-AC4F-418D-AE19-62706E023703}">
                      <ahyp:hlinkClr xmlns:ahyp="http://schemas.microsoft.com/office/drawing/2018/hyperlinkcolor" val="tx"/>
                    </a:ext>
                  </a:extLst>
                </a:hlinkClick>
              </a:rPr>
              <a:t>https://youtu.be/VEpEWYn7XiA</a:t>
            </a:r>
            <a:endParaRPr/>
          </a:p>
        </p:txBody>
      </p:sp>
      <p:sp>
        <p:nvSpPr>
          <p:cNvPr id="474" name="Google Shape;474;g24b9c6f30e6_0_0: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4b9c6f30e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
        <p:nvSpPr>
          <p:cNvPr id="487" name="Google Shape;487;g24b9c6f30e6_0_39: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4b9c6f30e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g24b9c6f30e6_0_12: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4b9ff55f6b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
        <p:nvSpPr>
          <p:cNvPr id="512" name="Google Shape;512;g24b9ff55f6b_0_371: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4b9c6f30e6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US" sz="1200" dirty="0">
                <a:solidFill>
                  <a:schemeClr val="dk1"/>
                </a:solidFill>
              </a:rPr>
              <a:t>https://</a:t>
            </a:r>
            <a:r>
              <a:rPr lang="en-US" sz="1200" dirty="0" err="1">
                <a:solidFill>
                  <a:schemeClr val="dk1"/>
                </a:solidFill>
              </a:rPr>
              <a:t>ggie.berkeley.edu</a:t>
            </a:r>
            <a:r>
              <a:rPr lang="en-US" sz="1200" dirty="0">
                <a:solidFill>
                  <a:schemeClr val="dk1"/>
                </a:solidFill>
              </a:rPr>
              <a:t>/wp-content/uploads/2023/09/2.5-Cultivating-Belonging-through-Teacher-Student-and-Peer-Relationships.pdf</a:t>
            </a:r>
            <a:endParaRPr sz="1200" dirty="0">
              <a:solidFill>
                <a:schemeClr val="dk1"/>
              </a:solidFill>
            </a:endParaRPr>
          </a:p>
        </p:txBody>
      </p:sp>
      <p:sp>
        <p:nvSpPr>
          <p:cNvPr id="525" name="Google Shape;525;g24b9c6f30e6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4b9ff55f6b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Two critical underlying mechanisms for building a safe learning environment in which everyone belongs are trust and psychological safety. Without these, students and staff alike may feel stifled and limited in their capacity to bring their full selves to the educational process. </a:t>
            </a:r>
            <a:endParaRPr/>
          </a:p>
        </p:txBody>
      </p:sp>
      <p:sp>
        <p:nvSpPr>
          <p:cNvPr id="535" name="Google Shape;535;g24b9ff55f6b_0_385: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Expand objectives to California Developmental Indicators through making connections to SEL competencies in California on developmental age span.</a:t>
            </a:r>
            <a:br>
              <a:rPr lang="en-US"/>
            </a:br>
            <a:endParaRPr/>
          </a:p>
          <a:p>
            <a:pPr marL="0" lvl="0" indent="0" algn="l" rtl="0">
              <a:spcBef>
                <a:spcPts val="0"/>
              </a:spcBef>
              <a:spcAft>
                <a:spcPts val="0"/>
              </a:spcAft>
              <a:buNone/>
            </a:pPr>
            <a:r>
              <a:rPr lang="en-US"/>
              <a:t>Sourced from CDE (July 2023):</a:t>
            </a:r>
            <a:br>
              <a:rPr lang="en-US"/>
            </a:br>
            <a:r>
              <a:rPr lang="en-US"/>
              <a:t>The </a:t>
            </a:r>
            <a:r>
              <a:rPr lang="en-US" u="sng">
                <a:solidFill>
                  <a:srgbClr val="2200CC"/>
                </a:solidFill>
                <a:hlinkClick r:id="rId3">
                  <a:extLst>
                    <a:ext uri="{A12FA001-AC4F-418D-AE19-62706E023703}">
                      <ahyp:hlinkClr xmlns:ahyp="http://schemas.microsoft.com/office/drawing/2018/hyperlinkcolor" val="tx"/>
                    </a:ext>
                  </a:extLst>
                </a:hlinkClick>
              </a:rPr>
              <a:t>California Department of Education (CDE) </a:t>
            </a:r>
            <a:r>
              <a:rPr lang="en-US"/>
              <a:t>aims to support and advance the efforts of educators across California who are working to fully integrate systemic SEL and equity by building on the promise of T-SEL as a concept. To provide these supports, the </a:t>
            </a:r>
            <a:r>
              <a:rPr lang="en-US" u="sng">
                <a:solidFill>
                  <a:srgbClr val="2200CC"/>
                </a:solidFill>
                <a:hlinkClick r:id="rId4">
                  <a:extLst>
                    <a:ext uri="{A12FA001-AC4F-418D-AE19-62706E023703}">
                      <ahyp:hlinkClr xmlns:ahyp="http://schemas.microsoft.com/office/drawing/2018/hyperlinkcolor" val="tx"/>
                    </a:ext>
                  </a:extLst>
                </a:hlinkClick>
              </a:rPr>
              <a:t>CDE has articulated developmental indicators for CASEL’s five core competencies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rgbClr val="2200CC"/>
                </a:solidFill>
                <a:hlinkClick r:id="rId5">
                  <a:extLst>
                    <a:ext uri="{A12FA001-AC4F-418D-AE19-62706E023703}">
                      <ahyp:hlinkClr xmlns:ahyp="http://schemas.microsoft.com/office/drawing/2018/hyperlinkcolor" val="tx"/>
                    </a:ext>
                  </a:extLst>
                </a:hlinkClick>
              </a:rPr>
              <a:t>Self-Awareness (Intrapersonal Focus)</a:t>
            </a:r>
            <a:endParaRPr/>
          </a:p>
          <a:p>
            <a:pPr marL="0" lvl="0" indent="0" algn="l" rtl="0">
              <a:spcBef>
                <a:spcPts val="0"/>
              </a:spcBef>
              <a:spcAft>
                <a:spcPts val="0"/>
              </a:spcAft>
              <a:buNone/>
            </a:pPr>
            <a:r>
              <a:rPr lang="en-US" u="sng">
                <a:solidFill>
                  <a:srgbClr val="2200CC"/>
                </a:solidFill>
                <a:hlinkClick r:id="rId6">
                  <a:extLst>
                    <a:ext uri="{A12FA001-AC4F-418D-AE19-62706E023703}">
                      <ahyp:hlinkClr xmlns:ahyp="http://schemas.microsoft.com/office/drawing/2018/hyperlinkcolor" val="tx"/>
                    </a:ext>
                  </a:extLst>
                </a:hlinkClick>
              </a:rPr>
              <a:t>Self-Management (Intrapersonal Focus)</a:t>
            </a:r>
            <a:endParaRPr/>
          </a:p>
          <a:p>
            <a:pPr marL="0" lvl="0" indent="0" algn="l" rtl="0">
              <a:spcBef>
                <a:spcPts val="0"/>
              </a:spcBef>
              <a:spcAft>
                <a:spcPts val="0"/>
              </a:spcAft>
              <a:buNone/>
            </a:pPr>
            <a:r>
              <a:rPr lang="en-US" u="sng">
                <a:solidFill>
                  <a:srgbClr val="2200CC"/>
                </a:solidFill>
                <a:hlinkClick r:id="rId7">
                  <a:extLst>
                    <a:ext uri="{A12FA001-AC4F-418D-AE19-62706E023703}">
                      <ahyp:hlinkClr xmlns:ahyp="http://schemas.microsoft.com/office/drawing/2018/hyperlinkcolor" val="tx"/>
                    </a:ext>
                  </a:extLst>
                </a:hlinkClick>
              </a:rPr>
              <a:t>Social Awareness (Interpersonal Focus)</a:t>
            </a:r>
            <a:endParaRPr/>
          </a:p>
          <a:p>
            <a:pPr marL="0" lvl="0" indent="0" algn="l" rtl="0">
              <a:spcBef>
                <a:spcPts val="0"/>
              </a:spcBef>
              <a:spcAft>
                <a:spcPts val="0"/>
              </a:spcAft>
              <a:buNone/>
            </a:pPr>
            <a:r>
              <a:rPr lang="en-US" u="sng">
                <a:solidFill>
                  <a:srgbClr val="2200CC"/>
                </a:solidFill>
                <a:hlinkClick r:id="rId8">
                  <a:extLst>
                    <a:ext uri="{A12FA001-AC4F-418D-AE19-62706E023703}">
                      <ahyp:hlinkClr xmlns:ahyp="http://schemas.microsoft.com/office/drawing/2018/hyperlinkcolor" val="tx"/>
                    </a:ext>
                  </a:extLst>
                </a:hlinkClick>
              </a:rPr>
              <a:t>Relationship Skills (Interpersonal Focus)</a:t>
            </a:r>
            <a:endParaRPr/>
          </a:p>
          <a:p>
            <a:pPr marL="0" lvl="0" indent="0" algn="l" rtl="0">
              <a:spcBef>
                <a:spcPts val="0"/>
              </a:spcBef>
              <a:spcAft>
                <a:spcPts val="0"/>
              </a:spcAft>
              <a:buNone/>
            </a:pPr>
            <a:r>
              <a:rPr lang="en-US" u="sng">
                <a:solidFill>
                  <a:srgbClr val="2200CC"/>
                </a:solidFill>
                <a:hlinkClick r:id="rId9">
                  <a:extLst>
                    <a:ext uri="{A12FA001-AC4F-418D-AE19-62706E023703}">
                      <ahyp:hlinkClr xmlns:ahyp="http://schemas.microsoft.com/office/drawing/2018/hyperlinkcolor" val="tx"/>
                    </a:ext>
                  </a:extLst>
                </a:hlinkClick>
              </a:rPr>
              <a:t>Responsible Decision-Making (Inter and Intrapersonal)</a:t>
            </a:r>
            <a:endParaRPr sz="1400"/>
          </a:p>
          <a:p>
            <a:pPr marL="0" lvl="0" indent="0" algn="l" rtl="0">
              <a:spcBef>
                <a:spcPts val="0"/>
              </a:spcBef>
              <a:spcAft>
                <a:spcPts val="0"/>
              </a:spcAft>
              <a:buNone/>
            </a:pPr>
            <a:endParaRPr/>
          </a:p>
        </p:txBody>
      </p:sp>
      <p:sp>
        <p:nvSpPr>
          <p:cNvPr id="116" name="Google Shape;116;p49:notes"/>
          <p:cNvSpPr>
            <a:spLocks noGrp="1" noRot="1" noChangeAspect="1"/>
          </p:cNvSpPr>
          <p:nvPr>
            <p:ph type="sldImg" idx="2"/>
          </p:nvPr>
        </p:nvSpPr>
        <p:spPr>
          <a:xfrm>
            <a:off x="1143191"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4b9ff55f6b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Expand objectives to California Developmental Indicators through making connections to SEL competencies in California on developmental age span.</a:t>
            </a:r>
            <a:br>
              <a:rPr lang="en-US"/>
            </a:br>
            <a:endParaRPr/>
          </a:p>
          <a:p>
            <a:pPr marL="0" lvl="0" indent="0" algn="l" rtl="0">
              <a:spcBef>
                <a:spcPts val="0"/>
              </a:spcBef>
              <a:spcAft>
                <a:spcPts val="0"/>
              </a:spcAft>
              <a:buNone/>
            </a:pPr>
            <a:r>
              <a:rPr lang="en-US"/>
              <a:t>Sourced from CDE (July 2023):</a:t>
            </a:r>
            <a:br>
              <a:rPr lang="en-US"/>
            </a:br>
            <a:r>
              <a:rPr lang="en-US"/>
              <a:t>The </a:t>
            </a:r>
            <a:r>
              <a:rPr lang="en-US" u="sng">
                <a:solidFill>
                  <a:srgbClr val="2200CC"/>
                </a:solidFill>
                <a:hlinkClick r:id="rId3">
                  <a:extLst>
                    <a:ext uri="{A12FA001-AC4F-418D-AE19-62706E023703}">
                      <ahyp:hlinkClr xmlns:ahyp="http://schemas.microsoft.com/office/drawing/2018/hyperlinkcolor" val="tx"/>
                    </a:ext>
                  </a:extLst>
                </a:hlinkClick>
              </a:rPr>
              <a:t>California Department of Education (CDE) </a:t>
            </a:r>
            <a:r>
              <a:rPr lang="en-US"/>
              <a:t>aims to support and advance the efforts of educators across California who are working to fully integrate systemic SEL and equity by building on the promise of T-SEL as a concept. To provide these supports, the </a:t>
            </a:r>
            <a:r>
              <a:rPr lang="en-US" u="sng">
                <a:solidFill>
                  <a:srgbClr val="2200CC"/>
                </a:solidFill>
                <a:hlinkClick r:id="rId4">
                  <a:extLst>
                    <a:ext uri="{A12FA001-AC4F-418D-AE19-62706E023703}">
                      <ahyp:hlinkClr xmlns:ahyp="http://schemas.microsoft.com/office/drawing/2018/hyperlinkcolor" val="tx"/>
                    </a:ext>
                  </a:extLst>
                </a:hlinkClick>
              </a:rPr>
              <a:t>CDE has articulated developmental indicators for CASEL’s five core competencies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rgbClr val="2200CC"/>
                </a:solidFill>
                <a:hlinkClick r:id="rId5">
                  <a:extLst>
                    <a:ext uri="{A12FA001-AC4F-418D-AE19-62706E023703}">
                      <ahyp:hlinkClr xmlns:ahyp="http://schemas.microsoft.com/office/drawing/2018/hyperlinkcolor" val="tx"/>
                    </a:ext>
                  </a:extLst>
                </a:hlinkClick>
              </a:rPr>
              <a:t>Self-Awareness (Intrapersonal Focus)</a:t>
            </a:r>
            <a:endParaRPr/>
          </a:p>
          <a:p>
            <a:pPr marL="0" lvl="0" indent="0" algn="l" rtl="0">
              <a:spcBef>
                <a:spcPts val="0"/>
              </a:spcBef>
              <a:spcAft>
                <a:spcPts val="0"/>
              </a:spcAft>
              <a:buNone/>
            </a:pPr>
            <a:r>
              <a:rPr lang="en-US" u="sng">
                <a:solidFill>
                  <a:srgbClr val="2200CC"/>
                </a:solidFill>
                <a:hlinkClick r:id="rId6">
                  <a:extLst>
                    <a:ext uri="{A12FA001-AC4F-418D-AE19-62706E023703}">
                      <ahyp:hlinkClr xmlns:ahyp="http://schemas.microsoft.com/office/drawing/2018/hyperlinkcolor" val="tx"/>
                    </a:ext>
                  </a:extLst>
                </a:hlinkClick>
              </a:rPr>
              <a:t>Self-Management (Intrapersonal Focus)</a:t>
            </a:r>
            <a:endParaRPr/>
          </a:p>
          <a:p>
            <a:pPr marL="0" lvl="0" indent="0" algn="l" rtl="0">
              <a:spcBef>
                <a:spcPts val="0"/>
              </a:spcBef>
              <a:spcAft>
                <a:spcPts val="0"/>
              </a:spcAft>
              <a:buNone/>
            </a:pPr>
            <a:r>
              <a:rPr lang="en-US" u="sng">
                <a:solidFill>
                  <a:srgbClr val="2200CC"/>
                </a:solidFill>
                <a:hlinkClick r:id="rId7">
                  <a:extLst>
                    <a:ext uri="{A12FA001-AC4F-418D-AE19-62706E023703}">
                      <ahyp:hlinkClr xmlns:ahyp="http://schemas.microsoft.com/office/drawing/2018/hyperlinkcolor" val="tx"/>
                    </a:ext>
                  </a:extLst>
                </a:hlinkClick>
              </a:rPr>
              <a:t>Social Awareness (Interpersonal Focus)</a:t>
            </a:r>
            <a:endParaRPr/>
          </a:p>
          <a:p>
            <a:pPr marL="0" lvl="0" indent="0" algn="l" rtl="0">
              <a:spcBef>
                <a:spcPts val="0"/>
              </a:spcBef>
              <a:spcAft>
                <a:spcPts val="0"/>
              </a:spcAft>
              <a:buNone/>
            </a:pPr>
            <a:r>
              <a:rPr lang="en-US" u="sng">
                <a:solidFill>
                  <a:srgbClr val="2200CC"/>
                </a:solidFill>
                <a:hlinkClick r:id="rId8">
                  <a:extLst>
                    <a:ext uri="{A12FA001-AC4F-418D-AE19-62706E023703}">
                      <ahyp:hlinkClr xmlns:ahyp="http://schemas.microsoft.com/office/drawing/2018/hyperlinkcolor" val="tx"/>
                    </a:ext>
                  </a:extLst>
                </a:hlinkClick>
              </a:rPr>
              <a:t>Relationship Skills (Interpersonal Focus)</a:t>
            </a:r>
            <a:endParaRPr/>
          </a:p>
          <a:p>
            <a:pPr marL="0" lvl="0" indent="0" algn="l" rtl="0">
              <a:spcBef>
                <a:spcPts val="0"/>
              </a:spcBef>
              <a:spcAft>
                <a:spcPts val="0"/>
              </a:spcAft>
              <a:buNone/>
            </a:pPr>
            <a:r>
              <a:rPr lang="en-US" u="sng">
                <a:solidFill>
                  <a:srgbClr val="2200CC"/>
                </a:solidFill>
                <a:hlinkClick r:id="rId9">
                  <a:extLst>
                    <a:ext uri="{A12FA001-AC4F-418D-AE19-62706E023703}">
                      <ahyp:hlinkClr xmlns:ahyp="http://schemas.microsoft.com/office/drawing/2018/hyperlinkcolor" val="tx"/>
                    </a:ext>
                  </a:extLst>
                </a:hlinkClick>
              </a:rPr>
              <a:t>Responsible Decision-Making (Inter and Intrapersonal)</a:t>
            </a:r>
            <a:endParaRPr sz="1400"/>
          </a:p>
          <a:p>
            <a:pPr marL="0" lvl="0" indent="0" algn="l" rtl="0">
              <a:spcBef>
                <a:spcPts val="0"/>
              </a:spcBef>
              <a:spcAft>
                <a:spcPts val="0"/>
              </a:spcAft>
              <a:buNone/>
            </a:pPr>
            <a:endParaRPr/>
          </a:p>
        </p:txBody>
      </p:sp>
      <p:sp>
        <p:nvSpPr>
          <p:cNvPr id="545" name="Google Shape;545;g24b9ff55f6b_0_394: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4b9ff55f6b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7" name="Google Shape;557;g24b9ff55f6b_0_403: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4b9ff55f6b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p:txBody>
      </p:sp>
      <p:sp>
        <p:nvSpPr>
          <p:cNvPr id="570" name="Google Shape;570;g24b9ff55f6b_0_414: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4b9ff55f6b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https://www.youtube.com/watch?v=uzL9ouHXRcA</a:t>
            </a:r>
            <a:r>
              <a:rPr lang="en-US"/>
              <a:t> (4:44)</a:t>
            </a:r>
            <a:endParaRPr/>
          </a:p>
        </p:txBody>
      </p:sp>
      <p:sp>
        <p:nvSpPr>
          <p:cNvPr id="583" name="Google Shape;583;g24b9ff55f6b_0_427: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4b9ff55f6b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6" name="Google Shape;596;g24b9ff55f6b_0_438: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24b9ff55f6b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ggie.berkeley.edu</a:t>
            </a:r>
            <a:r>
              <a:rPr lang="en-US"/>
              <a:t>/wp-content/uploads/2023/09/2.6-Building-Trust-in-Classrooms-and-Schools.pdf</a:t>
            </a:r>
            <a:endParaRPr/>
          </a:p>
        </p:txBody>
      </p:sp>
      <p:sp>
        <p:nvSpPr>
          <p:cNvPr id="606" name="Google Shape;606;g24b9ff55f6b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5791967e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Add SEL Signature Practices to your presentation.</a:t>
            </a:r>
            <a:endParaRPr>
              <a:solidFill>
                <a:schemeClr val="dk1"/>
              </a:solidFill>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sz="1100">
                <a:latin typeface="Arial"/>
                <a:ea typeface="Arial"/>
                <a:cs typeface="Arial"/>
                <a:sym typeface="Arial"/>
              </a:rPr>
              <a:t>The SEL 3 Signature Practices are one tool for fostering a supportive environment and promoting SEL. They intentionally and explicitly help build a habit of practices through which students and adults enhance their SEL skills. </a:t>
            </a:r>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US">
                <a:solidFill>
                  <a:schemeClr val="dk1"/>
                </a:solidFill>
              </a:rPr>
              <a:t>For a short presentation of what SEL 3 Signature Practices are, along with a list of practices, see the following:</a:t>
            </a:r>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https://docs.google.com/presentation/d/1utb0X71RHbzQdt-aZmOQfiFkg_kHltO7i-hUoOPb2m0/edit?usp=sharing</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100">
              <a:latin typeface="Arial"/>
              <a:ea typeface="Arial"/>
              <a:cs typeface="Arial"/>
              <a:sym typeface="Arial"/>
            </a:endParaRPr>
          </a:p>
        </p:txBody>
      </p:sp>
      <p:sp>
        <p:nvSpPr>
          <p:cNvPr id="616" name="Google Shape;616;g25791967e21_0_0: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4b9c6f30e6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https://ggie.berkeley.edu/person/vicki-zakrzewski/</a:t>
            </a:r>
            <a:endParaRPr/>
          </a:p>
        </p:txBody>
      </p:sp>
      <p:sp>
        <p:nvSpPr>
          <p:cNvPr id="630" name="Google Shape;630;g24b9c6f30e6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25b44ac636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While watching the video, encourage participants to respond to these questions on a piece of paper:</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When was a time you felt you belonged, and when was a time you didn’t?</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What are the researchers’ definitions of belonging and the implications for schools?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What research is shared on the importance of belonging in schools and how does it impact students?</a:t>
            </a:r>
            <a:endParaRPr dirty="0"/>
          </a:p>
        </p:txBody>
      </p:sp>
      <p:sp>
        <p:nvSpPr>
          <p:cNvPr id="128" name="Google Shape;128;g225b44ac636_0_111: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25b44ac636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rPr>
              <a:t>Put participants in groups of 3-5 to discuss these three questions.</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
        <p:nvSpPr>
          <p:cNvPr id="141" name="Google Shape;141;g225b44ac636_0_159: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4b9ff55f6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24b9ff55f6b_0_10: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350" dirty="0">
                <a:solidFill>
                  <a:schemeClr val="dk1"/>
                </a:solidFill>
                <a:latin typeface="Roboto"/>
                <a:ea typeface="Roboto"/>
                <a:cs typeface="Roboto"/>
                <a:sym typeface="Roboto"/>
              </a:rPr>
              <a:t>Let’s further define “belonging” and what that can mean in our schools. Here is a downloadable guide to help you. https://</a:t>
            </a:r>
            <a:r>
              <a:rPr lang="en-US" sz="1350" dirty="0" err="1">
                <a:solidFill>
                  <a:schemeClr val="dk1"/>
                </a:solidFill>
                <a:latin typeface="Roboto"/>
                <a:ea typeface="Roboto"/>
                <a:cs typeface="Roboto"/>
                <a:sym typeface="Roboto"/>
              </a:rPr>
              <a:t>ggie.berkeley.edu</a:t>
            </a:r>
            <a:r>
              <a:rPr lang="en-US" sz="1350" dirty="0">
                <a:solidFill>
                  <a:schemeClr val="dk1"/>
                </a:solidFill>
                <a:latin typeface="Roboto"/>
                <a:ea typeface="Roboto"/>
                <a:cs typeface="Roboto"/>
                <a:sym typeface="Roboto"/>
              </a:rPr>
              <a:t>/wp-content/uploads/2023/09/2.1-Exploring-Beliefs-About-Belonging.pdf</a:t>
            </a:r>
            <a:endParaRPr dirty="0"/>
          </a:p>
        </p:txBody>
      </p:sp>
      <p:sp>
        <p:nvSpPr>
          <p:cNvPr id="164" name="Google Shape;164;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25b44ac636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rPr>
              <a:t>Allow learners to consider these questions independently. Perhaps they note surprising responses with a star and highlight beliefs they would like to change.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a:p>
        </p:txBody>
      </p:sp>
      <p:sp>
        <p:nvSpPr>
          <p:cNvPr id="174" name="Google Shape;174;g225b44ac636_0_190:notes"/>
          <p:cNvSpPr>
            <a:spLocks noGrp="1" noRot="1" noChangeAspect="1"/>
          </p:cNvSpPr>
          <p:nvPr>
            <p:ph type="sldImg" idx="2"/>
          </p:nvPr>
        </p:nvSpPr>
        <p:spPr>
          <a:xfrm>
            <a:off x="114320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13" name="Google Shape;13;p2"/>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14" name="Google Shape;14;p2"/>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28600" y="137319"/>
            <a:ext cx="4114800" cy="571500"/>
          </a:xfrm>
          <a:prstGeom prst="rect">
            <a:avLst/>
          </a:prstGeom>
          <a:noFill/>
          <a:ln>
            <a:noFill/>
          </a:ln>
        </p:spPr>
        <p:txBody>
          <a:bodyPr spcFirstLastPara="1" wrap="square" lIns="50800" tIns="25400" rIns="50800" bIns="25400" anchor="ctr" anchorCtr="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70" name="Google Shape;70;p11"/>
          <p:cNvSpPr txBox="1">
            <a:spLocks noGrp="1"/>
          </p:cNvSpPr>
          <p:nvPr>
            <p:ph type="body" idx="1"/>
          </p:nvPr>
        </p:nvSpPr>
        <p:spPr>
          <a:xfrm rot="5400000">
            <a:off x="1154400" y="-125700"/>
            <a:ext cx="2263200" cy="4114800"/>
          </a:xfrm>
          <a:prstGeom prst="rect">
            <a:avLst/>
          </a:prstGeom>
          <a:noFill/>
          <a:ln>
            <a:noFill/>
          </a:ln>
        </p:spPr>
        <p:txBody>
          <a:bodyPr spcFirstLastPara="1" wrap="square" lIns="50800" tIns="25400" rIns="50800" bIns="25400" anchor="t" anchorCtr="0">
            <a:normAutofit/>
          </a:bodyPr>
          <a:lstStyle>
            <a:lvl1pPr marL="457200" lvl="0" indent="-292100" algn="l">
              <a:spcBef>
                <a:spcPts val="200"/>
              </a:spcBef>
              <a:spcAft>
                <a:spcPts val="0"/>
              </a:spcAft>
              <a:buClr>
                <a:schemeClr val="dk1"/>
              </a:buClr>
              <a:buSzPts val="1000"/>
              <a:buChar char="•"/>
              <a:defRPr/>
            </a:lvl1pPr>
            <a:lvl2pPr marL="914400" lvl="1" indent="-292100" algn="l">
              <a:spcBef>
                <a:spcPts val="200"/>
              </a:spcBef>
              <a:spcAft>
                <a:spcPts val="0"/>
              </a:spcAft>
              <a:buClr>
                <a:schemeClr val="dk1"/>
              </a:buClr>
              <a:buSzPts val="1000"/>
              <a:buChar char="–"/>
              <a:defRPr/>
            </a:lvl2pPr>
            <a:lvl3pPr marL="1371600" lvl="2" indent="-292100" algn="l">
              <a:spcBef>
                <a:spcPts val="200"/>
              </a:spcBef>
              <a:spcAft>
                <a:spcPts val="0"/>
              </a:spcAft>
              <a:buClr>
                <a:schemeClr val="dk1"/>
              </a:buClr>
              <a:buSzPts val="1000"/>
              <a:buChar char="•"/>
              <a:defRPr/>
            </a:lvl3pPr>
            <a:lvl4pPr marL="1828800" lvl="3" indent="-292100" algn="l">
              <a:spcBef>
                <a:spcPts val="200"/>
              </a:spcBef>
              <a:spcAft>
                <a:spcPts val="0"/>
              </a:spcAft>
              <a:buClr>
                <a:schemeClr val="dk1"/>
              </a:buClr>
              <a:buSzPts val="1000"/>
              <a:buChar char="–"/>
              <a:defRPr/>
            </a:lvl4pPr>
            <a:lvl5pPr marL="2286000" lvl="4" indent="-292100" algn="l">
              <a:spcBef>
                <a:spcPts val="200"/>
              </a:spcBef>
              <a:spcAft>
                <a:spcPts val="0"/>
              </a:spcAft>
              <a:buClr>
                <a:schemeClr val="dk1"/>
              </a:buClr>
              <a:buSzPts val="1000"/>
              <a:buChar char="»"/>
              <a:defRPr/>
            </a:lvl5pPr>
            <a:lvl6pPr marL="2743200" lvl="5" indent="-292100" algn="l">
              <a:spcBef>
                <a:spcPts val="200"/>
              </a:spcBef>
              <a:spcAft>
                <a:spcPts val="0"/>
              </a:spcAft>
              <a:buClr>
                <a:schemeClr val="dk1"/>
              </a:buClr>
              <a:buSzPts val="1000"/>
              <a:buChar char="•"/>
              <a:defRPr/>
            </a:lvl6pPr>
            <a:lvl7pPr marL="3200400" lvl="6" indent="-292100" algn="l">
              <a:spcBef>
                <a:spcPts val="200"/>
              </a:spcBef>
              <a:spcAft>
                <a:spcPts val="0"/>
              </a:spcAft>
              <a:buClr>
                <a:schemeClr val="dk1"/>
              </a:buClr>
              <a:buSzPts val="1000"/>
              <a:buChar char="•"/>
              <a:defRPr/>
            </a:lvl7pPr>
            <a:lvl8pPr marL="3657600" lvl="7" indent="-292100" algn="l">
              <a:spcBef>
                <a:spcPts val="200"/>
              </a:spcBef>
              <a:spcAft>
                <a:spcPts val="0"/>
              </a:spcAft>
              <a:buClr>
                <a:schemeClr val="dk1"/>
              </a:buClr>
              <a:buSzPts val="1000"/>
              <a:buChar char="•"/>
              <a:defRPr/>
            </a:lvl8pPr>
            <a:lvl9pPr marL="4114800" lvl="8" indent="-292100" algn="l">
              <a:spcBef>
                <a:spcPts val="200"/>
              </a:spcBef>
              <a:spcAft>
                <a:spcPts val="0"/>
              </a:spcAft>
              <a:buClr>
                <a:schemeClr val="dk1"/>
              </a:buClr>
              <a:buSzPts val="1000"/>
              <a:buChar char="•"/>
              <a:defRPr/>
            </a:lvl9pPr>
          </a:lstStyle>
          <a:p>
            <a:endParaRPr/>
          </a:p>
        </p:txBody>
      </p:sp>
      <p:sp>
        <p:nvSpPr>
          <p:cNvPr id="71" name="Google Shape;71;p11"/>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72" name="Google Shape;72;p11"/>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73" name="Google Shape;73;p11"/>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366250" y="1085769"/>
            <a:ext cx="2925600" cy="1028700"/>
          </a:xfrm>
          <a:prstGeom prst="rect">
            <a:avLst/>
          </a:prstGeom>
          <a:noFill/>
          <a:ln>
            <a:noFill/>
          </a:ln>
        </p:spPr>
        <p:txBody>
          <a:bodyPr spcFirstLastPara="1" wrap="square" lIns="50800" tIns="25400" rIns="50800" bIns="25400" anchor="ctr" anchorCtr="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76" name="Google Shape;76;p12"/>
          <p:cNvSpPr txBox="1">
            <a:spLocks noGrp="1"/>
          </p:cNvSpPr>
          <p:nvPr>
            <p:ph type="body" idx="1"/>
          </p:nvPr>
        </p:nvSpPr>
        <p:spPr>
          <a:xfrm rot="5400000">
            <a:off x="270750" y="95169"/>
            <a:ext cx="2925600" cy="3009900"/>
          </a:xfrm>
          <a:prstGeom prst="rect">
            <a:avLst/>
          </a:prstGeom>
          <a:noFill/>
          <a:ln>
            <a:noFill/>
          </a:ln>
        </p:spPr>
        <p:txBody>
          <a:bodyPr spcFirstLastPara="1" wrap="square" lIns="50800" tIns="25400" rIns="50800" bIns="25400" anchor="t" anchorCtr="0">
            <a:normAutofit/>
          </a:bodyPr>
          <a:lstStyle>
            <a:lvl1pPr marL="457200" lvl="0" indent="-292100" algn="l">
              <a:spcBef>
                <a:spcPts val="200"/>
              </a:spcBef>
              <a:spcAft>
                <a:spcPts val="0"/>
              </a:spcAft>
              <a:buClr>
                <a:schemeClr val="dk1"/>
              </a:buClr>
              <a:buSzPts val="1000"/>
              <a:buChar char="•"/>
              <a:defRPr/>
            </a:lvl1pPr>
            <a:lvl2pPr marL="914400" lvl="1" indent="-292100" algn="l">
              <a:spcBef>
                <a:spcPts val="200"/>
              </a:spcBef>
              <a:spcAft>
                <a:spcPts val="0"/>
              </a:spcAft>
              <a:buClr>
                <a:schemeClr val="dk1"/>
              </a:buClr>
              <a:buSzPts val="1000"/>
              <a:buChar char="–"/>
              <a:defRPr/>
            </a:lvl2pPr>
            <a:lvl3pPr marL="1371600" lvl="2" indent="-292100" algn="l">
              <a:spcBef>
                <a:spcPts val="200"/>
              </a:spcBef>
              <a:spcAft>
                <a:spcPts val="0"/>
              </a:spcAft>
              <a:buClr>
                <a:schemeClr val="dk1"/>
              </a:buClr>
              <a:buSzPts val="1000"/>
              <a:buChar char="•"/>
              <a:defRPr/>
            </a:lvl3pPr>
            <a:lvl4pPr marL="1828800" lvl="3" indent="-292100" algn="l">
              <a:spcBef>
                <a:spcPts val="200"/>
              </a:spcBef>
              <a:spcAft>
                <a:spcPts val="0"/>
              </a:spcAft>
              <a:buClr>
                <a:schemeClr val="dk1"/>
              </a:buClr>
              <a:buSzPts val="1000"/>
              <a:buChar char="–"/>
              <a:defRPr/>
            </a:lvl4pPr>
            <a:lvl5pPr marL="2286000" lvl="4" indent="-292100" algn="l">
              <a:spcBef>
                <a:spcPts val="200"/>
              </a:spcBef>
              <a:spcAft>
                <a:spcPts val="0"/>
              </a:spcAft>
              <a:buClr>
                <a:schemeClr val="dk1"/>
              </a:buClr>
              <a:buSzPts val="1000"/>
              <a:buChar char="»"/>
              <a:defRPr/>
            </a:lvl5pPr>
            <a:lvl6pPr marL="2743200" lvl="5" indent="-292100" algn="l">
              <a:spcBef>
                <a:spcPts val="200"/>
              </a:spcBef>
              <a:spcAft>
                <a:spcPts val="0"/>
              </a:spcAft>
              <a:buClr>
                <a:schemeClr val="dk1"/>
              </a:buClr>
              <a:buSzPts val="1000"/>
              <a:buChar char="•"/>
              <a:defRPr/>
            </a:lvl6pPr>
            <a:lvl7pPr marL="3200400" lvl="6" indent="-292100" algn="l">
              <a:spcBef>
                <a:spcPts val="200"/>
              </a:spcBef>
              <a:spcAft>
                <a:spcPts val="0"/>
              </a:spcAft>
              <a:buClr>
                <a:schemeClr val="dk1"/>
              </a:buClr>
              <a:buSzPts val="1000"/>
              <a:buChar char="•"/>
              <a:defRPr/>
            </a:lvl7pPr>
            <a:lvl8pPr marL="3657600" lvl="7" indent="-292100" algn="l">
              <a:spcBef>
                <a:spcPts val="200"/>
              </a:spcBef>
              <a:spcAft>
                <a:spcPts val="0"/>
              </a:spcAft>
              <a:buClr>
                <a:schemeClr val="dk1"/>
              </a:buClr>
              <a:buSzPts val="1000"/>
              <a:buChar char="•"/>
              <a:defRPr/>
            </a:lvl8pPr>
            <a:lvl9pPr marL="4114800" lvl="8" indent="-292100" algn="l">
              <a:spcBef>
                <a:spcPts val="200"/>
              </a:spcBef>
              <a:spcAft>
                <a:spcPts val="0"/>
              </a:spcAft>
              <a:buClr>
                <a:schemeClr val="dk1"/>
              </a:buClr>
              <a:buSzPts val="1000"/>
              <a:buChar char="•"/>
              <a:defRPr/>
            </a:lvl9pPr>
          </a:lstStyle>
          <a:p>
            <a:endParaRPr/>
          </a:p>
        </p:txBody>
      </p:sp>
      <p:sp>
        <p:nvSpPr>
          <p:cNvPr id="77" name="Google Shape;77;p12"/>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78" name="Google Shape;78;p12"/>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79" name="Google Shape;79;p12"/>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42900" y="1065213"/>
            <a:ext cx="3886200" cy="735000"/>
          </a:xfrm>
          <a:prstGeom prst="rect">
            <a:avLst/>
          </a:prstGeom>
          <a:noFill/>
          <a:ln>
            <a:noFill/>
          </a:ln>
        </p:spPr>
        <p:txBody>
          <a:bodyPr spcFirstLastPara="1" wrap="square" lIns="50800" tIns="25400" rIns="50800" bIns="25400" anchor="ctr" anchorCtr="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17" name="Google Shape;17;p3"/>
          <p:cNvSpPr txBox="1">
            <a:spLocks noGrp="1"/>
          </p:cNvSpPr>
          <p:nvPr>
            <p:ph type="subTitle" idx="1"/>
          </p:nvPr>
        </p:nvSpPr>
        <p:spPr>
          <a:xfrm>
            <a:off x="685800" y="1943100"/>
            <a:ext cx="3200400" cy="876300"/>
          </a:xfrm>
          <a:prstGeom prst="rect">
            <a:avLst/>
          </a:prstGeom>
          <a:noFill/>
          <a:ln>
            <a:noFill/>
          </a:ln>
        </p:spPr>
        <p:txBody>
          <a:bodyPr spcFirstLastPara="1" wrap="square" lIns="50800" tIns="25400" rIns="50800" bIns="25400" anchor="t" anchorCtr="0">
            <a:normAutofit/>
          </a:bodyPr>
          <a:lstStyle>
            <a:lvl1pPr lvl="0" algn="ctr">
              <a:spcBef>
                <a:spcPts val="400"/>
              </a:spcBef>
              <a:spcAft>
                <a:spcPts val="0"/>
              </a:spcAft>
              <a:buClr>
                <a:srgbClr val="888888"/>
              </a:buClr>
              <a:buSzPts val="1800"/>
              <a:buNone/>
              <a:defRPr>
                <a:solidFill>
                  <a:srgbClr val="888888"/>
                </a:solidFill>
              </a:defRPr>
            </a:lvl1pPr>
            <a:lvl2pPr lvl="1" algn="ctr">
              <a:spcBef>
                <a:spcPts val="300"/>
              </a:spcBef>
              <a:spcAft>
                <a:spcPts val="0"/>
              </a:spcAft>
              <a:buClr>
                <a:srgbClr val="888888"/>
              </a:buClr>
              <a:buSzPts val="1600"/>
              <a:buNone/>
              <a:defRPr>
                <a:solidFill>
                  <a:srgbClr val="888888"/>
                </a:solidFill>
              </a:defRPr>
            </a:lvl2pPr>
            <a:lvl3pPr lvl="2" algn="ctr">
              <a:spcBef>
                <a:spcPts val="300"/>
              </a:spcBef>
              <a:spcAft>
                <a:spcPts val="0"/>
              </a:spcAft>
              <a:buClr>
                <a:srgbClr val="888888"/>
              </a:buClr>
              <a:buSzPts val="1300"/>
              <a:buNone/>
              <a:defRPr>
                <a:solidFill>
                  <a:srgbClr val="888888"/>
                </a:solidFill>
              </a:defRPr>
            </a:lvl3pPr>
            <a:lvl4pPr lvl="3" algn="ctr">
              <a:spcBef>
                <a:spcPts val="200"/>
              </a:spcBef>
              <a:spcAft>
                <a:spcPts val="0"/>
              </a:spcAft>
              <a:buClr>
                <a:srgbClr val="888888"/>
              </a:buClr>
              <a:buSzPts val="1100"/>
              <a:buNone/>
              <a:defRPr>
                <a:solidFill>
                  <a:srgbClr val="888888"/>
                </a:solidFill>
              </a:defRPr>
            </a:lvl4pPr>
            <a:lvl5pPr lvl="4" algn="ctr">
              <a:spcBef>
                <a:spcPts val="200"/>
              </a:spcBef>
              <a:spcAft>
                <a:spcPts val="0"/>
              </a:spcAft>
              <a:buClr>
                <a:srgbClr val="888888"/>
              </a:buClr>
              <a:buSzPts val="1100"/>
              <a:buNone/>
              <a:defRPr>
                <a:solidFill>
                  <a:srgbClr val="888888"/>
                </a:solidFill>
              </a:defRPr>
            </a:lvl5pPr>
            <a:lvl6pPr lvl="5" algn="ctr">
              <a:spcBef>
                <a:spcPts val="200"/>
              </a:spcBef>
              <a:spcAft>
                <a:spcPts val="0"/>
              </a:spcAft>
              <a:buClr>
                <a:srgbClr val="888888"/>
              </a:buClr>
              <a:buSzPts val="1100"/>
              <a:buNone/>
              <a:defRPr>
                <a:solidFill>
                  <a:srgbClr val="888888"/>
                </a:solidFill>
              </a:defRPr>
            </a:lvl6pPr>
            <a:lvl7pPr lvl="6" algn="ctr">
              <a:spcBef>
                <a:spcPts val="200"/>
              </a:spcBef>
              <a:spcAft>
                <a:spcPts val="0"/>
              </a:spcAft>
              <a:buClr>
                <a:srgbClr val="888888"/>
              </a:buClr>
              <a:buSzPts val="1100"/>
              <a:buNone/>
              <a:defRPr>
                <a:solidFill>
                  <a:srgbClr val="888888"/>
                </a:solidFill>
              </a:defRPr>
            </a:lvl7pPr>
            <a:lvl8pPr lvl="7" algn="ctr">
              <a:spcBef>
                <a:spcPts val="200"/>
              </a:spcBef>
              <a:spcAft>
                <a:spcPts val="0"/>
              </a:spcAft>
              <a:buClr>
                <a:srgbClr val="888888"/>
              </a:buClr>
              <a:buSzPts val="1100"/>
              <a:buNone/>
              <a:defRPr>
                <a:solidFill>
                  <a:srgbClr val="888888"/>
                </a:solidFill>
              </a:defRPr>
            </a:lvl8pPr>
            <a:lvl9pPr lvl="8" algn="ctr">
              <a:spcBef>
                <a:spcPts val="200"/>
              </a:spcBef>
              <a:spcAft>
                <a:spcPts val="0"/>
              </a:spcAft>
              <a:buClr>
                <a:srgbClr val="888888"/>
              </a:buClr>
              <a:buSzPts val="1100"/>
              <a:buNone/>
              <a:defRPr>
                <a:solidFill>
                  <a:srgbClr val="888888"/>
                </a:solidFill>
              </a:defRPr>
            </a:lvl9pPr>
          </a:lstStyle>
          <a:p>
            <a:endParaRPr/>
          </a:p>
        </p:txBody>
      </p:sp>
      <p:sp>
        <p:nvSpPr>
          <p:cNvPr id="18" name="Google Shape;18;p3"/>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19" name="Google Shape;19;p3"/>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20" name="Google Shape;20;p3"/>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28600" y="137319"/>
            <a:ext cx="4114800" cy="571500"/>
          </a:xfrm>
          <a:prstGeom prst="rect">
            <a:avLst/>
          </a:prstGeom>
          <a:noFill/>
          <a:ln>
            <a:noFill/>
          </a:ln>
        </p:spPr>
        <p:txBody>
          <a:bodyPr spcFirstLastPara="1" wrap="square" lIns="50800" tIns="25400" rIns="50800" bIns="25400" anchor="ctr" anchorCtr="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23" name="Google Shape;23;p4"/>
          <p:cNvSpPr txBox="1">
            <a:spLocks noGrp="1"/>
          </p:cNvSpPr>
          <p:nvPr>
            <p:ph type="body" idx="1"/>
          </p:nvPr>
        </p:nvSpPr>
        <p:spPr>
          <a:xfrm>
            <a:off x="228600" y="800100"/>
            <a:ext cx="4114800" cy="2263200"/>
          </a:xfrm>
          <a:prstGeom prst="rect">
            <a:avLst/>
          </a:prstGeom>
          <a:noFill/>
          <a:ln>
            <a:noFill/>
          </a:ln>
        </p:spPr>
        <p:txBody>
          <a:bodyPr spcFirstLastPara="1" wrap="square" lIns="50800" tIns="25400" rIns="50800" bIns="25400" anchor="t" anchorCtr="0">
            <a:normAutofit/>
          </a:bodyPr>
          <a:lstStyle>
            <a:lvl1pPr marL="457200" lvl="0" indent="-292100" algn="l">
              <a:spcBef>
                <a:spcPts val="200"/>
              </a:spcBef>
              <a:spcAft>
                <a:spcPts val="0"/>
              </a:spcAft>
              <a:buClr>
                <a:schemeClr val="dk1"/>
              </a:buClr>
              <a:buSzPts val="1000"/>
              <a:buChar char="•"/>
              <a:defRPr/>
            </a:lvl1pPr>
            <a:lvl2pPr marL="914400" lvl="1" indent="-292100" algn="l">
              <a:spcBef>
                <a:spcPts val="200"/>
              </a:spcBef>
              <a:spcAft>
                <a:spcPts val="0"/>
              </a:spcAft>
              <a:buClr>
                <a:schemeClr val="dk1"/>
              </a:buClr>
              <a:buSzPts val="1000"/>
              <a:buChar char="–"/>
              <a:defRPr/>
            </a:lvl2pPr>
            <a:lvl3pPr marL="1371600" lvl="2" indent="-292100" algn="l">
              <a:spcBef>
                <a:spcPts val="200"/>
              </a:spcBef>
              <a:spcAft>
                <a:spcPts val="0"/>
              </a:spcAft>
              <a:buClr>
                <a:schemeClr val="dk1"/>
              </a:buClr>
              <a:buSzPts val="1000"/>
              <a:buChar char="•"/>
              <a:defRPr/>
            </a:lvl3pPr>
            <a:lvl4pPr marL="1828800" lvl="3" indent="-292100" algn="l">
              <a:spcBef>
                <a:spcPts val="200"/>
              </a:spcBef>
              <a:spcAft>
                <a:spcPts val="0"/>
              </a:spcAft>
              <a:buClr>
                <a:schemeClr val="dk1"/>
              </a:buClr>
              <a:buSzPts val="1000"/>
              <a:buChar char="–"/>
              <a:defRPr/>
            </a:lvl4pPr>
            <a:lvl5pPr marL="2286000" lvl="4" indent="-292100" algn="l">
              <a:spcBef>
                <a:spcPts val="200"/>
              </a:spcBef>
              <a:spcAft>
                <a:spcPts val="0"/>
              </a:spcAft>
              <a:buClr>
                <a:schemeClr val="dk1"/>
              </a:buClr>
              <a:buSzPts val="1000"/>
              <a:buChar char="»"/>
              <a:defRPr/>
            </a:lvl5pPr>
            <a:lvl6pPr marL="2743200" lvl="5" indent="-292100" algn="l">
              <a:spcBef>
                <a:spcPts val="200"/>
              </a:spcBef>
              <a:spcAft>
                <a:spcPts val="0"/>
              </a:spcAft>
              <a:buClr>
                <a:schemeClr val="dk1"/>
              </a:buClr>
              <a:buSzPts val="1000"/>
              <a:buChar char="•"/>
              <a:defRPr/>
            </a:lvl6pPr>
            <a:lvl7pPr marL="3200400" lvl="6" indent="-292100" algn="l">
              <a:spcBef>
                <a:spcPts val="200"/>
              </a:spcBef>
              <a:spcAft>
                <a:spcPts val="0"/>
              </a:spcAft>
              <a:buClr>
                <a:schemeClr val="dk1"/>
              </a:buClr>
              <a:buSzPts val="1000"/>
              <a:buChar char="•"/>
              <a:defRPr/>
            </a:lvl7pPr>
            <a:lvl8pPr marL="3657600" lvl="7" indent="-292100" algn="l">
              <a:spcBef>
                <a:spcPts val="200"/>
              </a:spcBef>
              <a:spcAft>
                <a:spcPts val="0"/>
              </a:spcAft>
              <a:buClr>
                <a:schemeClr val="dk1"/>
              </a:buClr>
              <a:buSzPts val="1000"/>
              <a:buChar char="•"/>
              <a:defRPr/>
            </a:lvl8pPr>
            <a:lvl9pPr marL="4114800" lvl="8" indent="-292100" algn="l">
              <a:spcBef>
                <a:spcPts val="200"/>
              </a:spcBef>
              <a:spcAft>
                <a:spcPts val="0"/>
              </a:spcAft>
              <a:buClr>
                <a:schemeClr val="dk1"/>
              </a:buClr>
              <a:buSzPts val="1000"/>
              <a:buChar char="•"/>
              <a:defRPr/>
            </a:lvl9pPr>
          </a:lstStyle>
          <a:p>
            <a:endParaRPr/>
          </a:p>
        </p:txBody>
      </p:sp>
      <p:sp>
        <p:nvSpPr>
          <p:cNvPr id="24" name="Google Shape;24;p4"/>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25" name="Google Shape;25;p4"/>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26" name="Google Shape;26;p4"/>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1156" y="2203450"/>
            <a:ext cx="3886200" cy="681000"/>
          </a:xfrm>
          <a:prstGeom prst="rect">
            <a:avLst/>
          </a:prstGeom>
          <a:noFill/>
          <a:ln>
            <a:noFill/>
          </a:ln>
        </p:spPr>
        <p:txBody>
          <a:bodyPr spcFirstLastPara="1" wrap="square" lIns="50800" tIns="25400" rIns="50800" bIns="25400" anchor="t" anchorCtr="0">
            <a:normAutofit/>
          </a:bodyPr>
          <a:lstStyle>
            <a:lvl1pPr lvl="0" algn="l">
              <a:spcBef>
                <a:spcPts val="0"/>
              </a:spcBef>
              <a:spcAft>
                <a:spcPts val="0"/>
              </a:spcAft>
              <a:buClr>
                <a:schemeClr val="dk1"/>
              </a:buClr>
              <a:buSzPts val="2200"/>
              <a:buFont typeface="Calibri"/>
              <a:buNone/>
              <a:defRPr sz="2200" b="1" cap="none"/>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29" name="Google Shape;29;p5"/>
          <p:cNvSpPr txBox="1">
            <a:spLocks noGrp="1"/>
          </p:cNvSpPr>
          <p:nvPr>
            <p:ph type="body" idx="1"/>
          </p:nvPr>
        </p:nvSpPr>
        <p:spPr>
          <a:xfrm>
            <a:off x="361156" y="1453357"/>
            <a:ext cx="3886200" cy="750300"/>
          </a:xfrm>
          <a:prstGeom prst="rect">
            <a:avLst/>
          </a:prstGeom>
          <a:noFill/>
          <a:ln>
            <a:noFill/>
          </a:ln>
        </p:spPr>
        <p:txBody>
          <a:bodyPr spcFirstLastPara="1" wrap="square" lIns="50800" tIns="25400" rIns="50800" bIns="25400" anchor="b" anchorCtr="0">
            <a:normAutofit/>
          </a:bodyPr>
          <a:lstStyle>
            <a:lvl1pPr marL="457200" lvl="0" indent="-228600" algn="l">
              <a:spcBef>
                <a:spcPts val="200"/>
              </a:spcBef>
              <a:spcAft>
                <a:spcPts val="0"/>
              </a:spcAft>
              <a:buClr>
                <a:srgbClr val="888888"/>
              </a:buClr>
              <a:buSzPts val="1100"/>
              <a:buNone/>
              <a:defRPr sz="1100">
                <a:solidFill>
                  <a:srgbClr val="888888"/>
                </a:solidFill>
              </a:defRPr>
            </a:lvl1pPr>
            <a:lvl2pPr marL="914400" lvl="1" indent="-228600" algn="l">
              <a:spcBef>
                <a:spcPts val="200"/>
              </a:spcBef>
              <a:spcAft>
                <a:spcPts val="0"/>
              </a:spcAft>
              <a:buClr>
                <a:srgbClr val="888888"/>
              </a:buClr>
              <a:buSzPts val="1000"/>
              <a:buNone/>
              <a:defRPr sz="1000">
                <a:solidFill>
                  <a:srgbClr val="888888"/>
                </a:solidFill>
              </a:defRPr>
            </a:lvl2pPr>
            <a:lvl3pPr marL="1371600" lvl="2" indent="-228600" algn="l">
              <a:spcBef>
                <a:spcPts val="200"/>
              </a:spcBef>
              <a:spcAft>
                <a:spcPts val="0"/>
              </a:spcAft>
              <a:buClr>
                <a:srgbClr val="888888"/>
              </a:buClr>
              <a:buSzPts val="900"/>
              <a:buNone/>
              <a:defRPr sz="900">
                <a:solidFill>
                  <a:srgbClr val="888888"/>
                </a:solidFill>
              </a:defRPr>
            </a:lvl3pPr>
            <a:lvl4pPr marL="1828800" lvl="3" indent="-228600" algn="l">
              <a:spcBef>
                <a:spcPts val="200"/>
              </a:spcBef>
              <a:spcAft>
                <a:spcPts val="0"/>
              </a:spcAft>
              <a:buClr>
                <a:srgbClr val="888888"/>
              </a:buClr>
              <a:buSzPts val="800"/>
              <a:buNone/>
              <a:defRPr sz="800">
                <a:solidFill>
                  <a:srgbClr val="888888"/>
                </a:solidFill>
              </a:defRPr>
            </a:lvl4pPr>
            <a:lvl5pPr marL="2286000" lvl="4" indent="-228600" algn="l">
              <a:spcBef>
                <a:spcPts val="200"/>
              </a:spcBef>
              <a:spcAft>
                <a:spcPts val="0"/>
              </a:spcAft>
              <a:buClr>
                <a:srgbClr val="888888"/>
              </a:buClr>
              <a:buSzPts val="800"/>
              <a:buNone/>
              <a:defRPr sz="800">
                <a:solidFill>
                  <a:srgbClr val="888888"/>
                </a:solidFill>
              </a:defRPr>
            </a:lvl5pPr>
            <a:lvl6pPr marL="2743200" lvl="5" indent="-228600" algn="l">
              <a:spcBef>
                <a:spcPts val="200"/>
              </a:spcBef>
              <a:spcAft>
                <a:spcPts val="0"/>
              </a:spcAft>
              <a:buClr>
                <a:srgbClr val="888888"/>
              </a:buClr>
              <a:buSzPts val="800"/>
              <a:buNone/>
              <a:defRPr sz="800">
                <a:solidFill>
                  <a:srgbClr val="888888"/>
                </a:solidFill>
              </a:defRPr>
            </a:lvl6pPr>
            <a:lvl7pPr marL="3200400" lvl="6" indent="-228600" algn="l">
              <a:spcBef>
                <a:spcPts val="200"/>
              </a:spcBef>
              <a:spcAft>
                <a:spcPts val="0"/>
              </a:spcAft>
              <a:buClr>
                <a:srgbClr val="888888"/>
              </a:buClr>
              <a:buSzPts val="800"/>
              <a:buNone/>
              <a:defRPr sz="800">
                <a:solidFill>
                  <a:srgbClr val="888888"/>
                </a:solidFill>
              </a:defRPr>
            </a:lvl7pPr>
            <a:lvl8pPr marL="3657600" lvl="7" indent="-228600" algn="l">
              <a:spcBef>
                <a:spcPts val="200"/>
              </a:spcBef>
              <a:spcAft>
                <a:spcPts val="0"/>
              </a:spcAft>
              <a:buClr>
                <a:srgbClr val="888888"/>
              </a:buClr>
              <a:buSzPts val="800"/>
              <a:buNone/>
              <a:defRPr sz="800">
                <a:solidFill>
                  <a:srgbClr val="888888"/>
                </a:solidFill>
              </a:defRPr>
            </a:lvl8pPr>
            <a:lvl9pPr marL="4114800" lvl="8" indent="-228600" algn="l">
              <a:spcBef>
                <a:spcPts val="200"/>
              </a:spcBef>
              <a:spcAft>
                <a:spcPts val="0"/>
              </a:spcAft>
              <a:buClr>
                <a:srgbClr val="888888"/>
              </a:buClr>
              <a:buSzPts val="800"/>
              <a:buNone/>
              <a:defRPr sz="800">
                <a:solidFill>
                  <a:srgbClr val="888888"/>
                </a:solidFill>
              </a:defRPr>
            </a:lvl9pPr>
          </a:lstStyle>
          <a:p>
            <a:endParaRPr/>
          </a:p>
        </p:txBody>
      </p:sp>
      <p:sp>
        <p:nvSpPr>
          <p:cNvPr id="30" name="Google Shape;30;p5"/>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31" name="Google Shape;31;p5"/>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32" name="Google Shape;32;p5"/>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28600" y="137319"/>
            <a:ext cx="4114800" cy="571500"/>
          </a:xfrm>
          <a:prstGeom prst="rect">
            <a:avLst/>
          </a:prstGeom>
          <a:noFill/>
          <a:ln>
            <a:noFill/>
          </a:ln>
        </p:spPr>
        <p:txBody>
          <a:bodyPr spcFirstLastPara="1" wrap="square" lIns="50800" tIns="25400" rIns="50800" bIns="25400" anchor="ctr" anchorCtr="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35" name="Google Shape;35;p6"/>
          <p:cNvSpPr txBox="1">
            <a:spLocks noGrp="1"/>
          </p:cNvSpPr>
          <p:nvPr>
            <p:ph type="body" idx="1"/>
          </p:nvPr>
        </p:nvSpPr>
        <p:spPr>
          <a:xfrm>
            <a:off x="228600" y="800100"/>
            <a:ext cx="2019300" cy="2263200"/>
          </a:xfrm>
          <a:prstGeom prst="rect">
            <a:avLst/>
          </a:prstGeom>
          <a:noFill/>
          <a:ln>
            <a:noFill/>
          </a:ln>
        </p:spPr>
        <p:txBody>
          <a:bodyPr spcFirstLastPara="1" wrap="square" lIns="50800" tIns="25400" rIns="50800" bIns="25400" anchor="t" anchorCtr="0">
            <a:normAutofit/>
          </a:bodyPr>
          <a:lstStyle>
            <a:lvl1pPr marL="457200" lvl="0" indent="-330200" algn="l">
              <a:spcBef>
                <a:spcPts val="300"/>
              </a:spcBef>
              <a:spcAft>
                <a:spcPts val="0"/>
              </a:spcAft>
              <a:buClr>
                <a:schemeClr val="dk1"/>
              </a:buClr>
              <a:buSzPts val="1600"/>
              <a:buChar char="•"/>
              <a:defRPr sz="1600"/>
            </a:lvl1pPr>
            <a:lvl2pPr marL="914400" lvl="1" indent="-311150" algn="l">
              <a:spcBef>
                <a:spcPts val="300"/>
              </a:spcBef>
              <a:spcAft>
                <a:spcPts val="0"/>
              </a:spcAft>
              <a:buClr>
                <a:schemeClr val="dk1"/>
              </a:buClr>
              <a:buSzPts val="1300"/>
              <a:buChar char="–"/>
              <a:defRPr sz="1300"/>
            </a:lvl2pPr>
            <a:lvl3pPr marL="1371600" lvl="2" indent="-298450" algn="l">
              <a:spcBef>
                <a:spcPts val="200"/>
              </a:spcBef>
              <a:spcAft>
                <a:spcPts val="0"/>
              </a:spcAft>
              <a:buClr>
                <a:schemeClr val="dk1"/>
              </a:buClr>
              <a:buSzPts val="1100"/>
              <a:buChar char="•"/>
              <a:defRPr sz="11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36" name="Google Shape;36;p6"/>
          <p:cNvSpPr txBox="1">
            <a:spLocks noGrp="1"/>
          </p:cNvSpPr>
          <p:nvPr>
            <p:ph type="body" idx="2"/>
          </p:nvPr>
        </p:nvSpPr>
        <p:spPr>
          <a:xfrm>
            <a:off x="2324100" y="800100"/>
            <a:ext cx="2019300" cy="2263200"/>
          </a:xfrm>
          <a:prstGeom prst="rect">
            <a:avLst/>
          </a:prstGeom>
          <a:noFill/>
          <a:ln>
            <a:noFill/>
          </a:ln>
        </p:spPr>
        <p:txBody>
          <a:bodyPr spcFirstLastPara="1" wrap="square" lIns="50800" tIns="25400" rIns="50800" bIns="25400" anchor="t" anchorCtr="0">
            <a:normAutofit/>
          </a:bodyPr>
          <a:lstStyle>
            <a:lvl1pPr marL="457200" lvl="0" indent="-330200" algn="l">
              <a:spcBef>
                <a:spcPts val="300"/>
              </a:spcBef>
              <a:spcAft>
                <a:spcPts val="0"/>
              </a:spcAft>
              <a:buClr>
                <a:schemeClr val="dk1"/>
              </a:buClr>
              <a:buSzPts val="1600"/>
              <a:buChar char="•"/>
              <a:defRPr sz="1600"/>
            </a:lvl1pPr>
            <a:lvl2pPr marL="914400" lvl="1" indent="-311150" algn="l">
              <a:spcBef>
                <a:spcPts val="300"/>
              </a:spcBef>
              <a:spcAft>
                <a:spcPts val="0"/>
              </a:spcAft>
              <a:buClr>
                <a:schemeClr val="dk1"/>
              </a:buClr>
              <a:buSzPts val="1300"/>
              <a:buChar char="–"/>
              <a:defRPr sz="1300"/>
            </a:lvl2pPr>
            <a:lvl3pPr marL="1371600" lvl="2" indent="-298450" algn="l">
              <a:spcBef>
                <a:spcPts val="200"/>
              </a:spcBef>
              <a:spcAft>
                <a:spcPts val="0"/>
              </a:spcAft>
              <a:buClr>
                <a:schemeClr val="dk1"/>
              </a:buClr>
              <a:buSzPts val="1100"/>
              <a:buChar char="•"/>
              <a:defRPr sz="11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37" name="Google Shape;37;p6"/>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38" name="Google Shape;38;p6"/>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39" name="Google Shape;39;p6"/>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28600" y="137319"/>
            <a:ext cx="4114800" cy="571500"/>
          </a:xfrm>
          <a:prstGeom prst="rect">
            <a:avLst/>
          </a:prstGeom>
          <a:noFill/>
          <a:ln>
            <a:noFill/>
          </a:ln>
        </p:spPr>
        <p:txBody>
          <a:bodyPr spcFirstLastPara="1" wrap="square" lIns="50800" tIns="25400" rIns="50800" bIns="25400" anchor="ctr" anchorCtr="0">
            <a:normAutofit/>
          </a:bodyPr>
          <a:lstStyle>
            <a:lvl1pPr lvl="0" algn="ctr">
              <a:spcBef>
                <a:spcPts val="0"/>
              </a:spcBef>
              <a:spcAft>
                <a:spcPts val="0"/>
              </a:spcAft>
              <a:buClr>
                <a:schemeClr val="dk1"/>
              </a:buClr>
              <a:buSzPts val="2400"/>
              <a:buFont typeface="Calibri"/>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42" name="Google Shape;42;p7"/>
          <p:cNvSpPr txBox="1">
            <a:spLocks noGrp="1"/>
          </p:cNvSpPr>
          <p:nvPr>
            <p:ph type="body" idx="1"/>
          </p:nvPr>
        </p:nvSpPr>
        <p:spPr>
          <a:xfrm>
            <a:off x="228600" y="767556"/>
            <a:ext cx="2020200" cy="320100"/>
          </a:xfrm>
          <a:prstGeom prst="rect">
            <a:avLst/>
          </a:prstGeom>
          <a:noFill/>
          <a:ln>
            <a:noFill/>
          </a:ln>
        </p:spPr>
        <p:txBody>
          <a:bodyPr spcFirstLastPara="1" wrap="square" lIns="50800" tIns="25400" rIns="50800" bIns="25400" anchor="b" anchorCtr="0">
            <a:normAutofit/>
          </a:bodyPr>
          <a:lstStyle>
            <a:lvl1pPr marL="457200" lvl="0" indent="-228600" algn="l">
              <a:spcBef>
                <a:spcPts val="300"/>
              </a:spcBef>
              <a:spcAft>
                <a:spcPts val="0"/>
              </a:spcAft>
              <a:buClr>
                <a:schemeClr val="dk1"/>
              </a:buClr>
              <a:buSzPts val="1300"/>
              <a:buNone/>
              <a:defRPr sz="1300" b="1"/>
            </a:lvl1pPr>
            <a:lvl2pPr marL="914400" lvl="1" indent="-228600" algn="l">
              <a:spcBef>
                <a:spcPts val="200"/>
              </a:spcBef>
              <a:spcAft>
                <a:spcPts val="0"/>
              </a:spcAft>
              <a:buClr>
                <a:schemeClr val="dk1"/>
              </a:buClr>
              <a:buSzPts val="1100"/>
              <a:buNone/>
              <a:defRPr sz="1100" b="1"/>
            </a:lvl2pPr>
            <a:lvl3pPr marL="1371600" lvl="2" indent="-228600" algn="l">
              <a:spcBef>
                <a:spcPts val="200"/>
              </a:spcBef>
              <a:spcAft>
                <a:spcPts val="0"/>
              </a:spcAft>
              <a:buClr>
                <a:schemeClr val="dk1"/>
              </a:buClr>
              <a:buSzPts val="1000"/>
              <a:buNone/>
              <a:defRPr sz="1000" b="1"/>
            </a:lvl3pPr>
            <a:lvl4pPr marL="1828800" lvl="3" indent="-228600" algn="l">
              <a:spcBef>
                <a:spcPts val="200"/>
              </a:spcBef>
              <a:spcAft>
                <a:spcPts val="0"/>
              </a:spcAft>
              <a:buClr>
                <a:schemeClr val="dk1"/>
              </a:buClr>
              <a:buSzPts val="900"/>
              <a:buNone/>
              <a:defRPr sz="900" b="1"/>
            </a:lvl4pPr>
            <a:lvl5pPr marL="2286000" lvl="4" indent="-228600" algn="l">
              <a:spcBef>
                <a:spcPts val="200"/>
              </a:spcBef>
              <a:spcAft>
                <a:spcPts val="0"/>
              </a:spcAft>
              <a:buClr>
                <a:schemeClr val="dk1"/>
              </a:buClr>
              <a:buSzPts val="900"/>
              <a:buNone/>
              <a:defRPr sz="900" b="1"/>
            </a:lvl5pPr>
            <a:lvl6pPr marL="2743200" lvl="5" indent="-228600" algn="l">
              <a:spcBef>
                <a:spcPts val="200"/>
              </a:spcBef>
              <a:spcAft>
                <a:spcPts val="0"/>
              </a:spcAft>
              <a:buClr>
                <a:schemeClr val="dk1"/>
              </a:buClr>
              <a:buSzPts val="900"/>
              <a:buNone/>
              <a:defRPr sz="900" b="1"/>
            </a:lvl6pPr>
            <a:lvl7pPr marL="3200400" lvl="6" indent="-228600" algn="l">
              <a:spcBef>
                <a:spcPts val="200"/>
              </a:spcBef>
              <a:spcAft>
                <a:spcPts val="0"/>
              </a:spcAft>
              <a:buClr>
                <a:schemeClr val="dk1"/>
              </a:buClr>
              <a:buSzPts val="900"/>
              <a:buNone/>
              <a:defRPr sz="900" b="1"/>
            </a:lvl7pPr>
            <a:lvl8pPr marL="3657600" lvl="7" indent="-228600" algn="l">
              <a:spcBef>
                <a:spcPts val="200"/>
              </a:spcBef>
              <a:spcAft>
                <a:spcPts val="0"/>
              </a:spcAft>
              <a:buClr>
                <a:schemeClr val="dk1"/>
              </a:buClr>
              <a:buSzPts val="900"/>
              <a:buNone/>
              <a:defRPr sz="900" b="1"/>
            </a:lvl8pPr>
            <a:lvl9pPr marL="4114800" lvl="8" indent="-228600" algn="l">
              <a:spcBef>
                <a:spcPts val="200"/>
              </a:spcBef>
              <a:spcAft>
                <a:spcPts val="0"/>
              </a:spcAft>
              <a:buClr>
                <a:schemeClr val="dk1"/>
              </a:buClr>
              <a:buSzPts val="900"/>
              <a:buNone/>
              <a:defRPr sz="900" b="1"/>
            </a:lvl9pPr>
          </a:lstStyle>
          <a:p>
            <a:endParaRPr/>
          </a:p>
        </p:txBody>
      </p:sp>
      <p:sp>
        <p:nvSpPr>
          <p:cNvPr id="43" name="Google Shape;43;p7"/>
          <p:cNvSpPr txBox="1">
            <a:spLocks noGrp="1"/>
          </p:cNvSpPr>
          <p:nvPr>
            <p:ph type="body" idx="2"/>
          </p:nvPr>
        </p:nvSpPr>
        <p:spPr>
          <a:xfrm>
            <a:off x="228600" y="1087438"/>
            <a:ext cx="2020200" cy="1975800"/>
          </a:xfrm>
          <a:prstGeom prst="rect">
            <a:avLst/>
          </a:prstGeom>
          <a:noFill/>
          <a:ln>
            <a:noFill/>
          </a:ln>
        </p:spPr>
        <p:txBody>
          <a:bodyPr spcFirstLastPara="1" wrap="square" lIns="50800" tIns="25400" rIns="50800" bIns="25400" anchor="t" anchorCtr="0">
            <a:normAutofit/>
          </a:bodyPr>
          <a:lstStyle>
            <a:lvl1pPr marL="457200" lvl="0" indent="-311150" algn="l">
              <a:spcBef>
                <a:spcPts val="300"/>
              </a:spcBef>
              <a:spcAft>
                <a:spcPts val="0"/>
              </a:spcAft>
              <a:buClr>
                <a:schemeClr val="dk1"/>
              </a:buClr>
              <a:buSzPts val="1300"/>
              <a:buChar char="•"/>
              <a:defRPr sz="1300"/>
            </a:lvl1pPr>
            <a:lvl2pPr marL="914400" lvl="1" indent="-298450" algn="l">
              <a:spcBef>
                <a:spcPts val="200"/>
              </a:spcBef>
              <a:spcAft>
                <a:spcPts val="0"/>
              </a:spcAft>
              <a:buClr>
                <a:schemeClr val="dk1"/>
              </a:buClr>
              <a:buSzPts val="1100"/>
              <a:buChar char="–"/>
              <a:defRPr sz="11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44" name="Google Shape;44;p7"/>
          <p:cNvSpPr txBox="1">
            <a:spLocks noGrp="1"/>
          </p:cNvSpPr>
          <p:nvPr>
            <p:ph type="body" idx="3"/>
          </p:nvPr>
        </p:nvSpPr>
        <p:spPr>
          <a:xfrm>
            <a:off x="2322513" y="767556"/>
            <a:ext cx="2020800" cy="320100"/>
          </a:xfrm>
          <a:prstGeom prst="rect">
            <a:avLst/>
          </a:prstGeom>
          <a:noFill/>
          <a:ln>
            <a:noFill/>
          </a:ln>
        </p:spPr>
        <p:txBody>
          <a:bodyPr spcFirstLastPara="1" wrap="square" lIns="50800" tIns="25400" rIns="50800" bIns="25400" anchor="b" anchorCtr="0">
            <a:normAutofit/>
          </a:bodyPr>
          <a:lstStyle>
            <a:lvl1pPr marL="457200" lvl="0" indent="-228600" algn="l">
              <a:spcBef>
                <a:spcPts val="300"/>
              </a:spcBef>
              <a:spcAft>
                <a:spcPts val="0"/>
              </a:spcAft>
              <a:buClr>
                <a:schemeClr val="dk1"/>
              </a:buClr>
              <a:buSzPts val="1300"/>
              <a:buNone/>
              <a:defRPr sz="1300" b="1"/>
            </a:lvl1pPr>
            <a:lvl2pPr marL="914400" lvl="1" indent="-228600" algn="l">
              <a:spcBef>
                <a:spcPts val="200"/>
              </a:spcBef>
              <a:spcAft>
                <a:spcPts val="0"/>
              </a:spcAft>
              <a:buClr>
                <a:schemeClr val="dk1"/>
              </a:buClr>
              <a:buSzPts val="1100"/>
              <a:buNone/>
              <a:defRPr sz="1100" b="1"/>
            </a:lvl2pPr>
            <a:lvl3pPr marL="1371600" lvl="2" indent="-228600" algn="l">
              <a:spcBef>
                <a:spcPts val="200"/>
              </a:spcBef>
              <a:spcAft>
                <a:spcPts val="0"/>
              </a:spcAft>
              <a:buClr>
                <a:schemeClr val="dk1"/>
              </a:buClr>
              <a:buSzPts val="1000"/>
              <a:buNone/>
              <a:defRPr sz="1000" b="1"/>
            </a:lvl3pPr>
            <a:lvl4pPr marL="1828800" lvl="3" indent="-228600" algn="l">
              <a:spcBef>
                <a:spcPts val="200"/>
              </a:spcBef>
              <a:spcAft>
                <a:spcPts val="0"/>
              </a:spcAft>
              <a:buClr>
                <a:schemeClr val="dk1"/>
              </a:buClr>
              <a:buSzPts val="900"/>
              <a:buNone/>
              <a:defRPr sz="900" b="1"/>
            </a:lvl4pPr>
            <a:lvl5pPr marL="2286000" lvl="4" indent="-228600" algn="l">
              <a:spcBef>
                <a:spcPts val="200"/>
              </a:spcBef>
              <a:spcAft>
                <a:spcPts val="0"/>
              </a:spcAft>
              <a:buClr>
                <a:schemeClr val="dk1"/>
              </a:buClr>
              <a:buSzPts val="900"/>
              <a:buNone/>
              <a:defRPr sz="900" b="1"/>
            </a:lvl5pPr>
            <a:lvl6pPr marL="2743200" lvl="5" indent="-228600" algn="l">
              <a:spcBef>
                <a:spcPts val="200"/>
              </a:spcBef>
              <a:spcAft>
                <a:spcPts val="0"/>
              </a:spcAft>
              <a:buClr>
                <a:schemeClr val="dk1"/>
              </a:buClr>
              <a:buSzPts val="900"/>
              <a:buNone/>
              <a:defRPr sz="900" b="1"/>
            </a:lvl6pPr>
            <a:lvl7pPr marL="3200400" lvl="6" indent="-228600" algn="l">
              <a:spcBef>
                <a:spcPts val="200"/>
              </a:spcBef>
              <a:spcAft>
                <a:spcPts val="0"/>
              </a:spcAft>
              <a:buClr>
                <a:schemeClr val="dk1"/>
              </a:buClr>
              <a:buSzPts val="900"/>
              <a:buNone/>
              <a:defRPr sz="900" b="1"/>
            </a:lvl7pPr>
            <a:lvl8pPr marL="3657600" lvl="7" indent="-228600" algn="l">
              <a:spcBef>
                <a:spcPts val="200"/>
              </a:spcBef>
              <a:spcAft>
                <a:spcPts val="0"/>
              </a:spcAft>
              <a:buClr>
                <a:schemeClr val="dk1"/>
              </a:buClr>
              <a:buSzPts val="900"/>
              <a:buNone/>
              <a:defRPr sz="900" b="1"/>
            </a:lvl8pPr>
            <a:lvl9pPr marL="4114800" lvl="8" indent="-228600" algn="l">
              <a:spcBef>
                <a:spcPts val="200"/>
              </a:spcBef>
              <a:spcAft>
                <a:spcPts val="0"/>
              </a:spcAft>
              <a:buClr>
                <a:schemeClr val="dk1"/>
              </a:buClr>
              <a:buSzPts val="900"/>
              <a:buNone/>
              <a:defRPr sz="900" b="1"/>
            </a:lvl9pPr>
          </a:lstStyle>
          <a:p>
            <a:endParaRPr/>
          </a:p>
        </p:txBody>
      </p:sp>
      <p:sp>
        <p:nvSpPr>
          <p:cNvPr id="45" name="Google Shape;45;p7"/>
          <p:cNvSpPr txBox="1">
            <a:spLocks noGrp="1"/>
          </p:cNvSpPr>
          <p:nvPr>
            <p:ph type="body" idx="4"/>
          </p:nvPr>
        </p:nvSpPr>
        <p:spPr>
          <a:xfrm>
            <a:off x="2322513" y="1087438"/>
            <a:ext cx="2020800" cy="1975800"/>
          </a:xfrm>
          <a:prstGeom prst="rect">
            <a:avLst/>
          </a:prstGeom>
          <a:noFill/>
          <a:ln>
            <a:noFill/>
          </a:ln>
        </p:spPr>
        <p:txBody>
          <a:bodyPr spcFirstLastPara="1" wrap="square" lIns="50800" tIns="25400" rIns="50800" bIns="25400" anchor="t" anchorCtr="0">
            <a:normAutofit/>
          </a:bodyPr>
          <a:lstStyle>
            <a:lvl1pPr marL="457200" lvl="0" indent="-311150" algn="l">
              <a:spcBef>
                <a:spcPts val="300"/>
              </a:spcBef>
              <a:spcAft>
                <a:spcPts val="0"/>
              </a:spcAft>
              <a:buClr>
                <a:schemeClr val="dk1"/>
              </a:buClr>
              <a:buSzPts val="1300"/>
              <a:buChar char="•"/>
              <a:defRPr sz="1300"/>
            </a:lvl1pPr>
            <a:lvl2pPr marL="914400" lvl="1" indent="-298450" algn="l">
              <a:spcBef>
                <a:spcPts val="200"/>
              </a:spcBef>
              <a:spcAft>
                <a:spcPts val="0"/>
              </a:spcAft>
              <a:buClr>
                <a:schemeClr val="dk1"/>
              </a:buClr>
              <a:buSzPts val="1100"/>
              <a:buChar char="–"/>
              <a:defRPr sz="11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46" name="Google Shape;46;p7"/>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47" name="Google Shape;47;p7"/>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48" name="Google Shape;48;p7"/>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28600" y="137319"/>
            <a:ext cx="4114800" cy="571500"/>
          </a:xfrm>
          <a:prstGeom prst="rect">
            <a:avLst/>
          </a:prstGeom>
          <a:noFill/>
          <a:ln>
            <a:noFill/>
          </a:ln>
        </p:spPr>
        <p:txBody>
          <a:bodyPr spcFirstLastPara="1" wrap="square" lIns="50800" tIns="25400" rIns="50800" bIns="25400" anchor="ctr" anchorCtr="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51" name="Google Shape;51;p8"/>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52" name="Google Shape;52;p8"/>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53" name="Google Shape;53;p8"/>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28600" y="136525"/>
            <a:ext cx="1504200" cy="581100"/>
          </a:xfrm>
          <a:prstGeom prst="rect">
            <a:avLst/>
          </a:prstGeom>
          <a:noFill/>
          <a:ln>
            <a:noFill/>
          </a:ln>
        </p:spPr>
        <p:txBody>
          <a:bodyPr spcFirstLastPara="1" wrap="square" lIns="50800" tIns="25400" rIns="50800" bIns="25400" anchor="b" anchorCtr="0">
            <a:normAutofit/>
          </a:bodyPr>
          <a:lstStyle>
            <a:lvl1pPr lvl="0" algn="l">
              <a:spcBef>
                <a:spcPts val="0"/>
              </a:spcBef>
              <a:spcAft>
                <a:spcPts val="0"/>
              </a:spcAft>
              <a:buClr>
                <a:schemeClr val="dk1"/>
              </a:buClr>
              <a:buSzPts val="1100"/>
              <a:buFont typeface="Calibri"/>
              <a:buNone/>
              <a:defRPr sz="1100" b="1"/>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56" name="Google Shape;56;p9"/>
          <p:cNvSpPr txBox="1">
            <a:spLocks noGrp="1"/>
          </p:cNvSpPr>
          <p:nvPr>
            <p:ph type="body" idx="1"/>
          </p:nvPr>
        </p:nvSpPr>
        <p:spPr>
          <a:xfrm>
            <a:off x="1787525" y="136525"/>
            <a:ext cx="2556000" cy="2926500"/>
          </a:xfrm>
          <a:prstGeom prst="rect">
            <a:avLst/>
          </a:prstGeom>
          <a:noFill/>
          <a:ln>
            <a:noFill/>
          </a:ln>
        </p:spPr>
        <p:txBody>
          <a:bodyPr spcFirstLastPara="1" wrap="square" lIns="50800" tIns="25400" rIns="50800" bIns="25400" anchor="t" anchorCtr="0">
            <a:normAutofit/>
          </a:bodyPr>
          <a:lstStyle>
            <a:lvl1pPr marL="457200" lvl="0" indent="-342900" algn="l">
              <a:spcBef>
                <a:spcPts val="400"/>
              </a:spcBef>
              <a:spcAft>
                <a:spcPts val="0"/>
              </a:spcAft>
              <a:buClr>
                <a:schemeClr val="dk1"/>
              </a:buClr>
              <a:buSzPts val="1800"/>
              <a:buChar char="•"/>
              <a:defRPr sz="1800"/>
            </a:lvl1pPr>
            <a:lvl2pPr marL="914400" lvl="1" indent="-330200" algn="l">
              <a:spcBef>
                <a:spcPts val="300"/>
              </a:spcBef>
              <a:spcAft>
                <a:spcPts val="0"/>
              </a:spcAft>
              <a:buClr>
                <a:schemeClr val="dk1"/>
              </a:buClr>
              <a:buSzPts val="1600"/>
              <a:buChar char="–"/>
              <a:defRPr sz="1600"/>
            </a:lvl2pPr>
            <a:lvl3pPr marL="1371600" lvl="2" indent="-311150" algn="l">
              <a:spcBef>
                <a:spcPts val="300"/>
              </a:spcBef>
              <a:spcAft>
                <a:spcPts val="0"/>
              </a:spcAft>
              <a:buClr>
                <a:schemeClr val="dk1"/>
              </a:buClr>
              <a:buSzPts val="1300"/>
              <a:buChar char="•"/>
              <a:defRPr sz="1300"/>
            </a:lvl3pPr>
            <a:lvl4pPr marL="1828800" lvl="3" indent="-298450" algn="l">
              <a:spcBef>
                <a:spcPts val="200"/>
              </a:spcBef>
              <a:spcAft>
                <a:spcPts val="0"/>
              </a:spcAft>
              <a:buClr>
                <a:schemeClr val="dk1"/>
              </a:buClr>
              <a:buSzPts val="1100"/>
              <a:buChar char="–"/>
              <a:defRPr sz="1100"/>
            </a:lvl4pPr>
            <a:lvl5pPr marL="2286000" lvl="4" indent="-298450" algn="l">
              <a:spcBef>
                <a:spcPts val="200"/>
              </a:spcBef>
              <a:spcAft>
                <a:spcPts val="0"/>
              </a:spcAft>
              <a:buClr>
                <a:schemeClr val="dk1"/>
              </a:buClr>
              <a:buSzPts val="1100"/>
              <a:buChar char="»"/>
              <a:defRPr sz="1100"/>
            </a:lvl5pPr>
            <a:lvl6pPr marL="2743200" lvl="5" indent="-298450" algn="l">
              <a:spcBef>
                <a:spcPts val="200"/>
              </a:spcBef>
              <a:spcAft>
                <a:spcPts val="0"/>
              </a:spcAft>
              <a:buClr>
                <a:schemeClr val="dk1"/>
              </a:buClr>
              <a:buSzPts val="1100"/>
              <a:buChar char="•"/>
              <a:defRPr sz="1100"/>
            </a:lvl6pPr>
            <a:lvl7pPr marL="3200400" lvl="6" indent="-298450" algn="l">
              <a:spcBef>
                <a:spcPts val="200"/>
              </a:spcBef>
              <a:spcAft>
                <a:spcPts val="0"/>
              </a:spcAft>
              <a:buClr>
                <a:schemeClr val="dk1"/>
              </a:buClr>
              <a:buSzPts val="1100"/>
              <a:buChar char="•"/>
              <a:defRPr sz="1100"/>
            </a:lvl7pPr>
            <a:lvl8pPr marL="3657600" lvl="7" indent="-298450" algn="l">
              <a:spcBef>
                <a:spcPts val="200"/>
              </a:spcBef>
              <a:spcAft>
                <a:spcPts val="0"/>
              </a:spcAft>
              <a:buClr>
                <a:schemeClr val="dk1"/>
              </a:buClr>
              <a:buSzPts val="1100"/>
              <a:buChar char="•"/>
              <a:defRPr sz="1100"/>
            </a:lvl8pPr>
            <a:lvl9pPr marL="4114800" lvl="8" indent="-298450" algn="l">
              <a:spcBef>
                <a:spcPts val="200"/>
              </a:spcBef>
              <a:spcAft>
                <a:spcPts val="0"/>
              </a:spcAft>
              <a:buClr>
                <a:schemeClr val="dk1"/>
              </a:buClr>
              <a:buSzPts val="1100"/>
              <a:buChar char="•"/>
              <a:defRPr sz="1100"/>
            </a:lvl9pPr>
          </a:lstStyle>
          <a:p>
            <a:endParaRPr/>
          </a:p>
        </p:txBody>
      </p:sp>
      <p:sp>
        <p:nvSpPr>
          <p:cNvPr id="57" name="Google Shape;57;p9"/>
          <p:cNvSpPr txBox="1">
            <a:spLocks noGrp="1"/>
          </p:cNvSpPr>
          <p:nvPr>
            <p:ph type="body" idx="2"/>
          </p:nvPr>
        </p:nvSpPr>
        <p:spPr>
          <a:xfrm>
            <a:off x="228600" y="717550"/>
            <a:ext cx="1504200" cy="2345700"/>
          </a:xfrm>
          <a:prstGeom prst="rect">
            <a:avLst/>
          </a:prstGeom>
          <a:noFill/>
          <a:ln>
            <a:noFill/>
          </a:ln>
        </p:spPr>
        <p:txBody>
          <a:bodyPr spcFirstLastPara="1" wrap="square" lIns="50800" tIns="25400" rIns="50800" bIns="25400" anchor="t" anchorCtr="0">
            <a:normAutofit/>
          </a:bodyPr>
          <a:lstStyle>
            <a:lvl1pPr marL="457200" lvl="0" indent="-228600" algn="l">
              <a:spcBef>
                <a:spcPts val="200"/>
              </a:spcBef>
              <a:spcAft>
                <a:spcPts val="0"/>
              </a:spcAft>
              <a:buClr>
                <a:schemeClr val="dk1"/>
              </a:buClr>
              <a:buSzPts val="800"/>
              <a:buNone/>
              <a:defRPr sz="800"/>
            </a:lvl1pPr>
            <a:lvl2pPr marL="914400" lvl="1" indent="-228600" algn="l">
              <a:spcBef>
                <a:spcPts val="100"/>
              </a:spcBef>
              <a:spcAft>
                <a:spcPts val="0"/>
              </a:spcAft>
              <a:buClr>
                <a:schemeClr val="dk1"/>
              </a:buClr>
              <a:buSzPts val="700"/>
              <a:buNone/>
              <a:defRPr sz="700"/>
            </a:lvl2pPr>
            <a:lvl3pPr marL="1371600" lvl="2" indent="-228600" algn="l">
              <a:spcBef>
                <a:spcPts val="100"/>
              </a:spcBef>
              <a:spcAft>
                <a:spcPts val="0"/>
              </a:spcAft>
              <a:buClr>
                <a:schemeClr val="dk1"/>
              </a:buClr>
              <a:buSzPts val="600"/>
              <a:buNone/>
              <a:defRPr sz="6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58" name="Google Shape;58;p9"/>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59" name="Google Shape;59;p9"/>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60" name="Google Shape;60;p9"/>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96144" y="2400300"/>
            <a:ext cx="2743200" cy="283200"/>
          </a:xfrm>
          <a:prstGeom prst="rect">
            <a:avLst/>
          </a:prstGeom>
          <a:noFill/>
          <a:ln>
            <a:noFill/>
          </a:ln>
        </p:spPr>
        <p:txBody>
          <a:bodyPr spcFirstLastPara="1" wrap="square" lIns="50800" tIns="25400" rIns="50800" bIns="25400" anchor="b" anchorCtr="0">
            <a:normAutofit/>
          </a:bodyPr>
          <a:lstStyle>
            <a:lvl1pPr lvl="0" algn="l">
              <a:spcBef>
                <a:spcPts val="0"/>
              </a:spcBef>
              <a:spcAft>
                <a:spcPts val="0"/>
              </a:spcAft>
              <a:buClr>
                <a:schemeClr val="dk1"/>
              </a:buClr>
              <a:buSzPts val="1100"/>
              <a:buFont typeface="Calibri"/>
              <a:buNone/>
              <a:defRPr sz="1100" b="1"/>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63" name="Google Shape;63;p10"/>
          <p:cNvSpPr>
            <a:spLocks noGrp="1"/>
          </p:cNvSpPr>
          <p:nvPr>
            <p:ph type="pic" idx="2"/>
          </p:nvPr>
        </p:nvSpPr>
        <p:spPr>
          <a:xfrm>
            <a:off x="896144" y="306388"/>
            <a:ext cx="1543200" cy="1543200"/>
          </a:xfrm>
          <a:prstGeom prst="rect">
            <a:avLst/>
          </a:prstGeom>
          <a:noFill/>
          <a:ln>
            <a:noFill/>
          </a:ln>
        </p:spPr>
      </p:sp>
      <p:sp>
        <p:nvSpPr>
          <p:cNvPr id="64" name="Google Shape;64;p10"/>
          <p:cNvSpPr txBox="1">
            <a:spLocks noGrp="1"/>
          </p:cNvSpPr>
          <p:nvPr>
            <p:ph type="body" idx="1"/>
          </p:nvPr>
        </p:nvSpPr>
        <p:spPr>
          <a:xfrm>
            <a:off x="896144" y="2683669"/>
            <a:ext cx="2743200" cy="402600"/>
          </a:xfrm>
          <a:prstGeom prst="rect">
            <a:avLst/>
          </a:prstGeom>
          <a:noFill/>
          <a:ln>
            <a:noFill/>
          </a:ln>
        </p:spPr>
        <p:txBody>
          <a:bodyPr spcFirstLastPara="1" wrap="square" lIns="50800" tIns="25400" rIns="50800" bIns="25400" anchor="t" anchorCtr="0">
            <a:normAutofit/>
          </a:bodyPr>
          <a:lstStyle>
            <a:lvl1pPr marL="457200" lvl="0" indent="-228600" algn="l">
              <a:spcBef>
                <a:spcPts val="200"/>
              </a:spcBef>
              <a:spcAft>
                <a:spcPts val="0"/>
              </a:spcAft>
              <a:buClr>
                <a:schemeClr val="dk1"/>
              </a:buClr>
              <a:buSzPts val="800"/>
              <a:buNone/>
              <a:defRPr sz="800"/>
            </a:lvl1pPr>
            <a:lvl2pPr marL="914400" lvl="1" indent="-228600" algn="l">
              <a:spcBef>
                <a:spcPts val="100"/>
              </a:spcBef>
              <a:spcAft>
                <a:spcPts val="0"/>
              </a:spcAft>
              <a:buClr>
                <a:schemeClr val="dk1"/>
              </a:buClr>
              <a:buSzPts val="700"/>
              <a:buNone/>
              <a:defRPr sz="700"/>
            </a:lvl2pPr>
            <a:lvl3pPr marL="1371600" lvl="2" indent="-228600" algn="l">
              <a:spcBef>
                <a:spcPts val="100"/>
              </a:spcBef>
              <a:spcAft>
                <a:spcPts val="0"/>
              </a:spcAft>
              <a:buClr>
                <a:schemeClr val="dk1"/>
              </a:buClr>
              <a:buSzPts val="600"/>
              <a:buNone/>
              <a:defRPr sz="6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65" name="Google Shape;65;p10"/>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66" name="Google Shape;66;p10"/>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67" name="Google Shape;67;p10"/>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137319"/>
            <a:ext cx="4114800" cy="571500"/>
          </a:xfrm>
          <a:prstGeom prst="rect">
            <a:avLst/>
          </a:prstGeom>
          <a:noFill/>
          <a:ln>
            <a:noFill/>
          </a:ln>
        </p:spPr>
        <p:txBody>
          <a:bodyPr spcFirstLastPara="1" wrap="square" lIns="50800" tIns="25400" rIns="50800" bIns="25400" anchor="ctr" anchorCtr="0">
            <a:normAutofit/>
          </a:bodyPr>
          <a:lstStyle>
            <a:lvl1pPr marR="0" lvl="0" algn="ctr"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800"/>
              <a:buNone/>
              <a:defRPr sz="1000"/>
            </a:lvl2pPr>
            <a:lvl3pPr lvl="2">
              <a:spcBef>
                <a:spcPts val="0"/>
              </a:spcBef>
              <a:spcAft>
                <a:spcPts val="0"/>
              </a:spcAft>
              <a:buSzPts val="800"/>
              <a:buNone/>
              <a:defRPr sz="1000"/>
            </a:lvl3pPr>
            <a:lvl4pPr lvl="3">
              <a:spcBef>
                <a:spcPts val="0"/>
              </a:spcBef>
              <a:spcAft>
                <a:spcPts val="0"/>
              </a:spcAft>
              <a:buSzPts val="800"/>
              <a:buNone/>
              <a:defRPr sz="1000"/>
            </a:lvl4pPr>
            <a:lvl5pPr lvl="4">
              <a:spcBef>
                <a:spcPts val="0"/>
              </a:spcBef>
              <a:spcAft>
                <a:spcPts val="0"/>
              </a:spcAft>
              <a:buSzPts val="800"/>
              <a:buNone/>
              <a:defRPr sz="1000"/>
            </a:lvl5pPr>
            <a:lvl6pPr lvl="5">
              <a:spcBef>
                <a:spcPts val="0"/>
              </a:spcBef>
              <a:spcAft>
                <a:spcPts val="0"/>
              </a:spcAft>
              <a:buSzPts val="800"/>
              <a:buNone/>
              <a:defRPr sz="1000"/>
            </a:lvl6pPr>
            <a:lvl7pPr lvl="6">
              <a:spcBef>
                <a:spcPts val="0"/>
              </a:spcBef>
              <a:spcAft>
                <a:spcPts val="0"/>
              </a:spcAft>
              <a:buSzPts val="800"/>
              <a:buNone/>
              <a:defRPr sz="1000"/>
            </a:lvl7pPr>
            <a:lvl8pPr lvl="7">
              <a:spcBef>
                <a:spcPts val="0"/>
              </a:spcBef>
              <a:spcAft>
                <a:spcPts val="0"/>
              </a:spcAft>
              <a:buSzPts val="800"/>
              <a:buNone/>
              <a:defRPr sz="1000"/>
            </a:lvl8pPr>
            <a:lvl9pPr lvl="8">
              <a:spcBef>
                <a:spcPts val="0"/>
              </a:spcBef>
              <a:spcAft>
                <a:spcPts val="0"/>
              </a:spcAft>
              <a:buSzPts val="800"/>
              <a:buNone/>
              <a:defRPr sz="1000"/>
            </a:lvl9pPr>
          </a:lstStyle>
          <a:p>
            <a:endParaRPr/>
          </a:p>
        </p:txBody>
      </p:sp>
      <p:sp>
        <p:nvSpPr>
          <p:cNvPr id="7" name="Google Shape;7;p1"/>
          <p:cNvSpPr txBox="1">
            <a:spLocks noGrp="1"/>
          </p:cNvSpPr>
          <p:nvPr>
            <p:ph type="body" idx="1"/>
          </p:nvPr>
        </p:nvSpPr>
        <p:spPr>
          <a:xfrm>
            <a:off x="228600" y="800100"/>
            <a:ext cx="4114800" cy="2263200"/>
          </a:xfrm>
          <a:prstGeom prst="rect">
            <a:avLst/>
          </a:prstGeom>
          <a:noFill/>
          <a:ln>
            <a:noFill/>
          </a:ln>
        </p:spPr>
        <p:txBody>
          <a:bodyPr spcFirstLastPara="1" wrap="square" lIns="50800" tIns="25400" rIns="50800" bIns="25400" anchor="t" anchorCtr="0">
            <a:normAutofit/>
          </a:bodyPr>
          <a:lstStyle>
            <a:lvl1pPr marL="457200" marR="0" lvl="0"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3pPr>
            <a:lvl4pPr marL="1828800" marR="0" lvl="3"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marR="0" lvl="0" algn="l" rtl="0">
              <a:spcBef>
                <a:spcPts val="0"/>
              </a:spcBef>
              <a:spcAft>
                <a:spcPts val="0"/>
              </a:spcAft>
              <a:buSzPts val="800"/>
              <a:buNone/>
              <a:defRPr sz="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marR="0" lvl="0" algn="ctr" rtl="0">
              <a:spcBef>
                <a:spcPts val="0"/>
              </a:spcBef>
              <a:spcAft>
                <a:spcPts val="0"/>
              </a:spcAft>
              <a:buSzPts val="800"/>
              <a:buNone/>
              <a:defRPr sz="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marR="0" lvl="0" indent="0" algn="r" rtl="0">
              <a:spcBef>
                <a:spcPts val="0"/>
              </a:spcBef>
              <a:buNone/>
              <a:defRPr sz="700" b="0" i="0" u="none" strike="noStrike" cap="none">
                <a:solidFill>
                  <a:srgbClr val="888888"/>
                </a:solidFill>
                <a:latin typeface="Calibri"/>
                <a:ea typeface="Calibri"/>
                <a:cs typeface="Calibri"/>
                <a:sym typeface="Calibri"/>
              </a:defRPr>
            </a:lvl1pPr>
            <a:lvl2pPr marL="0" marR="0" lvl="1" indent="0" algn="r" rtl="0">
              <a:spcBef>
                <a:spcPts val="0"/>
              </a:spcBef>
              <a:buNone/>
              <a:defRPr sz="700" b="0" i="0" u="none" strike="noStrike" cap="none">
                <a:solidFill>
                  <a:srgbClr val="888888"/>
                </a:solidFill>
                <a:latin typeface="Calibri"/>
                <a:ea typeface="Calibri"/>
                <a:cs typeface="Calibri"/>
                <a:sym typeface="Calibri"/>
              </a:defRPr>
            </a:lvl2pPr>
            <a:lvl3pPr marL="0" marR="0" lvl="2" indent="0" algn="r" rtl="0">
              <a:spcBef>
                <a:spcPts val="0"/>
              </a:spcBef>
              <a:buNone/>
              <a:defRPr sz="700" b="0" i="0" u="none" strike="noStrike" cap="none">
                <a:solidFill>
                  <a:srgbClr val="888888"/>
                </a:solidFill>
                <a:latin typeface="Calibri"/>
                <a:ea typeface="Calibri"/>
                <a:cs typeface="Calibri"/>
                <a:sym typeface="Calibri"/>
              </a:defRPr>
            </a:lvl3pPr>
            <a:lvl4pPr marL="0" marR="0" lvl="3" indent="0" algn="r" rtl="0">
              <a:spcBef>
                <a:spcPts val="0"/>
              </a:spcBef>
              <a:buNone/>
              <a:defRPr sz="700" b="0" i="0" u="none" strike="noStrike" cap="none">
                <a:solidFill>
                  <a:srgbClr val="888888"/>
                </a:solidFill>
                <a:latin typeface="Calibri"/>
                <a:ea typeface="Calibri"/>
                <a:cs typeface="Calibri"/>
                <a:sym typeface="Calibri"/>
              </a:defRPr>
            </a:lvl4pPr>
            <a:lvl5pPr marL="0" marR="0" lvl="4" indent="0" algn="r" rtl="0">
              <a:spcBef>
                <a:spcPts val="0"/>
              </a:spcBef>
              <a:buNone/>
              <a:defRPr sz="700" b="0" i="0" u="none" strike="noStrike" cap="none">
                <a:solidFill>
                  <a:srgbClr val="888888"/>
                </a:solidFill>
                <a:latin typeface="Calibri"/>
                <a:ea typeface="Calibri"/>
                <a:cs typeface="Calibri"/>
                <a:sym typeface="Calibri"/>
              </a:defRPr>
            </a:lvl5pPr>
            <a:lvl6pPr marL="0" marR="0" lvl="5" indent="0" algn="r" rtl="0">
              <a:spcBef>
                <a:spcPts val="0"/>
              </a:spcBef>
              <a:buNone/>
              <a:defRPr sz="700" b="0" i="0" u="none" strike="noStrike" cap="none">
                <a:solidFill>
                  <a:srgbClr val="888888"/>
                </a:solidFill>
                <a:latin typeface="Calibri"/>
                <a:ea typeface="Calibri"/>
                <a:cs typeface="Calibri"/>
                <a:sym typeface="Calibri"/>
              </a:defRPr>
            </a:lvl6pPr>
            <a:lvl7pPr marL="0" marR="0" lvl="6" indent="0" algn="r" rtl="0">
              <a:spcBef>
                <a:spcPts val="0"/>
              </a:spcBef>
              <a:buNone/>
              <a:defRPr sz="700" b="0" i="0" u="none" strike="noStrike" cap="none">
                <a:solidFill>
                  <a:srgbClr val="888888"/>
                </a:solidFill>
                <a:latin typeface="Calibri"/>
                <a:ea typeface="Calibri"/>
                <a:cs typeface="Calibri"/>
                <a:sym typeface="Calibri"/>
              </a:defRPr>
            </a:lvl7pPr>
            <a:lvl8pPr marL="0" marR="0" lvl="7" indent="0" algn="r" rtl="0">
              <a:spcBef>
                <a:spcPts val="0"/>
              </a:spcBef>
              <a:buNone/>
              <a:defRPr sz="700" b="0" i="0" u="none" strike="noStrike" cap="none">
                <a:solidFill>
                  <a:srgbClr val="888888"/>
                </a:solidFill>
                <a:latin typeface="Calibri"/>
                <a:ea typeface="Calibri"/>
                <a:cs typeface="Calibri"/>
                <a:sym typeface="Calibri"/>
              </a:defRPr>
            </a:lvl8pPr>
            <a:lvl9pPr marL="0" marR="0" lvl="8" indent="0" algn="r" rtl="0">
              <a:spcBef>
                <a:spcPts val="0"/>
              </a:spcBef>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cde.ca.gov/ci/se/tselcompetencies.asp"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sBRpGHs-JUY" TargetMode="External"/><Relationship Id="rId7"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www.youtube.com/watch?v=sBRpGHs-JUY" TargetMode="External"/><Relationship Id="rId5" Type="http://schemas.openxmlformats.org/officeDocument/2006/relationships/image" Target="../media/image6.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5NBuYMeBYxE" TargetMode="External"/><Relationship Id="rId7"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www.youtube.com/watch?v=5NBuYMeBYxE" TargetMode="External"/><Relationship Id="rId5" Type="http://schemas.openxmlformats.org/officeDocument/2006/relationships/image" Target="../media/image6.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jjgUokIS1Rg" TargetMode="External"/><Relationship Id="rId7"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youtube.com/watch?v=jjgUokIS1Rg" TargetMode="External"/><Relationship Id="rId5" Type="http://schemas.openxmlformats.org/officeDocument/2006/relationships/image" Target="../media/image6.pn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www.youtube.com/watch?v=OvyRQvK-Skw" TargetMode="External"/><Relationship Id="rId13" Type="http://schemas.openxmlformats.org/officeDocument/2006/relationships/image" Target="../media/image14.jpg"/><Relationship Id="rId3" Type="http://schemas.openxmlformats.org/officeDocument/2006/relationships/hyperlink" Target="https://www.youtube.com/watch?v=OvyRQvK-Skw" TargetMode="External"/><Relationship Id="rId7" Type="http://schemas.openxmlformats.org/officeDocument/2006/relationships/image" Target="../media/image6.png"/><Relationship Id="rId12" Type="http://schemas.openxmlformats.org/officeDocument/2006/relationships/hyperlink" Target="http://www.youtube.com/watch?v=zmgAQ1lozE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youtube.com/watch?v=1oCD2BNDmsI" TargetMode="External"/><Relationship Id="rId11" Type="http://schemas.openxmlformats.org/officeDocument/2006/relationships/image" Target="../media/image13.jpg"/><Relationship Id="rId5" Type="http://schemas.openxmlformats.org/officeDocument/2006/relationships/hyperlink" Target="https://www.youtube.com/watch?v=zmgAQ1lozEg" TargetMode="External"/><Relationship Id="rId15" Type="http://schemas.openxmlformats.org/officeDocument/2006/relationships/image" Target="../media/image15.jpg"/><Relationship Id="rId10" Type="http://schemas.openxmlformats.org/officeDocument/2006/relationships/hyperlink" Target="http://www.youtube.com/watch?v=Q6HDGHZp_cY" TargetMode="External"/><Relationship Id="rId4" Type="http://schemas.openxmlformats.org/officeDocument/2006/relationships/hyperlink" Target="https://www.youtube.com/watch?v=Q6HDGHZp_cY" TargetMode="External"/><Relationship Id="rId9" Type="http://schemas.openxmlformats.org/officeDocument/2006/relationships/image" Target="../media/image12.jpg"/><Relationship Id="rId14" Type="http://schemas.openxmlformats.org/officeDocument/2006/relationships/hyperlink" Target="http://www.youtube.com/watch?v=1oCD2BNDms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www.cde.ca.gov/ci/se/tselcompetencies.asp" TargetMode="Externa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hyperlink" Target="https://youtu.be/uorchIW89r8" TargetMode="External"/><Relationship Id="rId7"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www.youtube.com/watch?v=uorchIW89r8" TargetMode="External"/><Relationship Id="rId5" Type="http://schemas.openxmlformats.org/officeDocument/2006/relationships/image" Target="../media/image4.jp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s://www.cde.ca.gov/ci/se/tselcompetencies.asp" TargetMode="Externa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www.youtube.com/watch?v=Z5LysAltSHc" TargetMode="External"/><Relationship Id="rId5" Type="http://schemas.openxmlformats.org/officeDocument/2006/relationships/image" Target="../media/image6.png"/><Relationship Id="rId4" Type="http://schemas.openxmlformats.org/officeDocument/2006/relationships/hyperlink" Target="https://youtu.be/Z5LysAltSH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s://www.cde.ca.gov/ci/se/tselcompetencies.asp" TargetMode="Externa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www.youtube.com/watch?v=VEpEWYn7XiA" TargetMode="External"/><Relationship Id="rId5" Type="http://schemas.openxmlformats.org/officeDocument/2006/relationships/image" Target="../media/image6.png"/><Relationship Id="rId4" Type="http://schemas.openxmlformats.org/officeDocument/2006/relationships/hyperlink" Target="https://youtu.be/VEpEWYn7Xi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www.youtube.com/watch?v=KhZhnbXiczQ" TargetMode="External"/><Relationship Id="rId5" Type="http://schemas.openxmlformats.org/officeDocument/2006/relationships/image" Target="../media/image6.png"/><Relationship Id="rId4" Type="http://schemas.openxmlformats.org/officeDocument/2006/relationships/hyperlink" Target="https://www.youtube.com/watch?v=KhZhnbXiczQ"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cde.ca.gov/ci/se/tselcompetencies.asp"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hyperlink" Target="https://www.cde.ca.gov/ci/se/tselcompetencies.asp" TargetMode="Externa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hyperlink" Target="https://youtu.be/VEpEWYn7XiA" TargetMode="External"/><Relationship Id="rId7" Type="http://schemas.openxmlformats.org/officeDocument/2006/relationships/image" Target="../media/image24.jp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http://www.youtube.com/watch?v=iMnq44nHfkg" TargetMode="External"/><Relationship Id="rId5" Type="http://schemas.openxmlformats.org/officeDocument/2006/relationships/image" Target="../media/image6.png"/><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uzL9ouHXRcA" TargetMode="External"/><Relationship Id="rId7" Type="http://schemas.openxmlformats.org/officeDocument/2006/relationships/image" Target="../media/image25.jp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http://www.youtube.com/watch?v=uzL9ouHXRcA" TargetMode="External"/><Relationship Id="rId5" Type="http://schemas.openxmlformats.org/officeDocument/2006/relationships/image" Target="../media/image6.pn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hyperlink" Target="https://ggie.berkeley.edu/person/vicki-zakrzewsk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youtube.com/watch?v=zLmKN_AwQOI" TargetMode="External"/><Relationship Id="rId5" Type="http://schemas.openxmlformats.org/officeDocument/2006/relationships/image" Target="../media/image6.png"/><Relationship Id="rId4" Type="http://schemas.openxmlformats.org/officeDocument/2006/relationships/hyperlink" Target="https://youtu.be/zLmKN_AwQO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4629150"/>
            <a:ext cx="5769000" cy="234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85" name="Google Shape;85;p13"/>
          <p:cNvSpPr/>
          <p:nvPr/>
        </p:nvSpPr>
        <p:spPr>
          <a:xfrm>
            <a:off x="5768926" y="0"/>
            <a:ext cx="3778200" cy="36600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86" name="Google Shape;86;p13"/>
          <p:cNvPicPr preferRelativeResize="0"/>
          <p:nvPr/>
        </p:nvPicPr>
        <p:blipFill rotWithShape="1">
          <a:blip r:embed="rId3">
            <a:alphaModFix/>
          </a:blip>
          <a:srcRect/>
          <a:stretch/>
        </p:blipFill>
        <p:spPr>
          <a:xfrm>
            <a:off x="6067777" y="3954027"/>
            <a:ext cx="1574617" cy="474353"/>
          </a:xfrm>
          <a:prstGeom prst="rect">
            <a:avLst/>
          </a:prstGeom>
          <a:noFill/>
          <a:ln>
            <a:noFill/>
          </a:ln>
        </p:spPr>
      </p:pic>
      <p:sp>
        <p:nvSpPr>
          <p:cNvPr id="87" name="Google Shape;87;p13"/>
          <p:cNvSpPr txBox="1"/>
          <p:nvPr/>
        </p:nvSpPr>
        <p:spPr>
          <a:xfrm>
            <a:off x="514348" y="1271964"/>
            <a:ext cx="5037300" cy="32139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5800">
                <a:solidFill>
                  <a:srgbClr val="050707"/>
                </a:solidFill>
                <a:latin typeface="Raleway Black"/>
                <a:ea typeface="Raleway Black"/>
                <a:cs typeface="Raleway Black"/>
                <a:sym typeface="Raleway Black"/>
              </a:rPr>
              <a:t>Safety &amp; Belonging in Classrooms and Schools</a:t>
            </a:r>
            <a:endParaRPr sz="800"/>
          </a:p>
        </p:txBody>
      </p:sp>
      <p:sp>
        <p:nvSpPr>
          <p:cNvPr id="88" name="Google Shape;88;p13"/>
          <p:cNvSpPr txBox="1"/>
          <p:nvPr/>
        </p:nvSpPr>
        <p:spPr>
          <a:xfrm>
            <a:off x="514350" y="495300"/>
            <a:ext cx="4342500" cy="566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California Social and Emotional Learning</a:t>
            </a:r>
            <a:br>
              <a:rPr lang="en-US" sz="1600">
                <a:solidFill>
                  <a:srgbClr val="050707"/>
                </a:solidFill>
                <a:latin typeface="Raleway"/>
                <a:ea typeface="Raleway"/>
                <a:cs typeface="Raleway"/>
                <a:sym typeface="Raleway"/>
              </a:rPr>
            </a:br>
            <a:r>
              <a:rPr lang="en-US" sz="1600">
                <a:solidFill>
                  <a:srgbClr val="050707"/>
                </a:solidFill>
                <a:latin typeface="Raleway"/>
                <a:ea typeface="Raleway"/>
                <a:cs typeface="Raleway"/>
                <a:sym typeface="Raleway"/>
              </a:rPr>
              <a:t>Topic 2 </a:t>
            </a:r>
            <a:endParaRPr sz="800"/>
          </a:p>
        </p:txBody>
      </p:sp>
      <p:pic>
        <p:nvPicPr>
          <p:cNvPr id="89" name="Google Shape;89;p13"/>
          <p:cNvPicPr preferRelativeResize="0"/>
          <p:nvPr/>
        </p:nvPicPr>
        <p:blipFill rotWithShape="1">
          <a:blip r:embed="rId4">
            <a:alphaModFix/>
          </a:blip>
          <a:srcRect l="9717" r="9709"/>
          <a:stretch/>
        </p:blipFill>
        <p:spPr>
          <a:xfrm>
            <a:off x="5201450" y="732487"/>
            <a:ext cx="3942548" cy="26291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p:nvPr/>
        </p:nvSpPr>
        <p:spPr>
          <a:xfrm>
            <a:off x="0" y="4428375"/>
            <a:ext cx="5769000" cy="234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90" name="Google Shape;190;p22"/>
          <p:cNvSpPr/>
          <p:nvPr/>
        </p:nvSpPr>
        <p:spPr>
          <a:xfrm>
            <a:off x="5768925" y="0"/>
            <a:ext cx="3375000" cy="36600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191" name="Google Shape;191;p22"/>
          <p:cNvPicPr preferRelativeResize="0"/>
          <p:nvPr/>
        </p:nvPicPr>
        <p:blipFill rotWithShape="1">
          <a:blip r:embed="rId3">
            <a:alphaModFix/>
          </a:blip>
          <a:srcRect/>
          <a:stretch/>
        </p:blipFill>
        <p:spPr>
          <a:xfrm>
            <a:off x="6067777" y="3954027"/>
            <a:ext cx="1574617" cy="474353"/>
          </a:xfrm>
          <a:prstGeom prst="rect">
            <a:avLst/>
          </a:prstGeom>
          <a:noFill/>
          <a:ln>
            <a:noFill/>
          </a:ln>
        </p:spPr>
      </p:pic>
      <p:sp>
        <p:nvSpPr>
          <p:cNvPr id="192" name="Google Shape;192;p22"/>
          <p:cNvSpPr txBox="1"/>
          <p:nvPr/>
        </p:nvSpPr>
        <p:spPr>
          <a:xfrm>
            <a:off x="442388" y="3875400"/>
            <a:ext cx="5326500" cy="2463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Topic 2: Safety &amp; Belonging in Classrooms and Schools</a:t>
            </a:r>
            <a:endParaRPr sz="800"/>
          </a:p>
        </p:txBody>
      </p:sp>
      <p:sp>
        <p:nvSpPr>
          <p:cNvPr id="193" name="Google Shape;193;p22"/>
          <p:cNvSpPr txBox="1"/>
          <p:nvPr/>
        </p:nvSpPr>
        <p:spPr>
          <a:xfrm>
            <a:off x="356138" y="883199"/>
            <a:ext cx="5499000" cy="2992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600"/>
              <a:buFont typeface="Arial"/>
              <a:buNone/>
            </a:pPr>
            <a:r>
              <a:rPr lang="en-US" sz="3600">
                <a:solidFill>
                  <a:srgbClr val="050707"/>
                </a:solidFill>
                <a:latin typeface="Raleway Black"/>
                <a:ea typeface="Raleway Black"/>
                <a:cs typeface="Raleway Black"/>
                <a:sym typeface="Raleway Black"/>
              </a:rPr>
              <a:t>2.2 Knowing Ourselves First: Surfacing Our Beliefs About Social and Emotional Well-Being and Belonging in Schools</a:t>
            </a:r>
            <a:endParaRPr sz="3600">
              <a:solidFill>
                <a:srgbClr val="050707"/>
              </a:solidFill>
              <a:latin typeface="Raleway Black"/>
              <a:ea typeface="Raleway Black"/>
              <a:cs typeface="Raleway Black"/>
              <a:sym typeface="Raleway Black"/>
            </a:endParaRPr>
          </a:p>
        </p:txBody>
      </p:sp>
      <p:sp>
        <p:nvSpPr>
          <p:cNvPr id="194" name="Google Shape;194;p22"/>
          <p:cNvSpPr txBox="1"/>
          <p:nvPr/>
        </p:nvSpPr>
        <p:spPr>
          <a:xfrm>
            <a:off x="365850" y="495300"/>
            <a:ext cx="4491300" cy="44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California Social and Emotional Learning </a:t>
            </a:r>
            <a:br>
              <a:rPr lang="en-US" sz="1600">
                <a:solidFill>
                  <a:srgbClr val="050707"/>
                </a:solidFill>
                <a:latin typeface="Raleway"/>
                <a:ea typeface="Raleway"/>
                <a:cs typeface="Raleway"/>
                <a:sym typeface="Raleway"/>
              </a:rPr>
            </a:br>
            <a:endParaRPr sz="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p:nvPr/>
        </p:nvSpPr>
        <p:spPr>
          <a:xfrm>
            <a:off x="514350" y="1881125"/>
            <a:ext cx="5466000" cy="2462700"/>
          </a:xfrm>
          <a:prstGeom prst="rect">
            <a:avLst/>
          </a:prstGeom>
          <a:noFill/>
          <a:ln>
            <a:noFill/>
          </a:ln>
        </p:spPr>
        <p:txBody>
          <a:bodyPr spcFirstLastPara="1" wrap="square" lIns="0" tIns="0" rIns="0" bIns="0" anchor="t" anchorCtr="0">
            <a:spAutoFit/>
          </a:bodyPr>
          <a:lstStyle/>
          <a:p>
            <a:pPr marL="254000" marR="0" lvl="0" indent="-228600" algn="l" rtl="0">
              <a:lnSpc>
                <a:spcPct val="100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Examine our beliefs about emotions, success, fairness, and other cultural norms, and compare them with others’ beliefs, using the “iceberg” model of culture</a:t>
            </a:r>
            <a:endParaRPr sz="1600">
              <a:solidFill>
                <a:srgbClr val="050707"/>
              </a:solidFill>
              <a:latin typeface="Raleway"/>
              <a:ea typeface="Raleway"/>
              <a:cs typeface="Raleway"/>
              <a:sym typeface="Raleway"/>
            </a:endParaRPr>
          </a:p>
          <a:p>
            <a:pPr marL="254000" marR="0" lvl="0" indent="-228600" algn="l" rtl="0">
              <a:lnSpc>
                <a:spcPct val="100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Compare how individualistic cultures versus collectivist cultures view the self and others, and explore how these differing views have an enormous impact on how we teach SEL in today’s diverse schools</a:t>
            </a:r>
            <a:endParaRPr sz="1600">
              <a:solidFill>
                <a:srgbClr val="050707"/>
              </a:solidFill>
              <a:latin typeface="Raleway"/>
              <a:ea typeface="Raleway"/>
              <a:cs typeface="Raleway"/>
              <a:sym typeface="Raleway"/>
            </a:endParaRPr>
          </a:p>
          <a:p>
            <a:pPr marL="254000" marR="0" lvl="0" indent="-228600" algn="l" rtl="0">
              <a:lnSpc>
                <a:spcPct val="100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Determine how educators can make SEL “culturally-expansive” to honor students’ families’ varying approaches to social and emotional well-being</a:t>
            </a:r>
            <a:endParaRPr sz="1600">
              <a:solidFill>
                <a:srgbClr val="050707"/>
              </a:solidFill>
              <a:latin typeface="Raleway"/>
              <a:ea typeface="Raleway"/>
              <a:cs typeface="Raleway"/>
              <a:sym typeface="Raleway"/>
            </a:endParaRPr>
          </a:p>
        </p:txBody>
      </p:sp>
      <p:sp>
        <p:nvSpPr>
          <p:cNvPr id="200" name="Google Shape;200;p23"/>
          <p:cNvSpPr/>
          <p:nvPr/>
        </p:nvSpPr>
        <p:spPr>
          <a:xfrm>
            <a:off x="6047250" y="-389225"/>
            <a:ext cx="3096600" cy="59220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01" name="Google Shape;201;p23"/>
          <p:cNvSpPr/>
          <p:nvPr/>
        </p:nvSpPr>
        <p:spPr>
          <a:xfrm>
            <a:off x="514350" y="4538770"/>
            <a:ext cx="8115300" cy="168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202" name="Google Shape;202;p23"/>
          <p:cNvPicPr preferRelativeResize="0"/>
          <p:nvPr/>
        </p:nvPicPr>
        <p:blipFill rotWithShape="1">
          <a:blip r:embed="rId3">
            <a:alphaModFix/>
          </a:blip>
          <a:srcRect/>
          <a:stretch/>
        </p:blipFill>
        <p:spPr>
          <a:xfrm>
            <a:off x="8629650" y="4629150"/>
            <a:ext cx="190516" cy="190516"/>
          </a:xfrm>
          <a:prstGeom prst="rect">
            <a:avLst/>
          </a:prstGeom>
          <a:noFill/>
          <a:ln>
            <a:noFill/>
          </a:ln>
        </p:spPr>
      </p:pic>
      <p:sp>
        <p:nvSpPr>
          <p:cNvPr id="203" name="Google Shape;203;p23"/>
          <p:cNvSpPr txBox="1"/>
          <p:nvPr/>
        </p:nvSpPr>
        <p:spPr>
          <a:xfrm>
            <a:off x="514350" y="231275"/>
            <a:ext cx="5532900" cy="6774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400">
                <a:solidFill>
                  <a:srgbClr val="050707"/>
                </a:solidFill>
                <a:latin typeface="Raleway"/>
                <a:ea typeface="Raleway"/>
                <a:cs typeface="Raleway"/>
                <a:sym typeface="Raleway"/>
              </a:rPr>
              <a:t>Learning Objectives</a:t>
            </a:r>
            <a:endParaRPr sz="800"/>
          </a:p>
        </p:txBody>
      </p:sp>
      <p:sp>
        <p:nvSpPr>
          <p:cNvPr id="204" name="Google Shape;204;p23"/>
          <p:cNvSpPr txBox="1"/>
          <p:nvPr/>
        </p:nvSpPr>
        <p:spPr>
          <a:xfrm>
            <a:off x="551325" y="948025"/>
            <a:ext cx="5217000" cy="1169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600"/>
              <a:buFont typeface="Arial"/>
              <a:buNone/>
            </a:pPr>
            <a:r>
              <a:rPr lang="en-US" sz="1900">
                <a:solidFill>
                  <a:srgbClr val="BA5212"/>
                </a:solidFill>
                <a:latin typeface="Raleway"/>
                <a:ea typeface="Raleway"/>
                <a:cs typeface="Raleway"/>
                <a:sym typeface="Raleway"/>
              </a:rPr>
              <a:t>2.2 Knowing Ourselves First: Surfacing Our Beliefs About Social and Emotional Well-Being and Belonging in Schools</a:t>
            </a:r>
            <a:endParaRPr sz="1900">
              <a:solidFill>
                <a:srgbClr val="BA5212"/>
              </a:solidFill>
              <a:latin typeface="Raleway"/>
              <a:ea typeface="Raleway"/>
              <a:cs typeface="Raleway"/>
              <a:sym typeface="Raleway"/>
            </a:endParaRPr>
          </a:p>
          <a:p>
            <a:pPr marL="0" marR="0" lvl="0" indent="0" algn="l" rtl="0">
              <a:lnSpc>
                <a:spcPct val="119970"/>
              </a:lnSpc>
              <a:spcBef>
                <a:spcPts val="0"/>
              </a:spcBef>
              <a:spcAft>
                <a:spcPts val="0"/>
              </a:spcAft>
              <a:buNone/>
            </a:pPr>
            <a:endParaRPr sz="1900">
              <a:solidFill>
                <a:srgbClr val="BA5212"/>
              </a:solidFill>
              <a:latin typeface="Raleway"/>
              <a:ea typeface="Raleway"/>
              <a:cs typeface="Raleway"/>
              <a:sym typeface="Raleway"/>
            </a:endParaRPr>
          </a:p>
        </p:txBody>
      </p:sp>
      <p:pic>
        <p:nvPicPr>
          <p:cNvPr id="205" name="Google Shape;205;p23"/>
          <p:cNvPicPr preferRelativeResize="0"/>
          <p:nvPr/>
        </p:nvPicPr>
        <p:blipFill>
          <a:blip r:embed="rId4">
            <a:alphaModFix/>
          </a:blip>
          <a:stretch>
            <a:fillRect/>
          </a:stretch>
        </p:blipFill>
        <p:spPr>
          <a:xfrm>
            <a:off x="6469431" y="629531"/>
            <a:ext cx="1806675" cy="1806675"/>
          </a:xfrm>
          <a:prstGeom prst="rect">
            <a:avLst/>
          </a:prstGeom>
          <a:noFill/>
          <a:ln>
            <a:noFill/>
          </a:ln>
        </p:spPr>
      </p:pic>
      <p:sp>
        <p:nvSpPr>
          <p:cNvPr id="206" name="Google Shape;206;p23"/>
          <p:cNvSpPr txBox="1"/>
          <p:nvPr/>
        </p:nvSpPr>
        <p:spPr>
          <a:xfrm>
            <a:off x="6047250" y="2436200"/>
            <a:ext cx="3096600" cy="2252100"/>
          </a:xfrm>
          <a:prstGeom prst="rect">
            <a:avLst/>
          </a:prstGeom>
          <a:noFill/>
          <a:ln>
            <a:noFill/>
          </a:ln>
        </p:spPr>
        <p:txBody>
          <a:bodyPr spcFirstLastPara="1" wrap="square" lIns="101600" tIns="101600" rIns="101600" bIns="101600" anchor="t" anchorCtr="0">
            <a:spAutoFit/>
          </a:bodyPr>
          <a:lstStyle/>
          <a:p>
            <a:pPr marL="0" marR="0" lvl="0" indent="0" algn="ctr" rtl="0">
              <a:lnSpc>
                <a:spcPct val="119970"/>
              </a:lnSpc>
              <a:spcBef>
                <a:spcPts val="0"/>
              </a:spcBef>
              <a:spcAft>
                <a:spcPts val="0"/>
              </a:spcAft>
              <a:buNone/>
            </a:pPr>
            <a:r>
              <a:rPr lang="en-US" sz="1900" b="1">
                <a:solidFill>
                  <a:srgbClr val="FFFFFF"/>
                </a:solidFill>
                <a:latin typeface="Raleway"/>
                <a:ea typeface="Raleway"/>
                <a:cs typeface="Raleway"/>
                <a:sym typeface="Raleway"/>
              </a:rPr>
              <a:t>Link Objectives to Developmental Indicators in</a:t>
            </a:r>
            <a:br>
              <a:rPr lang="en-US" sz="1900" b="1">
                <a:solidFill>
                  <a:srgbClr val="FFFFFF"/>
                </a:solidFill>
                <a:latin typeface="Raleway"/>
                <a:ea typeface="Raleway"/>
                <a:cs typeface="Raleway"/>
                <a:sym typeface="Raleway"/>
              </a:rPr>
            </a:br>
            <a:r>
              <a:rPr lang="en-US" sz="1900" b="1" u="sng">
                <a:solidFill>
                  <a:srgbClr val="FFFFFF"/>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California Transformative SEL Competencies</a:t>
            </a:r>
            <a:r>
              <a:rPr lang="en-US" sz="1900" b="1">
                <a:solidFill>
                  <a:srgbClr val="FFFFFF"/>
                </a:solidFill>
                <a:latin typeface="Raleway"/>
                <a:ea typeface="Raleway"/>
                <a:cs typeface="Raleway"/>
                <a:sym typeface="Raleway"/>
              </a:rPr>
              <a:t> </a:t>
            </a:r>
            <a:endParaRPr sz="1900" b="1">
              <a:solidFill>
                <a:srgbClr val="FFFFFF"/>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12" name="Google Shape;212;p24"/>
          <p:cNvSpPr/>
          <p:nvPr/>
        </p:nvSpPr>
        <p:spPr>
          <a:xfrm>
            <a:off x="527190" y="-179690"/>
            <a:ext cx="3606600" cy="59220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grpSp>
        <p:nvGrpSpPr>
          <p:cNvPr id="213" name="Google Shape;213;p24"/>
          <p:cNvGrpSpPr/>
          <p:nvPr/>
        </p:nvGrpSpPr>
        <p:grpSpPr>
          <a:xfrm>
            <a:off x="4881750" y="2004448"/>
            <a:ext cx="3747938" cy="1573334"/>
            <a:chOff x="0" y="-76200"/>
            <a:chExt cx="9994500" cy="6738048"/>
          </a:xfrm>
        </p:grpSpPr>
        <p:sp>
          <p:nvSpPr>
            <p:cNvPr id="214" name="Google Shape;214;p24"/>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BA5212"/>
                  </a:solidFill>
                  <a:latin typeface="Raleway"/>
                  <a:ea typeface="Raleway"/>
                  <a:cs typeface="Raleway"/>
                  <a:sym typeface="Raleway"/>
                </a:rPr>
                <a:t>Video</a:t>
              </a:r>
              <a:endParaRPr sz="800">
                <a:solidFill>
                  <a:srgbClr val="BA5212"/>
                </a:solidFill>
              </a:endParaRPr>
            </a:p>
          </p:txBody>
        </p:sp>
        <p:sp>
          <p:nvSpPr>
            <p:cNvPr id="215" name="Google Shape;215;p24"/>
            <p:cNvSpPr txBox="1"/>
            <p:nvPr/>
          </p:nvSpPr>
          <p:spPr>
            <a:xfrm>
              <a:off x="0" y="2654748"/>
              <a:ext cx="9504300" cy="40071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Clr>
                  <a:schemeClr val="dk1"/>
                </a:buClr>
                <a:buSzPts val="600"/>
                <a:buFont typeface="Arial"/>
                <a:buNone/>
              </a:pPr>
              <a:r>
                <a:rPr lang="en-US" sz="1600" u="sng">
                  <a:solidFill>
                    <a:schemeClr val="hlink"/>
                  </a:solidFill>
                  <a:latin typeface="Raleway"/>
                  <a:ea typeface="Raleway"/>
                  <a:cs typeface="Raleway"/>
                  <a:sym typeface="Raleway"/>
                  <a:hlinkClick r:id="rId3"/>
                </a:rPr>
                <a:t>Why We Need to Examine Our Beliefs</a:t>
              </a:r>
              <a:endParaRPr sz="1600">
                <a:latin typeface="Raleway"/>
                <a:ea typeface="Raleway"/>
                <a:cs typeface="Raleway"/>
                <a:sym typeface="Raleway"/>
              </a:endParaRPr>
            </a:p>
            <a:p>
              <a:pPr marL="0" marR="0" lvl="0" indent="0" algn="l" rtl="0">
                <a:lnSpc>
                  <a:spcPct val="139964"/>
                </a:lnSpc>
                <a:spcBef>
                  <a:spcPts val="0"/>
                </a:spcBef>
                <a:spcAft>
                  <a:spcPts val="0"/>
                </a:spcAft>
                <a:buClr>
                  <a:schemeClr val="dk1"/>
                </a:buClr>
                <a:buSzPts val="600"/>
                <a:buFont typeface="Arial"/>
                <a:buNone/>
              </a:pPr>
              <a:endParaRPr sz="1600">
                <a:latin typeface="Raleway"/>
                <a:ea typeface="Raleway"/>
                <a:cs typeface="Raleway"/>
                <a:sym typeface="Raleway"/>
              </a:endParaRPr>
            </a:p>
            <a:p>
              <a:pPr marL="0" marR="0" lvl="0" indent="0" algn="l" rtl="0">
                <a:lnSpc>
                  <a:spcPct val="139964"/>
                </a:lnSpc>
                <a:spcBef>
                  <a:spcPts val="0"/>
                </a:spcBef>
                <a:spcAft>
                  <a:spcPts val="0"/>
                </a:spcAft>
                <a:buNone/>
              </a:pPr>
              <a:endParaRPr sz="1600">
                <a:latin typeface="Raleway"/>
                <a:ea typeface="Raleway"/>
                <a:cs typeface="Raleway"/>
                <a:sym typeface="Raleway"/>
              </a:endParaRPr>
            </a:p>
          </p:txBody>
        </p:sp>
      </p:grpSp>
      <p:pic>
        <p:nvPicPr>
          <p:cNvPr id="216" name="Google Shape;216;p24"/>
          <p:cNvPicPr preferRelativeResize="0"/>
          <p:nvPr/>
        </p:nvPicPr>
        <p:blipFill rotWithShape="1">
          <a:blip r:embed="rId4">
            <a:alphaModFix/>
          </a:blip>
          <a:srcRect/>
          <a:stretch/>
        </p:blipFill>
        <p:spPr>
          <a:xfrm>
            <a:off x="8629650" y="175655"/>
            <a:ext cx="190516" cy="190516"/>
          </a:xfrm>
          <a:prstGeom prst="rect">
            <a:avLst/>
          </a:prstGeom>
          <a:noFill/>
          <a:ln>
            <a:noFill/>
          </a:ln>
        </p:spPr>
      </p:pic>
      <p:pic>
        <p:nvPicPr>
          <p:cNvPr id="217" name="Google Shape;217;p24"/>
          <p:cNvPicPr preferRelativeResize="0"/>
          <p:nvPr/>
        </p:nvPicPr>
        <p:blipFill rotWithShape="1">
          <a:blip r:embed="rId5">
            <a:alphaModFix/>
          </a:blip>
          <a:srcRect/>
          <a:stretch/>
        </p:blipFill>
        <p:spPr>
          <a:xfrm>
            <a:off x="639218" y="252717"/>
            <a:ext cx="611712" cy="611712"/>
          </a:xfrm>
          <a:prstGeom prst="rect">
            <a:avLst/>
          </a:prstGeom>
          <a:noFill/>
          <a:ln>
            <a:noFill/>
          </a:ln>
        </p:spPr>
      </p:pic>
      <p:pic>
        <p:nvPicPr>
          <p:cNvPr id="218" name="Google Shape;218;p24" title="Why We Need to Examine Our Beliefs">
            <a:hlinkClick r:id="rId6"/>
          </p:cNvPr>
          <p:cNvPicPr preferRelativeResize="0"/>
          <p:nvPr/>
        </p:nvPicPr>
        <p:blipFill>
          <a:blip r:embed="rId7">
            <a:alphaModFix/>
          </a:blip>
          <a:stretch>
            <a:fillRect/>
          </a:stretch>
        </p:blipFill>
        <p:spPr>
          <a:xfrm>
            <a:off x="456525" y="1211076"/>
            <a:ext cx="3747950" cy="2108235"/>
          </a:xfrm>
          <a:prstGeom prst="rect">
            <a:avLst/>
          </a:prstGeom>
          <a:noFill/>
          <a:ln w="19050" cap="flat" cmpd="sng">
            <a:solidFill>
              <a:srgbClr val="177BA6"/>
            </a:solidFill>
            <a:prstDash val="solid"/>
            <a:round/>
            <a:headEnd type="none" w="sm" len="sm"/>
            <a:tailEnd type="none" w="sm" len="sm"/>
          </a:ln>
        </p:spPr>
      </p:pic>
      <p:sp>
        <p:nvSpPr>
          <p:cNvPr id="219" name="Google Shape;219;p24"/>
          <p:cNvSpPr txBox="1"/>
          <p:nvPr/>
        </p:nvSpPr>
        <p:spPr>
          <a:xfrm>
            <a:off x="597288" y="3501738"/>
            <a:ext cx="3377400" cy="1046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700">
                <a:solidFill>
                  <a:srgbClr val="FFFFFF"/>
                </a:solidFill>
                <a:latin typeface="Raleway"/>
                <a:ea typeface="Raleway"/>
                <a:cs typeface="Raleway"/>
                <a:sym typeface="Raleway"/>
              </a:rPr>
              <a:t>2.2 Knowing Ourselves First: Surfacing Our Beliefs About Social and Emotional Well-Being and Belonging in Schools</a:t>
            </a:r>
            <a:endParaRPr sz="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grpSp>
        <p:nvGrpSpPr>
          <p:cNvPr id="224" name="Google Shape;224;p25"/>
          <p:cNvGrpSpPr/>
          <p:nvPr/>
        </p:nvGrpSpPr>
        <p:grpSpPr>
          <a:xfrm>
            <a:off x="1114697" y="186266"/>
            <a:ext cx="7178512" cy="2167200"/>
            <a:chOff x="-897233" y="-874892"/>
            <a:chExt cx="19142700" cy="5779200"/>
          </a:xfrm>
        </p:grpSpPr>
        <p:sp>
          <p:nvSpPr>
            <p:cNvPr id="225" name="Google Shape;225;p25"/>
            <p:cNvSpPr txBox="1"/>
            <p:nvPr/>
          </p:nvSpPr>
          <p:spPr>
            <a:xfrm>
              <a:off x="-897233" y="-874892"/>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SzPts val="600"/>
                <a:buNone/>
              </a:pPr>
              <a:r>
                <a:rPr lang="en-US" sz="4400">
                  <a:solidFill>
                    <a:srgbClr val="BA5212"/>
                  </a:solidFill>
                  <a:latin typeface="Raleway"/>
                  <a:ea typeface="Raleway"/>
                  <a:cs typeface="Raleway"/>
                  <a:sym typeface="Raleway"/>
                </a:rPr>
                <a:t>Let’s Discuss</a:t>
              </a:r>
              <a:endParaRPr sz="4400">
                <a:solidFill>
                  <a:srgbClr val="BA5212"/>
                </a:solidFill>
                <a:latin typeface="Raleway"/>
                <a:ea typeface="Raleway"/>
                <a:cs typeface="Raleway"/>
                <a:sym typeface="Raleway"/>
              </a:endParaRPr>
            </a:p>
            <a:p>
              <a:pPr marL="0" marR="0" lvl="0" indent="0" algn="l" rtl="0">
                <a:lnSpc>
                  <a:spcPct val="110000"/>
                </a:lnSpc>
                <a:spcBef>
                  <a:spcPts val="0"/>
                </a:spcBef>
                <a:spcAft>
                  <a:spcPts val="0"/>
                </a:spcAft>
                <a:buSzPts val="600"/>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226" name="Google Shape;226;p25"/>
            <p:cNvSpPr txBox="1"/>
            <p:nvPr/>
          </p:nvSpPr>
          <p:spPr>
            <a:xfrm>
              <a:off x="-845023" y="811567"/>
              <a:ext cx="19038300" cy="7800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watching the video consider:</a:t>
              </a:r>
              <a:endParaRPr sz="800"/>
            </a:p>
          </p:txBody>
        </p:sp>
      </p:grpSp>
      <p:sp>
        <p:nvSpPr>
          <p:cNvPr id="227" name="Google Shape;227;p25"/>
          <p:cNvSpPr/>
          <p:nvPr/>
        </p:nvSpPr>
        <p:spPr>
          <a:xfrm>
            <a:off x="1114697" y="1454814"/>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28" name="Google Shape;228;p25"/>
          <p:cNvSpPr txBox="1"/>
          <p:nvPr/>
        </p:nvSpPr>
        <p:spPr>
          <a:xfrm>
            <a:off x="1398250" y="1399800"/>
            <a:ext cx="7335900" cy="3571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How do you define personal well-being and collective well-being?</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How are your definitions relevant to your students’ lives, both in and out of school? Would they agree with your definitions? Would your colleagues agree?</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Why are you bringing this work into your classroom or school?</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Do your reasons align with your colleagues’ reasons and/or with why students’ families might want to do this work in schools?</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endParaRPr sz="1700">
              <a:solidFill>
                <a:srgbClr val="050707"/>
              </a:solidFill>
              <a:latin typeface="Raleway"/>
              <a:ea typeface="Raleway"/>
              <a:cs typeface="Raleway"/>
              <a:sym typeface="Raleway"/>
            </a:endParaRPr>
          </a:p>
        </p:txBody>
      </p:sp>
      <p:sp>
        <p:nvSpPr>
          <p:cNvPr id="229" name="Google Shape;229;p25"/>
          <p:cNvSpPr/>
          <p:nvPr/>
        </p:nvSpPr>
        <p:spPr>
          <a:xfrm>
            <a:off x="-261396" y="-99108"/>
            <a:ext cx="1015500" cy="53457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30" name="Google Shape;230;p25"/>
          <p:cNvSpPr/>
          <p:nvPr/>
        </p:nvSpPr>
        <p:spPr>
          <a:xfrm>
            <a:off x="1114697" y="2046748"/>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31" name="Google Shape;231;p25"/>
          <p:cNvSpPr/>
          <p:nvPr/>
        </p:nvSpPr>
        <p:spPr>
          <a:xfrm>
            <a:off x="1114697" y="3237380"/>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232" name="Google Shape;232;p25"/>
          <p:cNvPicPr preferRelativeResize="0"/>
          <p:nvPr/>
        </p:nvPicPr>
        <p:blipFill rotWithShape="1">
          <a:blip r:embed="rId3">
            <a:alphaModFix/>
          </a:blip>
          <a:srcRect/>
          <a:stretch/>
        </p:blipFill>
        <p:spPr>
          <a:xfrm>
            <a:off x="8629650" y="4629150"/>
            <a:ext cx="190516" cy="190516"/>
          </a:xfrm>
          <a:prstGeom prst="rect">
            <a:avLst/>
          </a:prstGeom>
          <a:noFill/>
          <a:ln>
            <a:noFill/>
          </a:ln>
        </p:spPr>
      </p:pic>
      <p:sp>
        <p:nvSpPr>
          <p:cNvPr id="233" name="Google Shape;233;p25"/>
          <p:cNvSpPr/>
          <p:nvPr/>
        </p:nvSpPr>
        <p:spPr>
          <a:xfrm>
            <a:off x="1114697" y="3867268"/>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6"/>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39" name="Google Shape;239;p26"/>
          <p:cNvSpPr/>
          <p:nvPr/>
        </p:nvSpPr>
        <p:spPr>
          <a:xfrm>
            <a:off x="527190" y="-179690"/>
            <a:ext cx="3606600" cy="59220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grpSp>
        <p:nvGrpSpPr>
          <p:cNvPr id="240" name="Google Shape;240;p26"/>
          <p:cNvGrpSpPr/>
          <p:nvPr/>
        </p:nvGrpSpPr>
        <p:grpSpPr>
          <a:xfrm>
            <a:off x="4881750" y="2004448"/>
            <a:ext cx="3747938" cy="1918050"/>
            <a:chOff x="0" y="-76200"/>
            <a:chExt cx="9994500" cy="8214348"/>
          </a:xfrm>
        </p:grpSpPr>
        <p:sp>
          <p:nvSpPr>
            <p:cNvPr id="241" name="Google Shape;241;p26"/>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BA5212"/>
                  </a:solidFill>
                  <a:latin typeface="Raleway"/>
                  <a:ea typeface="Raleway"/>
                  <a:cs typeface="Raleway"/>
                  <a:sym typeface="Raleway"/>
                </a:rPr>
                <a:t>Video</a:t>
              </a:r>
              <a:endParaRPr sz="800">
                <a:solidFill>
                  <a:srgbClr val="BA5212"/>
                </a:solidFill>
              </a:endParaRPr>
            </a:p>
          </p:txBody>
        </p:sp>
        <p:sp>
          <p:nvSpPr>
            <p:cNvPr id="242" name="Google Shape;242;p26"/>
            <p:cNvSpPr txBox="1"/>
            <p:nvPr/>
          </p:nvSpPr>
          <p:spPr>
            <a:xfrm>
              <a:off x="0" y="2654748"/>
              <a:ext cx="9504300" cy="54834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SzPts val="600"/>
                <a:buNone/>
              </a:pPr>
              <a:r>
                <a:rPr lang="en-US" sz="1600" u="sng">
                  <a:solidFill>
                    <a:schemeClr val="hlink"/>
                  </a:solidFill>
                  <a:latin typeface="Raleway"/>
                  <a:ea typeface="Raleway"/>
                  <a:cs typeface="Raleway"/>
                  <a:sym typeface="Raleway"/>
                  <a:hlinkClick r:id="rId3"/>
                </a:rPr>
                <a:t>Surfacing Our Beliefs About Social and Emotional Well-Being</a:t>
              </a:r>
              <a:endParaRPr sz="1600">
                <a:latin typeface="Raleway"/>
                <a:ea typeface="Raleway"/>
                <a:cs typeface="Raleway"/>
                <a:sym typeface="Raleway"/>
              </a:endParaRPr>
            </a:p>
            <a:p>
              <a:pPr marL="0" marR="0" lvl="0" indent="0" algn="l" rtl="0">
                <a:lnSpc>
                  <a:spcPct val="139964"/>
                </a:lnSpc>
                <a:spcBef>
                  <a:spcPts val="0"/>
                </a:spcBef>
                <a:spcAft>
                  <a:spcPts val="0"/>
                </a:spcAft>
                <a:buSzPts val="600"/>
                <a:buNone/>
              </a:pPr>
              <a:endParaRPr sz="1600">
                <a:latin typeface="Raleway"/>
                <a:ea typeface="Raleway"/>
                <a:cs typeface="Raleway"/>
                <a:sym typeface="Raleway"/>
              </a:endParaRPr>
            </a:p>
            <a:p>
              <a:pPr marL="0" marR="0" lvl="0" indent="0" algn="l" rtl="0">
                <a:lnSpc>
                  <a:spcPct val="139964"/>
                </a:lnSpc>
                <a:spcBef>
                  <a:spcPts val="0"/>
                </a:spcBef>
                <a:spcAft>
                  <a:spcPts val="0"/>
                </a:spcAft>
                <a:buNone/>
              </a:pPr>
              <a:endParaRPr sz="1600">
                <a:latin typeface="Raleway"/>
                <a:ea typeface="Raleway"/>
                <a:cs typeface="Raleway"/>
                <a:sym typeface="Raleway"/>
              </a:endParaRPr>
            </a:p>
          </p:txBody>
        </p:sp>
      </p:grpSp>
      <p:pic>
        <p:nvPicPr>
          <p:cNvPr id="243" name="Google Shape;243;p26"/>
          <p:cNvPicPr preferRelativeResize="0"/>
          <p:nvPr/>
        </p:nvPicPr>
        <p:blipFill rotWithShape="1">
          <a:blip r:embed="rId4">
            <a:alphaModFix/>
          </a:blip>
          <a:srcRect/>
          <a:stretch/>
        </p:blipFill>
        <p:spPr>
          <a:xfrm>
            <a:off x="8629650" y="175655"/>
            <a:ext cx="190516" cy="190516"/>
          </a:xfrm>
          <a:prstGeom prst="rect">
            <a:avLst/>
          </a:prstGeom>
          <a:noFill/>
          <a:ln>
            <a:noFill/>
          </a:ln>
        </p:spPr>
      </p:pic>
      <p:pic>
        <p:nvPicPr>
          <p:cNvPr id="244" name="Google Shape;244;p26"/>
          <p:cNvPicPr preferRelativeResize="0"/>
          <p:nvPr/>
        </p:nvPicPr>
        <p:blipFill rotWithShape="1">
          <a:blip r:embed="rId5">
            <a:alphaModFix/>
          </a:blip>
          <a:srcRect/>
          <a:stretch/>
        </p:blipFill>
        <p:spPr>
          <a:xfrm>
            <a:off x="639218" y="252717"/>
            <a:ext cx="611712" cy="611712"/>
          </a:xfrm>
          <a:prstGeom prst="rect">
            <a:avLst/>
          </a:prstGeom>
          <a:noFill/>
          <a:ln>
            <a:noFill/>
          </a:ln>
        </p:spPr>
      </p:pic>
      <p:pic>
        <p:nvPicPr>
          <p:cNvPr id="245" name="Google Shape;245;p26" title="Surfacing Our Beliefs About Social-Emotional Well-Being">
            <a:hlinkClick r:id="rId6"/>
          </p:cNvPr>
          <p:cNvPicPr preferRelativeResize="0"/>
          <p:nvPr/>
        </p:nvPicPr>
        <p:blipFill>
          <a:blip r:embed="rId7">
            <a:alphaModFix/>
          </a:blip>
          <a:stretch>
            <a:fillRect/>
          </a:stretch>
        </p:blipFill>
        <p:spPr>
          <a:xfrm>
            <a:off x="344359" y="1305746"/>
            <a:ext cx="4111274" cy="2312563"/>
          </a:xfrm>
          <a:prstGeom prst="rect">
            <a:avLst/>
          </a:prstGeom>
          <a:noFill/>
          <a:ln>
            <a:noFill/>
          </a:ln>
        </p:spPr>
      </p:pic>
      <p:sp>
        <p:nvSpPr>
          <p:cNvPr id="246" name="Google Shape;246;p26"/>
          <p:cNvSpPr txBox="1"/>
          <p:nvPr/>
        </p:nvSpPr>
        <p:spPr>
          <a:xfrm>
            <a:off x="641788" y="3736063"/>
            <a:ext cx="3377400" cy="1046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700">
                <a:solidFill>
                  <a:srgbClr val="FFFFFF"/>
                </a:solidFill>
                <a:latin typeface="Raleway"/>
                <a:ea typeface="Raleway"/>
                <a:cs typeface="Raleway"/>
                <a:sym typeface="Raleway"/>
              </a:rPr>
              <a:t>2.2 Knowing Ourselves First: Surfacing Our Beliefs About Social and Emotional Well-Being and Belonging in Schools</a:t>
            </a:r>
            <a:endParaRPr sz="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pSp>
        <p:nvGrpSpPr>
          <p:cNvPr id="251" name="Google Shape;251;p27"/>
          <p:cNvGrpSpPr/>
          <p:nvPr/>
        </p:nvGrpSpPr>
        <p:grpSpPr>
          <a:xfrm>
            <a:off x="1114697" y="186266"/>
            <a:ext cx="7178512" cy="2167200"/>
            <a:chOff x="-897233" y="-874892"/>
            <a:chExt cx="19142700" cy="5779200"/>
          </a:xfrm>
        </p:grpSpPr>
        <p:sp>
          <p:nvSpPr>
            <p:cNvPr id="252" name="Google Shape;252;p27"/>
            <p:cNvSpPr txBox="1"/>
            <p:nvPr/>
          </p:nvSpPr>
          <p:spPr>
            <a:xfrm>
              <a:off x="-897233" y="-874892"/>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SzPts val="600"/>
                <a:buNone/>
              </a:pPr>
              <a:r>
                <a:rPr lang="en-US" sz="4400">
                  <a:solidFill>
                    <a:srgbClr val="BA5212"/>
                  </a:solidFill>
                  <a:latin typeface="Raleway"/>
                  <a:ea typeface="Raleway"/>
                  <a:cs typeface="Raleway"/>
                  <a:sym typeface="Raleway"/>
                </a:rPr>
                <a:t>Let’s Discuss</a:t>
              </a:r>
              <a:endParaRPr sz="4400">
                <a:solidFill>
                  <a:srgbClr val="BA5212"/>
                </a:solidFill>
                <a:latin typeface="Raleway"/>
                <a:ea typeface="Raleway"/>
                <a:cs typeface="Raleway"/>
                <a:sym typeface="Raleway"/>
              </a:endParaRPr>
            </a:p>
            <a:p>
              <a:pPr marL="0" marR="0" lvl="0" indent="0" algn="l" rtl="0">
                <a:lnSpc>
                  <a:spcPct val="110000"/>
                </a:lnSpc>
                <a:spcBef>
                  <a:spcPts val="0"/>
                </a:spcBef>
                <a:spcAft>
                  <a:spcPts val="0"/>
                </a:spcAft>
                <a:buSzPts val="600"/>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253" name="Google Shape;253;p27"/>
            <p:cNvSpPr txBox="1"/>
            <p:nvPr/>
          </p:nvSpPr>
          <p:spPr>
            <a:xfrm>
              <a:off x="-845023" y="811567"/>
              <a:ext cx="19038300" cy="7800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watching the video consider:</a:t>
              </a:r>
              <a:endParaRPr sz="800"/>
            </a:p>
          </p:txBody>
        </p:sp>
      </p:grpSp>
      <p:sp>
        <p:nvSpPr>
          <p:cNvPr id="254" name="Google Shape;254;p27"/>
          <p:cNvSpPr/>
          <p:nvPr/>
        </p:nvSpPr>
        <p:spPr>
          <a:xfrm>
            <a:off x="1114697" y="1454814"/>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55" name="Google Shape;255;p27"/>
          <p:cNvSpPr txBox="1"/>
          <p:nvPr/>
        </p:nvSpPr>
        <p:spPr>
          <a:xfrm>
            <a:off x="1398250" y="1399800"/>
            <a:ext cx="7335900" cy="3872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If you were to explain the iceberg model of culture to a student or colleague, how would you explain it?</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How can the iceberg model of culture be used to surface our beliefs about social-emotional well-being?</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If a student or colleague comes from a different background than yours, how might you learn more about their background in order to better connect with them?</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endParaRPr sz="1700">
              <a:solidFill>
                <a:srgbClr val="050707"/>
              </a:solidFill>
              <a:latin typeface="Raleway"/>
              <a:ea typeface="Raleway"/>
              <a:cs typeface="Raleway"/>
              <a:sym typeface="Raleway"/>
            </a:endParaRPr>
          </a:p>
        </p:txBody>
      </p:sp>
      <p:sp>
        <p:nvSpPr>
          <p:cNvPr id="256" name="Google Shape;256;p27"/>
          <p:cNvSpPr/>
          <p:nvPr/>
        </p:nvSpPr>
        <p:spPr>
          <a:xfrm>
            <a:off x="-261396" y="-99108"/>
            <a:ext cx="1015500" cy="53457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57" name="Google Shape;257;p27"/>
          <p:cNvSpPr/>
          <p:nvPr/>
        </p:nvSpPr>
        <p:spPr>
          <a:xfrm>
            <a:off x="1114697" y="2353486"/>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58" name="Google Shape;258;p27"/>
          <p:cNvSpPr/>
          <p:nvPr/>
        </p:nvSpPr>
        <p:spPr>
          <a:xfrm>
            <a:off x="1114697" y="3252118"/>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259" name="Google Shape;259;p27"/>
          <p:cNvPicPr preferRelativeResize="0"/>
          <p:nvPr/>
        </p:nvPicPr>
        <p:blipFill rotWithShape="1">
          <a:blip r:embed="rId3">
            <a:alphaModFix/>
          </a:blip>
          <a:srcRect/>
          <a:stretch/>
        </p:blipFill>
        <p:spPr>
          <a:xfrm>
            <a:off x="8629650" y="4629150"/>
            <a:ext cx="190516" cy="1905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8"/>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65" name="Google Shape;265;p28"/>
          <p:cNvSpPr/>
          <p:nvPr/>
        </p:nvSpPr>
        <p:spPr>
          <a:xfrm>
            <a:off x="527190" y="-179690"/>
            <a:ext cx="3606600" cy="59220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grpSp>
        <p:nvGrpSpPr>
          <p:cNvPr id="266" name="Google Shape;266;p28"/>
          <p:cNvGrpSpPr/>
          <p:nvPr/>
        </p:nvGrpSpPr>
        <p:grpSpPr>
          <a:xfrm>
            <a:off x="4881750" y="2004448"/>
            <a:ext cx="3747938" cy="1918050"/>
            <a:chOff x="0" y="-76200"/>
            <a:chExt cx="9994500" cy="8214348"/>
          </a:xfrm>
        </p:grpSpPr>
        <p:sp>
          <p:nvSpPr>
            <p:cNvPr id="267" name="Google Shape;267;p28"/>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BA5212"/>
                  </a:solidFill>
                  <a:latin typeface="Raleway"/>
                  <a:ea typeface="Raleway"/>
                  <a:cs typeface="Raleway"/>
                  <a:sym typeface="Raleway"/>
                </a:rPr>
                <a:t>Video</a:t>
              </a:r>
              <a:endParaRPr sz="800">
                <a:solidFill>
                  <a:srgbClr val="BA5212"/>
                </a:solidFill>
              </a:endParaRPr>
            </a:p>
          </p:txBody>
        </p:sp>
        <p:sp>
          <p:nvSpPr>
            <p:cNvPr id="268" name="Google Shape;268;p28"/>
            <p:cNvSpPr txBox="1"/>
            <p:nvPr/>
          </p:nvSpPr>
          <p:spPr>
            <a:xfrm>
              <a:off x="0" y="2654748"/>
              <a:ext cx="9504300" cy="54834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SzPts val="600"/>
                <a:buNone/>
              </a:pPr>
              <a:r>
                <a:rPr lang="en-US" sz="1600" u="sng">
                  <a:solidFill>
                    <a:schemeClr val="hlink"/>
                  </a:solidFill>
                  <a:latin typeface="Raleway"/>
                  <a:ea typeface="Raleway"/>
                  <a:cs typeface="Raleway"/>
                  <a:sym typeface="Raleway"/>
                  <a:hlinkClick r:id="rId3"/>
                </a:rPr>
                <a:t>How Culture Impacts SEL “Norms” and Curricula</a:t>
              </a:r>
              <a:endParaRPr sz="1600">
                <a:latin typeface="Raleway"/>
                <a:ea typeface="Raleway"/>
                <a:cs typeface="Raleway"/>
                <a:sym typeface="Raleway"/>
              </a:endParaRPr>
            </a:p>
            <a:p>
              <a:pPr marL="0" marR="0" lvl="0" indent="0" algn="l" rtl="0">
                <a:lnSpc>
                  <a:spcPct val="139964"/>
                </a:lnSpc>
                <a:spcBef>
                  <a:spcPts val="0"/>
                </a:spcBef>
                <a:spcAft>
                  <a:spcPts val="0"/>
                </a:spcAft>
                <a:buSzPts val="600"/>
                <a:buNone/>
              </a:pPr>
              <a:endParaRPr sz="1600">
                <a:latin typeface="Raleway"/>
                <a:ea typeface="Raleway"/>
                <a:cs typeface="Raleway"/>
                <a:sym typeface="Raleway"/>
              </a:endParaRPr>
            </a:p>
            <a:p>
              <a:pPr marL="0" marR="0" lvl="0" indent="0" algn="l" rtl="0">
                <a:lnSpc>
                  <a:spcPct val="139964"/>
                </a:lnSpc>
                <a:spcBef>
                  <a:spcPts val="0"/>
                </a:spcBef>
                <a:spcAft>
                  <a:spcPts val="0"/>
                </a:spcAft>
                <a:buNone/>
              </a:pPr>
              <a:endParaRPr sz="1600">
                <a:latin typeface="Raleway"/>
                <a:ea typeface="Raleway"/>
                <a:cs typeface="Raleway"/>
                <a:sym typeface="Raleway"/>
              </a:endParaRPr>
            </a:p>
          </p:txBody>
        </p:sp>
      </p:grpSp>
      <p:pic>
        <p:nvPicPr>
          <p:cNvPr id="269" name="Google Shape;269;p28"/>
          <p:cNvPicPr preferRelativeResize="0"/>
          <p:nvPr/>
        </p:nvPicPr>
        <p:blipFill rotWithShape="1">
          <a:blip r:embed="rId4">
            <a:alphaModFix/>
          </a:blip>
          <a:srcRect/>
          <a:stretch/>
        </p:blipFill>
        <p:spPr>
          <a:xfrm>
            <a:off x="8629650" y="175655"/>
            <a:ext cx="190516" cy="190516"/>
          </a:xfrm>
          <a:prstGeom prst="rect">
            <a:avLst/>
          </a:prstGeom>
          <a:noFill/>
          <a:ln>
            <a:noFill/>
          </a:ln>
        </p:spPr>
      </p:pic>
      <p:pic>
        <p:nvPicPr>
          <p:cNvPr id="270" name="Google Shape;270;p28"/>
          <p:cNvPicPr preferRelativeResize="0"/>
          <p:nvPr/>
        </p:nvPicPr>
        <p:blipFill rotWithShape="1">
          <a:blip r:embed="rId5">
            <a:alphaModFix/>
          </a:blip>
          <a:srcRect/>
          <a:stretch/>
        </p:blipFill>
        <p:spPr>
          <a:xfrm>
            <a:off x="639218" y="252717"/>
            <a:ext cx="611712" cy="611712"/>
          </a:xfrm>
          <a:prstGeom prst="rect">
            <a:avLst/>
          </a:prstGeom>
          <a:noFill/>
          <a:ln>
            <a:noFill/>
          </a:ln>
        </p:spPr>
      </p:pic>
      <p:pic>
        <p:nvPicPr>
          <p:cNvPr id="271" name="Google Shape;271;p28" title="How Culture Impacts SEL &quot;Norms&quot; and Curricula">
            <a:hlinkClick r:id="rId6"/>
          </p:cNvPr>
          <p:cNvPicPr preferRelativeResize="0"/>
          <p:nvPr/>
        </p:nvPicPr>
        <p:blipFill>
          <a:blip r:embed="rId7">
            <a:alphaModFix/>
          </a:blip>
          <a:stretch>
            <a:fillRect/>
          </a:stretch>
        </p:blipFill>
        <p:spPr>
          <a:xfrm>
            <a:off x="361875" y="1328121"/>
            <a:ext cx="4234900" cy="2382125"/>
          </a:xfrm>
          <a:prstGeom prst="rect">
            <a:avLst/>
          </a:prstGeom>
          <a:noFill/>
          <a:ln w="19050" cap="flat" cmpd="sng">
            <a:solidFill>
              <a:srgbClr val="177BA6"/>
            </a:solidFill>
            <a:prstDash val="solid"/>
            <a:round/>
            <a:headEnd type="none" w="sm" len="sm"/>
            <a:tailEnd type="none" w="sm" len="sm"/>
          </a:ln>
        </p:spPr>
      </p:pic>
      <p:sp>
        <p:nvSpPr>
          <p:cNvPr id="272" name="Google Shape;272;p28"/>
          <p:cNvSpPr txBox="1"/>
          <p:nvPr/>
        </p:nvSpPr>
        <p:spPr>
          <a:xfrm>
            <a:off x="641788" y="3929488"/>
            <a:ext cx="3377400" cy="1046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700">
                <a:solidFill>
                  <a:srgbClr val="FFFFFF"/>
                </a:solidFill>
                <a:latin typeface="Raleway"/>
                <a:ea typeface="Raleway"/>
                <a:cs typeface="Raleway"/>
                <a:sym typeface="Raleway"/>
              </a:rPr>
              <a:t>2.2 Knowing Ourselves First: Surfacing Our Beliefs About Social and Emotional Well-Being and Belonging in Schools</a:t>
            </a:r>
            <a:endParaRPr sz="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pSp>
        <p:nvGrpSpPr>
          <p:cNvPr id="277" name="Google Shape;277;p29"/>
          <p:cNvGrpSpPr/>
          <p:nvPr/>
        </p:nvGrpSpPr>
        <p:grpSpPr>
          <a:xfrm>
            <a:off x="883134" y="27316"/>
            <a:ext cx="7178512" cy="2167200"/>
            <a:chOff x="-1514733" y="-1095558"/>
            <a:chExt cx="19142700" cy="5779200"/>
          </a:xfrm>
        </p:grpSpPr>
        <p:sp>
          <p:nvSpPr>
            <p:cNvPr id="278" name="Google Shape;278;p29"/>
            <p:cNvSpPr txBox="1"/>
            <p:nvPr/>
          </p:nvSpPr>
          <p:spPr>
            <a:xfrm>
              <a:off x="-1514733" y="-1095558"/>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SzPts val="600"/>
                <a:buNone/>
              </a:pPr>
              <a:r>
                <a:rPr lang="en-US" sz="4400">
                  <a:solidFill>
                    <a:srgbClr val="BA5212"/>
                  </a:solidFill>
                  <a:latin typeface="Raleway"/>
                  <a:ea typeface="Raleway"/>
                  <a:cs typeface="Raleway"/>
                  <a:sym typeface="Raleway"/>
                </a:rPr>
                <a:t>Let’s Discuss</a:t>
              </a:r>
              <a:endParaRPr sz="4400">
                <a:solidFill>
                  <a:srgbClr val="BA5212"/>
                </a:solidFill>
                <a:latin typeface="Raleway"/>
                <a:ea typeface="Raleway"/>
                <a:cs typeface="Raleway"/>
                <a:sym typeface="Raleway"/>
              </a:endParaRPr>
            </a:p>
            <a:p>
              <a:pPr marL="0" marR="0" lvl="0" indent="0" algn="l" rtl="0">
                <a:lnSpc>
                  <a:spcPct val="110000"/>
                </a:lnSpc>
                <a:spcBef>
                  <a:spcPts val="0"/>
                </a:spcBef>
                <a:spcAft>
                  <a:spcPts val="0"/>
                </a:spcAft>
                <a:buSzPts val="600"/>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279" name="Google Shape;279;p29"/>
            <p:cNvSpPr txBox="1"/>
            <p:nvPr/>
          </p:nvSpPr>
          <p:spPr>
            <a:xfrm>
              <a:off x="-1462557" y="440300"/>
              <a:ext cx="19038300" cy="7800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watching the video consider:</a:t>
              </a:r>
              <a:endParaRPr sz="800"/>
            </a:p>
          </p:txBody>
        </p:sp>
      </p:grpSp>
      <p:sp>
        <p:nvSpPr>
          <p:cNvPr id="280" name="Google Shape;280;p29"/>
          <p:cNvSpPr/>
          <p:nvPr/>
        </p:nvSpPr>
        <p:spPr>
          <a:xfrm>
            <a:off x="872725" y="1036826"/>
            <a:ext cx="1467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81" name="Google Shape;281;p29"/>
          <p:cNvSpPr txBox="1"/>
          <p:nvPr/>
        </p:nvSpPr>
        <p:spPr>
          <a:xfrm>
            <a:off x="1082250" y="996800"/>
            <a:ext cx="7999800" cy="4173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When have you seen or read an SEL lesson that didn’t align with your cultural beliefs and background or with your students’ background? How might you adapt the lesson to fit the cultural norms of your students?</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Think of a time you may have changed or avoided discussions on race, culture, or identity because the content felt too “risky” or made you uncomfortable because of your beliefs? What might be a downside of avoiding conversations or topics you personally find challenging?</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Do your beliefs about personal and collective well-being privilege your values over your students’ values in any way? For example, do you believe that personal well-being is more important than collective well-being? If your beliefs differ, is it possible to honor these differences in a way where none are viewed through a deficit lens?</a:t>
            </a:r>
            <a:endParaRPr sz="1700">
              <a:solidFill>
                <a:srgbClr val="050707"/>
              </a:solidFill>
              <a:latin typeface="Raleway"/>
              <a:ea typeface="Raleway"/>
              <a:cs typeface="Raleway"/>
              <a:sym typeface="Raleway"/>
            </a:endParaRPr>
          </a:p>
        </p:txBody>
      </p:sp>
      <p:sp>
        <p:nvSpPr>
          <p:cNvPr id="282" name="Google Shape;282;p29"/>
          <p:cNvSpPr/>
          <p:nvPr/>
        </p:nvSpPr>
        <p:spPr>
          <a:xfrm>
            <a:off x="-261396" y="-99108"/>
            <a:ext cx="1015500" cy="53457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83" name="Google Shape;283;p29"/>
          <p:cNvSpPr/>
          <p:nvPr/>
        </p:nvSpPr>
        <p:spPr>
          <a:xfrm>
            <a:off x="872725" y="2268936"/>
            <a:ext cx="1467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84" name="Google Shape;284;p29"/>
          <p:cNvSpPr/>
          <p:nvPr/>
        </p:nvSpPr>
        <p:spPr>
          <a:xfrm>
            <a:off x="883125" y="3724205"/>
            <a:ext cx="1467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285" name="Google Shape;285;p29"/>
          <p:cNvPicPr preferRelativeResize="0"/>
          <p:nvPr/>
        </p:nvPicPr>
        <p:blipFill rotWithShape="1">
          <a:blip r:embed="rId3">
            <a:alphaModFix/>
          </a:blip>
          <a:srcRect/>
          <a:stretch/>
        </p:blipFill>
        <p:spPr>
          <a:xfrm>
            <a:off x="8629650" y="4629150"/>
            <a:ext cx="190516" cy="19051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0"/>
          <p:cNvSpPr/>
          <p:nvPr/>
        </p:nvSpPr>
        <p:spPr>
          <a:xfrm>
            <a:off x="527190" y="-179690"/>
            <a:ext cx="3606600" cy="59220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92" name="Google Shape;292;p30"/>
          <p:cNvSpPr txBox="1"/>
          <p:nvPr/>
        </p:nvSpPr>
        <p:spPr>
          <a:xfrm>
            <a:off x="4832219" y="806334"/>
            <a:ext cx="3747900" cy="5541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BA5212"/>
                </a:solidFill>
                <a:latin typeface="Raleway"/>
                <a:ea typeface="Raleway"/>
                <a:cs typeface="Raleway"/>
                <a:sym typeface="Raleway"/>
              </a:rPr>
              <a:t>Video Series</a:t>
            </a:r>
            <a:endParaRPr sz="800">
              <a:solidFill>
                <a:srgbClr val="BA5212"/>
              </a:solidFill>
            </a:endParaRPr>
          </a:p>
        </p:txBody>
      </p:sp>
      <p:sp>
        <p:nvSpPr>
          <p:cNvPr id="293" name="Google Shape;293;p30"/>
          <p:cNvSpPr txBox="1"/>
          <p:nvPr/>
        </p:nvSpPr>
        <p:spPr>
          <a:xfrm>
            <a:off x="4924100" y="1443349"/>
            <a:ext cx="3564300" cy="3447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SzPts val="600"/>
              <a:buNone/>
            </a:pPr>
            <a:r>
              <a:rPr lang="en-US" sz="1600">
                <a:latin typeface="Raleway"/>
                <a:ea typeface="Raleway"/>
                <a:cs typeface="Raleway"/>
                <a:sym typeface="Raleway"/>
              </a:rPr>
              <a:t>Kamilah Drummond-Forrester on Belonging: </a:t>
            </a:r>
            <a:br>
              <a:rPr lang="en-US" sz="1600">
                <a:latin typeface="Raleway"/>
                <a:ea typeface="Raleway"/>
                <a:cs typeface="Raleway"/>
                <a:sym typeface="Raleway"/>
              </a:rPr>
            </a:br>
            <a:br>
              <a:rPr lang="en-US" sz="1600">
                <a:latin typeface="Raleway"/>
                <a:ea typeface="Raleway"/>
                <a:cs typeface="Raleway"/>
                <a:sym typeface="Raleway"/>
              </a:rPr>
            </a:br>
            <a:r>
              <a:rPr lang="en-US" sz="1600" u="sng">
                <a:solidFill>
                  <a:schemeClr val="hlink"/>
                </a:solidFill>
                <a:latin typeface="Raleway"/>
                <a:ea typeface="Raleway"/>
                <a:cs typeface="Raleway"/>
                <a:sym typeface="Raleway"/>
                <a:hlinkClick r:id="rId3"/>
              </a:rPr>
              <a:t>What Does It Mean to Belong?</a:t>
            </a:r>
            <a:endParaRPr sz="1600">
              <a:latin typeface="Raleway"/>
              <a:ea typeface="Raleway"/>
              <a:cs typeface="Raleway"/>
              <a:sym typeface="Raleway"/>
            </a:endParaRPr>
          </a:p>
          <a:p>
            <a:pPr marL="0" marR="0" lvl="0" indent="0" algn="l" rtl="0">
              <a:lnSpc>
                <a:spcPct val="100000"/>
              </a:lnSpc>
              <a:spcBef>
                <a:spcPts val="0"/>
              </a:spcBef>
              <a:spcAft>
                <a:spcPts val="0"/>
              </a:spcAft>
              <a:buSzPts val="600"/>
              <a:buNone/>
            </a:pPr>
            <a:br>
              <a:rPr lang="en-US" sz="1600">
                <a:latin typeface="Raleway"/>
                <a:ea typeface="Raleway"/>
                <a:cs typeface="Raleway"/>
                <a:sym typeface="Raleway"/>
              </a:rPr>
            </a:br>
            <a:r>
              <a:rPr lang="en-US" sz="1600" u="sng">
                <a:solidFill>
                  <a:schemeClr val="hlink"/>
                </a:solidFill>
                <a:latin typeface="Raleway"/>
                <a:ea typeface="Raleway"/>
                <a:cs typeface="Raleway"/>
                <a:sym typeface="Raleway"/>
                <a:hlinkClick r:id="rId4"/>
              </a:rPr>
              <a:t>Building a Culture of Belonging through Adult Reflection</a:t>
            </a:r>
            <a:br>
              <a:rPr lang="en-US" sz="1600">
                <a:latin typeface="Raleway"/>
                <a:ea typeface="Raleway"/>
                <a:cs typeface="Raleway"/>
                <a:sym typeface="Raleway"/>
              </a:rPr>
            </a:br>
            <a:br>
              <a:rPr lang="en-US" sz="1600">
                <a:latin typeface="Raleway"/>
                <a:ea typeface="Raleway"/>
                <a:cs typeface="Raleway"/>
                <a:sym typeface="Raleway"/>
              </a:rPr>
            </a:br>
            <a:r>
              <a:rPr lang="en-US" sz="1600">
                <a:latin typeface="Raleway"/>
                <a:ea typeface="Raleway"/>
                <a:cs typeface="Raleway"/>
                <a:sym typeface="Raleway"/>
              </a:rPr>
              <a:t> </a:t>
            </a:r>
            <a:r>
              <a:rPr lang="en-US" sz="1600" u="sng">
                <a:solidFill>
                  <a:schemeClr val="hlink"/>
                </a:solidFill>
                <a:latin typeface="Raleway"/>
                <a:ea typeface="Raleway"/>
                <a:cs typeface="Raleway"/>
                <a:sym typeface="Raleway"/>
                <a:hlinkClick r:id="rId5"/>
              </a:rPr>
              <a:t>Bringing an Equity Lens to SEL</a:t>
            </a:r>
            <a:br>
              <a:rPr lang="en-US" sz="1600">
                <a:latin typeface="Raleway"/>
                <a:ea typeface="Raleway"/>
                <a:cs typeface="Raleway"/>
                <a:sym typeface="Raleway"/>
              </a:rPr>
            </a:br>
            <a:br>
              <a:rPr lang="en-US" sz="1600">
                <a:latin typeface="Raleway"/>
                <a:ea typeface="Raleway"/>
                <a:cs typeface="Raleway"/>
                <a:sym typeface="Raleway"/>
              </a:rPr>
            </a:br>
            <a:r>
              <a:rPr lang="en-US" sz="1600" u="sng">
                <a:solidFill>
                  <a:schemeClr val="hlink"/>
                </a:solidFill>
                <a:latin typeface="Raleway"/>
                <a:ea typeface="Raleway"/>
                <a:cs typeface="Raleway"/>
                <a:sym typeface="Raleway"/>
                <a:hlinkClick r:id="rId6"/>
              </a:rPr>
              <a:t>A New Vision of Education</a:t>
            </a:r>
            <a:endParaRPr sz="1600">
              <a:latin typeface="Raleway"/>
              <a:ea typeface="Raleway"/>
              <a:cs typeface="Raleway"/>
              <a:sym typeface="Raleway"/>
            </a:endParaRPr>
          </a:p>
          <a:p>
            <a:pPr marL="0" marR="0" lvl="0" indent="0" algn="l" rtl="0">
              <a:lnSpc>
                <a:spcPct val="139964"/>
              </a:lnSpc>
              <a:spcBef>
                <a:spcPts val="0"/>
              </a:spcBef>
              <a:spcAft>
                <a:spcPts val="0"/>
              </a:spcAft>
              <a:buSzPts val="600"/>
              <a:buNone/>
            </a:pPr>
            <a:endParaRPr sz="1600">
              <a:latin typeface="Raleway"/>
              <a:ea typeface="Raleway"/>
              <a:cs typeface="Raleway"/>
              <a:sym typeface="Raleway"/>
            </a:endParaRPr>
          </a:p>
          <a:p>
            <a:pPr marL="0" marR="0" lvl="0" indent="0" algn="l" rtl="0">
              <a:lnSpc>
                <a:spcPct val="139964"/>
              </a:lnSpc>
              <a:spcBef>
                <a:spcPts val="0"/>
              </a:spcBef>
              <a:spcAft>
                <a:spcPts val="0"/>
              </a:spcAft>
              <a:buNone/>
            </a:pPr>
            <a:endParaRPr sz="1600">
              <a:latin typeface="Raleway"/>
              <a:ea typeface="Raleway"/>
              <a:cs typeface="Raleway"/>
              <a:sym typeface="Raleway"/>
            </a:endParaRPr>
          </a:p>
        </p:txBody>
      </p:sp>
      <p:pic>
        <p:nvPicPr>
          <p:cNvPr id="294" name="Google Shape;294;p30"/>
          <p:cNvPicPr preferRelativeResize="0"/>
          <p:nvPr/>
        </p:nvPicPr>
        <p:blipFill rotWithShape="1">
          <a:blip r:embed="rId7">
            <a:alphaModFix/>
          </a:blip>
          <a:srcRect/>
          <a:stretch/>
        </p:blipFill>
        <p:spPr>
          <a:xfrm>
            <a:off x="639218" y="252717"/>
            <a:ext cx="611712" cy="611712"/>
          </a:xfrm>
          <a:prstGeom prst="rect">
            <a:avLst/>
          </a:prstGeom>
          <a:noFill/>
          <a:ln>
            <a:noFill/>
          </a:ln>
        </p:spPr>
      </p:pic>
      <p:sp>
        <p:nvSpPr>
          <p:cNvPr id="295" name="Google Shape;295;p30"/>
          <p:cNvSpPr txBox="1"/>
          <p:nvPr/>
        </p:nvSpPr>
        <p:spPr>
          <a:xfrm>
            <a:off x="465619" y="695381"/>
            <a:ext cx="6194100" cy="338700"/>
          </a:xfrm>
          <a:prstGeom prst="rect">
            <a:avLst/>
          </a:prstGeom>
          <a:noFill/>
          <a:ln>
            <a:noFill/>
          </a:ln>
        </p:spPr>
        <p:txBody>
          <a:bodyPr spcFirstLastPara="1" wrap="square" lIns="76200" tIns="76200" rIns="76200" bIns="76200" anchor="t" anchorCtr="0">
            <a:spAutoFit/>
          </a:bodyPr>
          <a:lstStyle/>
          <a:p>
            <a:pPr marL="0" lvl="0" indent="0" algn="l" rtl="0">
              <a:lnSpc>
                <a:spcPct val="115000"/>
              </a:lnSpc>
              <a:spcBef>
                <a:spcPts val="0"/>
              </a:spcBef>
              <a:spcAft>
                <a:spcPts val="0"/>
              </a:spcAft>
              <a:buClr>
                <a:schemeClr val="dk1"/>
              </a:buClr>
              <a:buSzPts val="900"/>
              <a:buFont typeface="Arial"/>
              <a:buNone/>
            </a:pPr>
            <a:endParaRPr sz="1200"/>
          </a:p>
        </p:txBody>
      </p:sp>
      <p:pic>
        <p:nvPicPr>
          <p:cNvPr id="296" name="Google Shape;296;p30" title="Kamilah Drummond-Forrester on Belonging: What Does It Mean to Belong?">
            <a:hlinkClick r:id="rId8"/>
          </p:cNvPr>
          <p:cNvPicPr preferRelativeResize="0"/>
          <p:nvPr/>
        </p:nvPicPr>
        <p:blipFill>
          <a:blip r:embed="rId9">
            <a:alphaModFix/>
          </a:blip>
          <a:stretch>
            <a:fillRect/>
          </a:stretch>
        </p:blipFill>
        <p:spPr>
          <a:xfrm>
            <a:off x="2113835" y="216591"/>
            <a:ext cx="2304450" cy="1296275"/>
          </a:xfrm>
          <a:prstGeom prst="rect">
            <a:avLst/>
          </a:prstGeom>
          <a:noFill/>
          <a:ln>
            <a:noFill/>
          </a:ln>
        </p:spPr>
      </p:pic>
      <p:pic>
        <p:nvPicPr>
          <p:cNvPr id="297" name="Google Shape;297;p30" title="Kamilah Drummond-Forrester on Belonging: Building a Culture of Belonging through Adult Reflection">
            <a:hlinkClick r:id="rId10"/>
          </p:cNvPr>
          <p:cNvPicPr preferRelativeResize="0"/>
          <p:nvPr/>
        </p:nvPicPr>
        <p:blipFill>
          <a:blip r:embed="rId11">
            <a:alphaModFix/>
          </a:blip>
          <a:stretch>
            <a:fillRect/>
          </a:stretch>
        </p:blipFill>
        <p:spPr>
          <a:xfrm>
            <a:off x="2397275" y="2767229"/>
            <a:ext cx="2107125" cy="1185250"/>
          </a:xfrm>
          <a:prstGeom prst="rect">
            <a:avLst/>
          </a:prstGeom>
          <a:noFill/>
          <a:ln>
            <a:noFill/>
          </a:ln>
        </p:spPr>
      </p:pic>
      <p:pic>
        <p:nvPicPr>
          <p:cNvPr id="298" name="Google Shape;298;p30" title="Kamilah Drummond-Forrester on Belonging: Bringing an Equity Lens to SEL">
            <a:hlinkClick r:id="rId12"/>
          </p:cNvPr>
          <p:cNvPicPr preferRelativeResize="0"/>
          <p:nvPr/>
        </p:nvPicPr>
        <p:blipFill>
          <a:blip r:embed="rId13">
            <a:alphaModFix/>
          </a:blip>
          <a:stretch>
            <a:fillRect/>
          </a:stretch>
        </p:blipFill>
        <p:spPr>
          <a:xfrm>
            <a:off x="133950" y="1714502"/>
            <a:ext cx="2107125" cy="1185250"/>
          </a:xfrm>
          <a:prstGeom prst="rect">
            <a:avLst/>
          </a:prstGeom>
          <a:noFill/>
          <a:ln>
            <a:noFill/>
          </a:ln>
        </p:spPr>
      </p:pic>
      <p:pic>
        <p:nvPicPr>
          <p:cNvPr id="299" name="Google Shape;299;p30" title="Kamilah Drummond-Forrester on Belonging : A New Vision of Education">
            <a:hlinkClick r:id="rId14"/>
          </p:cNvPr>
          <p:cNvPicPr preferRelativeResize="0"/>
          <p:nvPr/>
        </p:nvPicPr>
        <p:blipFill>
          <a:blip r:embed="rId15">
            <a:alphaModFix/>
          </a:blip>
          <a:stretch>
            <a:fillRect/>
          </a:stretch>
        </p:blipFill>
        <p:spPr>
          <a:xfrm>
            <a:off x="133958" y="3832199"/>
            <a:ext cx="2107125" cy="1185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1000"/>
                                        <p:tgtEl>
                                          <p:spTgt spid="2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
                                        </p:tgtEl>
                                        <p:attrNameLst>
                                          <p:attrName>style.visibility</p:attrName>
                                        </p:attrNameLst>
                                      </p:cBhvr>
                                      <p:to>
                                        <p:strVal val="visible"/>
                                      </p:to>
                                    </p:set>
                                    <p:animEffect transition="in" filter="fade">
                                      <p:cBhvr>
                                        <p:cTn id="12" dur="1000"/>
                                        <p:tgtEl>
                                          <p:spTgt spid="2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8"/>
                                        </p:tgtEl>
                                        <p:attrNameLst>
                                          <p:attrName>style.visibility</p:attrName>
                                        </p:attrNameLst>
                                      </p:cBhvr>
                                      <p:to>
                                        <p:strVal val="visible"/>
                                      </p:to>
                                    </p:set>
                                    <p:animEffect transition="in" filter="fade">
                                      <p:cBhvr>
                                        <p:cTn id="17" dur="1000"/>
                                        <p:tgtEl>
                                          <p:spTgt spid="2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9"/>
                                        </p:tgtEl>
                                        <p:attrNameLst>
                                          <p:attrName>style.visibility</p:attrName>
                                        </p:attrNameLst>
                                      </p:cBhvr>
                                      <p:to>
                                        <p:strVal val="visible"/>
                                      </p:to>
                                    </p:set>
                                    <p:animEffect transition="in" filter="fade">
                                      <p:cBhvr>
                                        <p:cTn id="22" dur="10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4" name="Google Shape;304;p31"/>
          <p:cNvGrpSpPr/>
          <p:nvPr/>
        </p:nvGrpSpPr>
        <p:grpSpPr>
          <a:xfrm>
            <a:off x="1103547" y="1357791"/>
            <a:ext cx="7178512" cy="2167200"/>
            <a:chOff x="-897233" y="-874892"/>
            <a:chExt cx="19142700" cy="5779200"/>
          </a:xfrm>
        </p:grpSpPr>
        <p:sp>
          <p:nvSpPr>
            <p:cNvPr id="305" name="Google Shape;305;p31"/>
            <p:cNvSpPr txBox="1"/>
            <p:nvPr/>
          </p:nvSpPr>
          <p:spPr>
            <a:xfrm>
              <a:off x="-897233" y="-874892"/>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SzPts val="600"/>
                <a:buNone/>
              </a:pPr>
              <a:r>
                <a:rPr lang="en-US" sz="4400">
                  <a:solidFill>
                    <a:srgbClr val="BA5212"/>
                  </a:solidFill>
                  <a:latin typeface="Raleway"/>
                  <a:ea typeface="Raleway"/>
                  <a:cs typeface="Raleway"/>
                  <a:sym typeface="Raleway"/>
                </a:rPr>
                <a:t>Let’s Discuss</a:t>
              </a:r>
              <a:endParaRPr sz="4400">
                <a:solidFill>
                  <a:srgbClr val="BA5212"/>
                </a:solidFill>
                <a:latin typeface="Raleway"/>
                <a:ea typeface="Raleway"/>
                <a:cs typeface="Raleway"/>
                <a:sym typeface="Raleway"/>
              </a:endParaRPr>
            </a:p>
            <a:p>
              <a:pPr marL="0" marR="0" lvl="0" indent="0" algn="l" rtl="0">
                <a:lnSpc>
                  <a:spcPct val="110000"/>
                </a:lnSpc>
                <a:spcBef>
                  <a:spcPts val="0"/>
                </a:spcBef>
                <a:spcAft>
                  <a:spcPts val="0"/>
                </a:spcAft>
                <a:buSzPts val="600"/>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306" name="Google Shape;306;p31"/>
            <p:cNvSpPr txBox="1"/>
            <p:nvPr/>
          </p:nvSpPr>
          <p:spPr>
            <a:xfrm>
              <a:off x="-845023" y="811567"/>
              <a:ext cx="19038300" cy="7800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watching the videos consider:</a:t>
              </a:r>
              <a:endParaRPr sz="800"/>
            </a:p>
          </p:txBody>
        </p:sp>
      </p:grpSp>
      <p:sp>
        <p:nvSpPr>
          <p:cNvPr id="307" name="Google Shape;307;p31"/>
          <p:cNvSpPr/>
          <p:nvPr/>
        </p:nvSpPr>
        <p:spPr>
          <a:xfrm>
            <a:off x="1103547" y="2490451"/>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08" name="Google Shape;308;p31"/>
          <p:cNvSpPr txBox="1"/>
          <p:nvPr/>
        </p:nvSpPr>
        <p:spPr>
          <a:xfrm>
            <a:off x="1374775" y="2450413"/>
            <a:ext cx="7335900" cy="176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What stood out for you from the interview with Kamilah? Why?</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br>
              <a:rPr lang="en-US" sz="1700">
                <a:solidFill>
                  <a:srgbClr val="050707"/>
                </a:solidFill>
                <a:latin typeface="Raleway"/>
                <a:ea typeface="Raleway"/>
                <a:cs typeface="Raleway"/>
                <a:sym typeface="Raleway"/>
              </a:rPr>
            </a:br>
            <a:r>
              <a:rPr lang="en-US" sz="1700">
                <a:solidFill>
                  <a:srgbClr val="050707"/>
                </a:solidFill>
                <a:latin typeface="Raleway"/>
                <a:ea typeface="Raleway"/>
                <a:cs typeface="Raleway"/>
                <a:sym typeface="Raleway"/>
              </a:rPr>
              <a:t>What reflection practice do you use to challenge your assumptions about others?</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endParaRPr sz="1700">
              <a:solidFill>
                <a:srgbClr val="050707"/>
              </a:solidFill>
              <a:latin typeface="Raleway"/>
              <a:ea typeface="Raleway"/>
              <a:cs typeface="Raleway"/>
              <a:sym typeface="Raleway"/>
            </a:endParaRPr>
          </a:p>
        </p:txBody>
      </p:sp>
      <p:sp>
        <p:nvSpPr>
          <p:cNvPr id="309" name="Google Shape;309;p31"/>
          <p:cNvSpPr/>
          <p:nvPr/>
        </p:nvSpPr>
        <p:spPr>
          <a:xfrm>
            <a:off x="-261396" y="-99108"/>
            <a:ext cx="1015500" cy="53457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10" name="Google Shape;310;p31"/>
          <p:cNvSpPr/>
          <p:nvPr/>
        </p:nvSpPr>
        <p:spPr>
          <a:xfrm>
            <a:off x="1103547" y="3022811"/>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311" name="Google Shape;311;p31"/>
          <p:cNvPicPr preferRelativeResize="0"/>
          <p:nvPr/>
        </p:nvPicPr>
        <p:blipFill rotWithShape="1">
          <a:blip r:embed="rId3">
            <a:alphaModFix/>
          </a:blip>
          <a:srcRect/>
          <a:stretch/>
        </p:blipFill>
        <p:spPr>
          <a:xfrm>
            <a:off x="8629650" y="4629150"/>
            <a:ext cx="190516" cy="1905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4629150"/>
            <a:ext cx="5769000" cy="234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95" name="Google Shape;95;p14"/>
          <p:cNvPicPr preferRelativeResize="0"/>
          <p:nvPr/>
        </p:nvPicPr>
        <p:blipFill rotWithShape="1">
          <a:blip r:embed="rId3">
            <a:alphaModFix/>
          </a:blip>
          <a:srcRect/>
          <a:stretch/>
        </p:blipFill>
        <p:spPr>
          <a:xfrm>
            <a:off x="6067777" y="3954027"/>
            <a:ext cx="1574617" cy="474353"/>
          </a:xfrm>
          <a:prstGeom prst="rect">
            <a:avLst/>
          </a:prstGeom>
          <a:noFill/>
          <a:ln>
            <a:noFill/>
          </a:ln>
        </p:spPr>
      </p:pic>
      <p:sp>
        <p:nvSpPr>
          <p:cNvPr id="96" name="Google Shape;96;p14"/>
          <p:cNvSpPr txBox="1"/>
          <p:nvPr/>
        </p:nvSpPr>
        <p:spPr>
          <a:xfrm>
            <a:off x="465137" y="1179525"/>
            <a:ext cx="4440600" cy="3103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Font typeface="Arial"/>
              <a:buNone/>
            </a:pPr>
            <a:r>
              <a:rPr lang="en-US" sz="5400">
                <a:solidFill>
                  <a:srgbClr val="050707"/>
                </a:solidFill>
                <a:latin typeface="Raleway Black"/>
                <a:ea typeface="Raleway Black"/>
                <a:cs typeface="Raleway Black"/>
                <a:sym typeface="Raleway Black"/>
              </a:rPr>
              <a:t>Add a Welcoming Ritual</a:t>
            </a:r>
            <a:r>
              <a:rPr lang="en-US" sz="5800">
                <a:solidFill>
                  <a:srgbClr val="050707"/>
                </a:solidFill>
                <a:latin typeface="Raleway Black"/>
                <a:ea typeface="Raleway Black"/>
                <a:cs typeface="Raleway Black"/>
                <a:sym typeface="Raleway Black"/>
              </a:rPr>
              <a:t> here</a:t>
            </a:r>
            <a:endParaRPr sz="800">
              <a:solidFill>
                <a:schemeClr val="dk1"/>
              </a:solidFill>
            </a:endParaRPr>
          </a:p>
          <a:p>
            <a:pPr marL="0" marR="0" lvl="0" indent="0" algn="l" rtl="0">
              <a:lnSpc>
                <a:spcPct val="90000"/>
              </a:lnSpc>
              <a:spcBef>
                <a:spcPts val="0"/>
              </a:spcBef>
              <a:spcAft>
                <a:spcPts val="0"/>
              </a:spcAft>
              <a:buNone/>
            </a:pPr>
            <a:endParaRPr sz="5800">
              <a:solidFill>
                <a:srgbClr val="050707"/>
              </a:solidFill>
              <a:latin typeface="Raleway Black"/>
              <a:ea typeface="Raleway Black"/>
              <a:cs typeface="Raleway Black"/>
              <a:sym typeface="Raleway Black"/>
            </a:endParaRPr>
          </a:p>
        </p:txBody>
      </p:sp>
      <p:sp>
        <p:nvSpPr>
          <p:cNvPr id="97" name="Google Shape;97;p14"/>
          <p:cNvSpPr txBox="1"/>
          <p:nvPr/>
        </p:nvSpPr>
        <p:spPr>
          <a:xfrm>
            <a:off x="514113" y="488113"/>
            <a:ext cx="4342500" cy="44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California Social and Emotional Learning </a:t>
            </a:r>
            <a:br>
              <a:rPr lang="en-US" sz="1600">
                <a:solidFill>
                  <a:srgbClr val="050707"/>
                </a:solidFill>
                <a:latin typeface="Raleway"/>
                <a:ea typeface="Raleway"/>
                <a:cs typeface="Raleway"/>
                <a:sym typeface="Raleway"/>
              </a:rPr>
            </a:br>
            <a:endParaRPr sz="800"/>
          </a:p>
        </p:txBody>
      </p:sp>
      <p:grpSp>
        <p:nvGrpSpPr>
          <p:cNvPr id="98" name="Google Shape;98;p14"/>
          <p:cNvGrpSpPr/>
          <p:nvPr/>
        </p:nvGrpSpPr>
        <p:grpSpPr>
          <a:xfrm>
            <a:off x="5230976" y="727756"/>
            <a:ext cx="3551072" cy="2874691"/>
            <a:chOff x="0" y="0"/>
            <a:chExt cx="13716000" cy="10058400"/>
          </a:xfrm>
        </p:grpSpPr>
        <p:sp>
          <p:nvSpPr>
            <p:cNvPr id="99" name="Google Shape;99;p14"/>
            <p:cNvSpPr/>
            <p:nvPr/>
          </p:nvSpPr>
          <p:spPr>
            <a:xfrm>
              <a:off x="0" y="0"/>
              <a:ext cx="6858000" cy="5029200"/>
            </a:xfrm>
            <a:prstGeom prst="rect">
              <a:avLst/>
            </a:prstGeom>
            <a:solidFill>
              <a:schemeClr val="lt2">
                <a:alpha val="49410"/>
              </a:schemeClr>
            </a:solidFill>
            <a:ln>
              <a:noFill/>
            </a:ln>
          </p:spPr>
          <p:txBody>
            <a:bodyPr spcFirstLastPara="1" wrap="square" lIns="50800" tIns="25400" rIns="50800" bIns="254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00" name="Google Shape;100;p14"/>
            <p:cNvSpPr/>
            <p:nvPr/>
          </p:nvSpPr>
          <p:spPr>
            <a:xfrm>
              <a:off x="0" y="5029200"/>
              <a:ext cx="6858000" cy="5029200"/>
            </a:xfrm>
            <a:prstGeom prst="rect">
              <a:avLst/>
            </a:prstGeom>
            <a:solidFill>
              <a:schemeClr val="accent4">
                <a:alpha val="49410"/>
              </a:schemeClr>
            </a:solidFill>
            <a:ln>
              <a:noFill/>
            </a:ln>
          </p:spPr>
          <p:txBody>
            <a:bodyPr spcFirstLastPara="1" wrap="square" lIns="50800" tIns="25400" rIns="50800" bIns="254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01" name="Google Shape;101;p14"/>
            <p:cNvSpPr/>
            <p:nvPr/>
          </p:nvSpPr>
          <p:spPr>
            <a:xfrm>
              <a:off x="6858000" y="5029200"/>
              <a:ext cx="6858000" cy="5029200"/>
            </a:xfrm>
            <a:prstGeom prst="rect">
              <a:avLst/>
            </a:prstGeom>
            <a:solidFill>
              <a:schemeClr val="accent6">
                <a:alpha val="49410"/>
              </a:schemeClr>
            </a:solidFill>
            <a:ln>
              <a:noFill/>
            </a:ln>
          </p:spPr>
          <p:txBody>
            <a:bodyPr spcFirstLastPara="1" wrap="square" lIns="50800" tIns="25400" rIns="50800" bIns="254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02" name="Google Shape;102;p14"/>
            <p:cNvSpPr/>
            <p:nvPr/>
          </p:nvSpPr>
          <p:spPr>
            <a:xfrm>
              <a:off x="6858000" y="0"/>
              <a:ext cx="6858000" cy="5029200"/>
            </a:xfrm>
            <a:prstGeom prst="rect">
              <a:avLst/>
            </a:prstGeom>
            <a:solidFill>
              <a:schemeClr val="accent5">
                <a:alpha val="49410"/>
              </a:schemeClr>
            </a:solidFill>
            <a:ln>
              <a:noFill/>
            </a:ln>
          </p:spPr>
          <p:txBody>
            <a:bodyPr spcFirstLastPara="1" wrap="square" lIns="50800" tIns="25400" rIns="50800" bIns="254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grpSp>
      <p:pic>
        <p:nvPicPr>
          <p:cNvPr id="103" name="Google Shape;103;p14"/>
          <p:cNvPicPr preferRelativeResize="0">
            <a:picLocks noGrp="1"/>
          </p:cNvPicPr>
          <p:nvPr>
            <p:ph type="pic" idx="2"/>
          </p:nvPr>
        </p:nvPicPr>
        <p:blipFill rotWithShape="1">
          <a:blip r:embed="rId4">
            <a:alphaModFix amt="25000"/>
          </a:blip>
          <a:srcRect l="4906" r="4906"/>
          <a:stretch/>
        </p:blipFill>
        <p:spPr>
          <a:xfrm>
            <a:off x="5155713" y="2"/>
            <a:ext cx="2949525" cy="43306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A5212"/>
        </a:solidFill>
        <a:effectLst/>
      </p:bgPr>
    </p:bg>
    <p:spTree>
      <p:nvGrpSpPr>
        <p:cNvPr id="1" name="Shape 315"/>
        <p:cNvGrpSpPr/>
        <p:nvPr/>
      </p:nvGrpSpPr>
      <p:grpSpPr>
        <a:xfrm>
          <a:off x="0" y="0"/>
          <a:ext cx="0" cy="0"/>
          <a:chOff x="0" y="0"/>
          <a:chExt cx="0" cy="0"/>
        </a:xfrm>
      </p:grpSpPr>
      <p:sp>
        <p:nvSpPr>
          <p:cNvPr id="316" name="Google Shape;316;p32"/>
          <p:cNvSpPr txBox="1"/>
          <p:nvPr/>
        </p:nvSpPr>
        <p:spPr>
          <a:xfrm>
            <a:off x="514350" y="504825"/>
            <a:ext cx="3669900" cy="2925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FFFFFF"/>
                </a:solidFill>
                <a:latin typeface="Raleway"/>
                <a:ea typeface="Raleway"/>
                <a:cs typeface="Raleway"/>
                <a:sym typeface="Raleway"/>
              </a:rPr>
              <a:t>TAKE IT DEEPER</a:t>
            </a:r>
            <a:endParaRPr sz="800"/>
          </a:p>
        </p:txBody>
      </p:sp>
      <p:sp>
        <p:nvSpPr>
          <p:cNvPr id="317" name="Google Shape;317;p32"/>
          <p:cNvSpPr txBox="1"/>
          <p:nvPr/>
        </p:nvSpPr>
        <p:spPr>
          <a:xfrm>
            <a:off x="441575" y="4013950"/>
            <a:ext cx="4062600" cy="942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700">
                <a:solidFill>
                  <a:srgbClr val="FFFFFF"/>
                </a:solidFill>
                <a:latin typeface="Raleway"/>
                <a:ea typeface="Raleway"/>
                <a:cs typeface="Raleway"/>
                <a:sym typeface="Raleway"/>
              </a:rPr>
              <a:t>2.2 Knowing Ourselves First: Surfacing Our Beliefs About Social and Emotional Well-Being and Belonging in Schools</a:t>
            </a:r>
            <a:endParaRPr sz="800"/>
          </a:p>
        </p:txBody>
      </p:sp>
      <p:sp>
        <p:nvSpPr>
          <p:cNvPr id="318" name="Google Shape;318;p32"/>
          <p:cNvSpPr/>
          <p:nvPr/>
        </p:nvSpPr>
        <p:spPr>
          <a:xfrm>
            <a:off x="514350" y="3823236"/>
            <a:ext cx="437400" cy="62100"/>
          </a:xfrm>
          <a:prstGeom prst="rect">
            <a:avLst/>
          </a:prstGeom>
          <a:solidFill>
            <a:srgbClr val="FFFFFF"/>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19" name="Google Shape;319;p32"/>
          <p:cNvSpPr txBox="1"/>
          <p:nvPr/>
        </p:nvSpPr>
        <p:spPr>
          <a:xfrm>
            <a:off x="368788" y="1347091"/>
            <a:ext cx="42081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600">
                <a:solidFill>
                  <a:srgbClr val="FFFFFF"/>
                </a:solidFill>
                <a:latin typeface="Raleway"/>
                <a:ea typeface="Raleway"/>
                <a:cs typeface="Raleway"/>
                <a:sym typeface="Raleway"/>
              </a:rPr>
              <a:t>Complete</a:t>
            </a:r>
            <a:r>
              <a:rPr lang="en-US" sz="3600" b="1">
                <a:solidFill>
                  <a:srgbClr val="FFFFFF"/>
                </a:solidFill>
                <a:latin typeface="Raleway"/>
                <a:ea typeface="Raleway"/>
                <a:cs typeface="Raleway"/>
                <a:sym typeface="Raleway"/>
              </a:rPr>
              <a:t> “Iceberg Questions: Reflecting on Culture” </a:t>
            </a:r>
            <a:endParaRPr sz="800"/>
          </a:p>
        </p:txBody>
      </p:sp>
      <p:pic>
        <p:nvPicPr>
          <p:cNvPr id="320" name="Google Shape;320;p32"/>
          <p:cNvPicPr preferRelativeResize="0"/>
          <p:nvPr/>
        </p:nvPicPr>
        <p:blipFill rotWithShape="1">
          <a:blip r:embed="rId3">
            <a:alphaModFix/>
          </a:blip>
          <a:srcRect/>
          <a:stretch/>
        </p:blipFill>
        <p:spPr>
          <a:xfrm>
            <a:off x="8557927" y="4506407"/>
            <a:ext cx="190516" cy="190516"/>
          </a:xfrm>
          <a:prstGeom prst="rect">
            <a:avLst/>
          </a:prstGeom>
          <a:noFill/>
          <a:ln>
            <a:noFill/>
          </a:ln>
        </p:spPr>
      </p:pic>
      <p:pic>
        <p:nvPicPr>
          <p:cNvPr id="321" name="Google Shape;321;p32"/>
          <p:cNvPicPr preferRelativeResize="0"/>
          <p:nvPr/>
        </p:nvPicPr>
        <p:blipFill>
          <a:blip r:embed="rId4">
            <a:alphaModFix/>
          </a:blip>
          <a:stretch>
            <a:fillRect/>
          </a:stretch>
        </p:blipFill>
        <p:spPr>
          <a:xfrm>
            <a:off x="4729288" y="152400"/>
            <a:ext cx="3676240" cy="47574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pSp>
        <p:nvGrpSpPr>
          <p:cNvPr id="326" name="Google Shape;326;p33"/>
          <p:cNvGrpSpPr/>
          <p:nvPr/>
        </p:nvGrpSpPr>
        <p:grpSpPr>
          <a:xfrm>
            <a:off x="1114697" y="186266"/>
            <a:ext cx="7178512" cy="2167200"/>
            <a:chOff x="-897233" y="-874892"/>
            <a:chExt cx="19142700" cy="5779200"/>
          </a:xfrm>
        </p:grpSpPr>
        <p:sp>
          <p:nvSpPr>
            <p:cNvPr id="327" name="Google Shape;327;p33"/>
            <p:cNvSpPr txBox="1"/>
            <p:nvPr/>
          </p:nvSpPr>
          <p:spPr>
            <a:xfrm>
              <a:off x="-897233" y="-874892"/>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SzPts val="600"/>
                <a:buNone/>
              </a:pPr>
              <a:r>
                <a:rPr lang="en-US" sz="4400">
                  <a:solidFill>
                    <a:srgbClr val="BA5212"/>
                  </a:solidFill>
                  <a:latin typeface="Raleway"/>
                  <a:ea typeface="Raleway"/>
                  <a:cs typeface="Raleway"/>
                  <a:sym typeface="Raleway"/>
                </a:rPr>
                <a:t>Group Reflection</a:t>
              </a:r>
              <a:endParaRPr sz="4400">
                <a:solidFill>
                  <a:srgbClr val="BA5212"/>
                </a:solidFill>
                <a:latin typeface="Raleway"/>
                <a:ea typeface="Raleway"/>
                <a:cs typeface="Raleway"/>
                <a:sym typeface="Raleway"/>
              </a:endParaRPr>
            </a:p>
            <a:p>
              <a:pPr marL="0" marR="0" lvl="0" indent="0" algn="l" rtl="0">
                <a:lnSpc>
                  <a:spcPct val="110000"/>
                </a:lnSpc>
                <a:spcBef>
                  <a:spcPts val="0"/>
                </a:spcBef>
                <a:spcAft>
                  <a:spcPts val="0"/>
                </a:spcAft>
                <a:buSzPts val="600"/>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328" name="Google Shape;328;p33"/>
            <p:cNvSpPr txBox="1"/>
            <p:nvPr/>
          </p:nvSpPr>
          <p:spPr>
            <a:xfrm>
              <a:off x="-845023" y="811567"/>
              <a:ext cx="19038300" cy="17154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Use your responses from the Iceberg Questions handout to consider the following:</a:t>
              </a:r>
              <a:endParaRPr sz="800"/>
            </a:p>
          </p:txBody>
        </p:sp>
      </p:grpSp>
      <p:sp>
        <p:nvSpPr>
          <p:cNvPr id="329" name="Google Shape;329;p33"/>
          <p:cNvSpPr/>
          <p:nvPr/>
        </p:nvSpPr>
        <p:spPr>
          <a:xfrm>
            <a:off x="1114697" y="1787538"/>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30" name="Google Shape;330;p33"/>
          <p:cNvSpPr txBox="1"/>
          <p:nvPr/>
        </p:nvSpPr>
        <p:spPr>
          <a:xfrm>
            <a:off x="1435225" y="1714500"/>
            <a:ext cx="7278600" cy="3270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How are your personal beliefs positively contributing to bringing SEL into your classroom or school?</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In what ways could you make SEL increasingly “culturally expansive” in your classroom or school to honor your students’ families varying approaches to social and emotional well-being?</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What are three immediate next steps you can take to better understand your beliefs and their impact on the classroom or school culture, better understand your classroom or school’s social norms and the beliefs driving them, and/or make SEL increasingly “culturally expansive?”</a:t>
            </a:r>
            <a:endParaRPr sz="1700">
              <a:solidFill>
                <a:srgbClr val="050707"/>
              </a:solidFill>
              <a:latin typeface="Raleway"/>
              <a:ea typeface="Raleway"/>
              <a:cs typeface="Raleway"/>
              <a:sym typeface="Raleway"/>
            </a:endParaRPr>
          </a:p>
        </p:txBody>
      </p:sp>
      <p:sp>
        <p:nvSpPr>
          <p:cNvPr id="331" name="Google Shape;331;p33"/>
          <p:cNvSpPr/>
          <p:nvPr/>
        </p:nvSpPr>
        <p:spPr>
          <a:xfrm>
            <a:off x="-261400" y="0"/>
            <a:ext cx="1015500" cy="51435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32" name="Google Shape;332;p33"/>
          <p:cNvSpPr/>
          <p:nvPr/>
        </p:nvSpPr>
        <p:spPr>
          <a:xfrm>
            <a:off x="1114700" y="2561263"/>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33" name="Google Shape;333;p33"/>
          <p:cNvSpPr/>
          <p:nvPr/>
        </p:nvSpPr>
        <p:spPr>
          <a:xfrm>
            <a:off x="1114697" y="3621486"/>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334" name="Google Shape;334;p33"/>
          <p:cNvPicPr preferRelativeResize="0"/>
          <p:nvPr/>
        </p:nvPicPr>
        <p:blipFill rotWithShape="1">
          <a:blip r:embed="rId3">
            <a:alphaModFix/>
          </a:blip>
          <a:srcRect/>
          <a:stretch/>
        </p:blipFill>
        <p:spPr>
          <a:xfrm>
            <a:off x="8506925" y="4451762"/>
            <a:ext cx="457175" cy="457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4"/>
          <p:cNvSpPr/>
          <p:nvPr/>
        </p:nvSpPr>
        <p:spPr>
          <a:xfrm>
            <a:off x="83275" y="4428375"/>
            <a:ext cx="5769000" cy="234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40" name="Google Shape;340;p34"/>
          <p:cNvSpPr/>
          <p:nvPr/>
        </p:nvSpPr>
        <p:spPr>
          <a:xfrm>
            <a:off x="5768926" y="0"/>
            <a:ext cx="3778200" cy="36600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341" name="Google Shape;341;p34"/>
          <p:cNvPicPr preferRelativeResize="0"/>
          <p:nvPr/>
        </p:nvPicPr>
        <p:blipFill rotWithShape="1">
          <a:blip r:embed="rId3">
            <a:alphaModFix/>
          </a:blip>
          <a:srcRect/>
          <a:stretch/>
        </p:blipFill>
        <p:spPr>
          <a:xfrm>
            <a:off x="6067777" y="3954027"/>
            <a:ext cx="1574617" cy="474353"/>
          </a:xfrm>
          <a:prstGeom prst="rect">
            <a:avLst/>
          </a:prstGeom>
          <a:noFill/>
          <a:ln>
            <a:noFill/>
          </a:ln>
        </p:spPr>
      </p:pic>
      <p:sp>
        <p:nvSpPr>
          <p:cNvPr id="342" name="Google Shape;342;p34"/>
          <p:cNvSpPr txBox="1"/>
          <p:nvPr/>
        </p:nvSpPr>
        <p:spPr>
          <a:xfrm>
            <a:off x="452875" y="3954025"/>
            <a:ext cx="5316000" cy="2463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Topic 2 Safety &amp; Belonging in Classrooms and Schools</a:t>
            </a:r>
            <a:endParaRPr sz="800"/>
          </a:p>
        </p:txBody>
      </p:sp>
      <p:sp>
        <p:nvSpPr>
          <p:cNvPr id="343" name="Google Shape;343;p34"/>
          <p:cNvSpPr txBox="1"/>
          <p:nvPr/>
        </p:nvSpPr>
        <p:spPr>
          <a:xfrm>
            <a:off x="452875" y="1392562"/>
            <a:ext cx="5029800" cy="24936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SzPts val="600"/>
              <a:buNone/>
            </a:pPr>
            <a:r>
              <a:rPr lang="en-US" sz="3600">
                <a:solidFill>
                  <a:srgbClr val="050707"/>
                </a:solidFill>
                <a:latin typeface="Raleway Black"/>
                <a:ea typeface="Raleway Black"/>
                <a:cs typeface="Raleway Black"/>
                <a:sym typeface="Raleway Black"/>
              </a:rPr>
              <a:t>2.3 The Questions of Belonging: Interventions to Help Students Feel Like They Belong</a:t>
            </a:r>
            <a:endParaRPr sz="3600">
              <a:solidFill>
                <a:srgbClr val="050707"/>
              </a:solidFill>
              <a:latin typeface="Raleway Black"/>
              <a:ea typeface="Raleway Black"/>
              <a:cs typeface="Raleway Black"/>
              <a:sym typeface="Raleway Black"/>
            </a:endParaRPr>
          </a:p>
        </p:txBody>
      </p:sp>
      <p:sp>
        <p:nvSpPr>
          <p:cNvPr id="344" name="Google Shape;344;p34"/>
          <p:cNvSpPr txBox="1"/>
          <p:nvPr/>
        </p:nvSpPr>
        <p:spPr>
          <a:xfrm>
            <a:off x="514350" y="495300"/>
            <a:ext cx="4342500" cy="44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California Social and Emotional Learning </a:t>
            </a:r>
            <a:br>
              <a:rPr lang="en-US" sz="1600">
                <a:solidFill>
                  <a:srgbClr val="050707"/>
                </a:solidFill>
                <a:latin typeface="Raleway"/>
                <a:ea typeface="Raleway"/>
                <a:cs typeface="Raleway"/>
                <a:sym typeface="Raleway"/>
              </a:rPr>
            </a:br>
            <a:endParaRPr sz="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5"/>
          <p:cNvSpPr txBox="1"/>
          <p:nvPr/>
        </p:nvSpPr>
        <p:spPr>
          <a:xfrm>
            <a:off x="514350" y="539353"/>
            <a:ext cx="3991800" cy="1422300"/>
          </a:xfrm>
          <a:prstGeom prst="rect">
            <a:avLst/>
          </a:prstGeom>
          <a:noFill/>
          <a:ln>
            <a:noFill/>
          </a:ln>
        </p:spPr>
        <p:txBody>
          <a:bodyPr spcFirstLastPara="1" wrap="square" lIns="0" tIns="0" rIns="0" bIns="0" anchor="t" anchorCtr="0">
            <a:spAutoFit/>
          </a:bodyPr>
          <a:lstStyle/>
          <a:p>
            <a:pPr marL="0" lvl="0" indent="0" algn="l" rtl="0">
              <a:lnSpc>
                <a:spcPct val="110000"/>
              </a:lnSpc>
              <a:spcBef>
                <a:spcPts val="0"/>
              </a:spcBef>
              <a:spcAft>
                <a:spcPts val="0"/>
              </a:spcAft>
              <a:buClr>
                <a:schemeClr val="dk1"/>
              </a:buClr>
              <a:buFont typeface="Arial"/>
              <a:buNone/>
            </a:pPr>
            <a:r>
              <a:rPr lang="en-US" sz="4400">
                <a:solidFill>
                  <a:srgbClr val="050707"/>
                </a:solidFill>
                <a:latin typeface="Raleway"/>
                <a:ea typeface="Raleway"/>
                <a:cs typeface="Raleway"/>
                <a:sym typeface="Raleway"/>
              </a:rPr>
              <a:t>Learning Objectives</a:t>
            </a:r>
            <a:endParaRPr sz="800"/>
          </a:p>
        </p:txBody>
      </p:sp>
      <p:sp>
        <p:nvSpPr>
          <p:cNvPr id="350" name="Google Shape;350;p35"/>
          <p:cNvSpPr txBox="1"/>
          <p:nvPr/>
        </p:nvSpPr>
        <p:spPr>
          <a:xfrm>
            <a:off x="558000" y="1961638"/>
            <a:ext cx="4642200" cy="9942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Clr>
                <a:schemeClr val="dk1"/>
              </a:buClr>
              <a:buSzPts val="600"/>
              <a:buFont typeface="Arial"/>
              <a:buNone/>
            </a:pPr>
            <a:r>
              <a:rPr lang="en-US" sz="1900">
                <a:solidFill>
                  <a:srgbClr val="146161"/>
                </a:solidFill>
                <a:latin typeface="Raleway"/>
                <a:ea typeface="Raleway"/>
                <a:cs typeface="Raleway"/>
                <a:sym typeface="Raleway"/>
              </a:rPr>
              <a:t>2.3 The Questions of Belonging: Interventions to Help Students Feel Like They Belong</a:t>
            </a:r>
            <a:endParaRPr sz="1900">
              <a:solidFill>
                <a:srgbClr val="146161"/>
              </a:solidFill>
              <a:latin typeface="Raleway"/>
              <a:ea typeface="Raleway"/>
              <a:cs typeface="Raleway"/>
              <a:sym typeface="Raleway"/>
            </a:endParaRPr>
          </a:p>
        </p:txBody>
      </p:sp>
      <p:sp>
        <p:nvSpPr>
          <p:cNvPr id="351" name="Google Shape;351;p35"/>
          <p:cNvSpPr txBox="1"/>
          <p:nvPr/>
        </p:nvSpPr>
        <p:spPr>
          <a:xfrm>
            <a:off x="514350" y="3070125"/>
            <a:ext cx="4729500" cy="1095900"/>
          </a:xfrm>
          <a:prstGeom prst="rect">
            <a:avLst/>
          </a:prstGeom>
          <a:noFill/>
          <a:ln>
            <a:noFill/>
          </a:ln>
        </p:spPr>
        <p:txBody>
          <a:bodyPr spcFirstLastPara="1" wrap="square" lIns="0" tIns="0" rIns="0" bIns="0" anchor="t" anchorCtr="0">
            <a:spAutoFit/>
          </a:bodyPr>
          <a:lstStyle/>
          <a:p>
            <a:pPr marL="254000" marR="0" lvl="0" indent="-228600" algn="l" rtl="0">
              <a:lnSpc>
                <a:spcPct val="115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Examine the questions of belonging students hold within themselves</a:t>
            </a:r>
            <a:endParaRPr sz="1600">
              <a:solidFill>
                <a:srgbClr val="050707"/>
              </a:solidFill>
              <a:latin typeface="Raleway"/>
              <a:ea typeface="Raleway"/>
              <a:cs typeface="Raleway"/>
              <a:sym typeface="Raleway"/>
            </a:endParaRPr>
          </a:p>
          <a:p>
            <a:pPr marL="254000" marR="0" lvl="0" indent="-228600" algn="l" rtl="0">
              <a:lnSpc>
                <a:spcPct val="115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Explore practical, research-based ways schools can address questions of belonging</a:t>
            </a:r>
            <a:endParaRPr sz="1600">
              <a:solidFill>
                <a:srgbClr val="050707"/>
              </a:solidFill>
              <a:latin typeface="Raleway"/>
              <a:ea typeface="Raleway"/>
              <a:cs typeface="Raleway"/>
              <a:sym typeface="Raleway"/>
            </a:endParaRPr>
          </a:p>
        </p:txBody>
      </p:sp>
      <p:sp>
        <p:nvSpPr>
          <p:cNvPr id="352" name="Google Shape;352;p35"/>
          <p:cNvSpPr/>
          <p:nvPr/>
        </p:nvSpPr>
        <p:spPr>
          <a:xfrm>
            <a:off x="5156341" y="-389240"/>
            <a:ext cx="3987600" cy="59220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53" name="Google Shape;353;p35"/>
          <p:cNvSpPr/>
          <p:nvPr/>
        </p:nvSpPr>
        <p:spPr>
          <a:xfrm>
            <a:off x="514350" y="4538770"/>
            <a:ext cx="8115300" cy="168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354" name="Google Shape;354;p35"/>
          <p:cNvPicPr preferRelativeResize="0"/>
          <p:nvPr/>
        </p:nvPicPr>
        <p:blipFill rotWithShape="1">
          <a:blip r:embed="rId3">
            <a:alphaModFix/>
          </a:blip>
          <a:srcRect/>
          <a:stretch/>
        </p:blipFill>
        <p:spPr>
          <a:xfrm>
            <a:off x="8629650" y="4629150"/>
            <a:ext cx="190516" cy="190516"/>
          </a:xfrm>
          <a:prstGeom prst="rect">
            <a:avLst/>
          </a:prstGeom>
          <a:noFill/>
          <a:ln>
            <a:noFill/>
          </a:ln>
        </p:spPr>
      </p:pic>
      <p:pic>
        <p:nvPicPr>
          <p:cNvPr id="355" name="Google Shape;355;p35"/>
          <p:cNvPicPr preferRelativeResize="0"/>
          <p:nvPr/>
        </p:nvPicPr>
        <p:blipFill>
          <a:blip r:embed="rId4">
            <a:alphaModFix/>
          </a:blip>
          <a:stretch>
            <a:fillRect/>
          </a:stretch>
        </p:blipFill>
        <p:spPr>
          <a:xfrm>
            <a:off x="5621456" y="41019"/>
            <a:ext cx="1806675" cy="1806675"/>
          </a:xfrm>
          <a:prstGeom prst="rect">
            <a:avLst/>
          </a:prstGeom>
          <a:noFill/>
          <a:ln>
            <a:noFill/>
          </a:ln>
        </p:spPr>
      </p:pic>
      <p:sp>
        <p:nvSpPr>
          <p:cNvPr id="356" name="Google Shape;356;p35"/>
          <p:cNvSpPr txBox="1"/>
          <p:nvPr/>
        </p:nvSpPr>
        <p:spPr>
          <a:xfrm>
            <a:off x="5527350" y="3175700"/>
            <a:ext cx="3400200" cy="1901100"/>
          </a:xfrm>
          <a:prstGeom prst="rect">
            <a:avLst/>
          </a:prstGeom>
          <a:noFill/>
          <a:ln>
            <a:noFill/>
          </a:ln>
        </p:spPr>
        <p:txBody>
          <a:bodyPr spcFirstLastPara="1" wrap="square" lIns="101600" tIns="101600" rIns="101600" bIns="101600" anchor="t" anchorCtr="0">
            <a:spAutoFit/>
          </a:bodyPr>
          <a:lstStyle/>
          <a:p>
            <a:pPr marL="0" marR="0" lvl="0" indent="0" algn="ctr" rtl="0">
              <a:lnSpc>
                <a:spcPct val="119970"/>
              </a:lnSpc>
              <a:spcBef>
                <a:spcPts val="0"/>
              </a:spcBef>
              <a:spcAft>
                <a:spcPts val="0"/>
              </a:spcAft>
              <a:buNone/>
            </a:pPr>
            <a:r>
              <a:rPr lang="en-US" sz="1900" b="1">
                <a:solidFill>
                  <a:srgbClr val="FFFFFF"/>
                </a:solidFill>
                <a:latin typeface="Raleway"/>
                <a:ea typeface="Raleway"/>
                <a:cs typeface="Raleway"/>
                <a:sym typeface="Raleway"/>
              </a:rPr>
              <a:t>Link Objectives to Developmental Indicators in</a:t>
            </a:r>
            <a:br>
              <a:rPr lang="en-US" sz="1900" b="1">
                <a:solidFill>
                  <a:srgbClr val="FFFFFF"/>
                </a:solidFill>
                <a:latin typeface="Raleway"/>
                <a:ea typeface="Raleway"/>
                <a:cs typeface="Raleway"/>
                <a:sym typeface="Raleway"/>
              </a:rPr>
            </a:br>
            <a:r>
              <a:rPr lang="en-US" sz="1900" b="1" u="sng">
                <a:solidFill>
                  <a:srgbClr val="FFFFFF"/>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California Transformative SEL Competencies</a:t>
            </a:r>
            <a:r>
              <a:rPr lang="en-US" sz="1900" b="1">
                <a:solidFill>
                  <a:srgbClr val="FFFFFF"/>
                </a:solidFill>
                <a:latin typeface="Raleway"/>
                <a:ea typeface="Raleway"/>
                <a:cs typeface="Raleway"/>
                <a:sym typeface="Raleway"/>
              </a:rPr>
              <a:t> </a:t>
            </a:r>
            <a:endParaRPr sz="1900" b="1">
              <a:solidFill>
                <a:srgbClr val="FFFFFF"/>
              </a:solidFill>
              <a:latin typeface="Raleway"/>
              <a:ea typeface="Raleway"/>
              <a:cs typeface="Raleway"/>
              <a:sym typeface="Ralewa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6"/>
          <p:cNvSpPr/>
          <p:nvPr/>
        </p:nvSpPr>
        <p:spPr>
          <a:xfrm>
            <a:off x="514350" y="4444448"/>
            <a:ext cx="8115300" cy="168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62" name="Google Shape;362;p36"/>
          <p:cNvSpPr/>
          <p:nvPr/>
        </p:nvSpPr>
        <p:spPr>
          <a:xfrm>
            <a:off x="527190" y="-179690"/>
            <a:ext cx="3606600" cy="59220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grpSp>
        <p:nvGrpSpPr>
          <p:cNvPr id="363" name="Google Shape;363;p36"/>
          <p:cNvGrpSpPr/>
          <p:nvPr/>
        </p:nvGrpSpPr>
        <p:grpSpPr>
          <a:xfrm>
            <a:off x="4881749" y="2220832"/>
            <a:ext cx="3747937" cy="1191427"/>
            <a:chOff x="0" y="3144333"/>
            <a:chExt cx="9994500" cy="3177139"/>
          </a:xfrm>
        </p:grpSpPr>
        <p:sp>
          <p:nvSpPr>
            <p:cNvPr id="364" name="Google Shape;364;p36"/>
            <p:cNvSpPr txBox="1"/>
            <p:nvPr/>
          </p:nvSpPr>
          <p:spPr>
            <a:xfrm>
              <a:off x="0" y="3144333"/>
              <a:ext cx="9994500" cy="147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146161"/>
                  </a:solidFill>
                  <a:latin typeface="Raleway"/>
                  <a:ea typeface="Raleway"/>
                  <a:cs typeface="Raleway"/>
                  <a:sym typeface="Raleway"/>
                </a:rPr>
                <a:t>Video</a:t>
              </a:r>
              <a:endParaRPr sz="800"/>
            </a:p>
          </p:txBody>
        </p:sp>
        <p:sp>
          <p:nvSpPr>
            <p:cNvPr id="365" name="Google Shape;365;p36"/>
            <p:cNvSpPr txBox="1"/>
            <p:nvPr/>
          </p:nvSpPr>
          <p:spPr>
            <a:xfrm>
              <a:off x="0" y="4745572"/>
              <a:ext cx="9504300" cy="15759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None/>
              </a:pPr>
              <a:r>
                <a:rPr lang="en-US" sz="1600" u="sng">
                  <a:solidFill>
                    <a:schemeClr val="hlink"/>
                  </a:solidFill>
                  <a:latin typeface="Raleway"/>
                  <a:ea typeface="Raleway"/>
                  <a:cs typeface="Raleway"/>
                  <a:sym typeface="Raleway"/>
                  <a:hlinkClick r:id="rId3"/>
                </a:rPr>
                <a:t>Seeing Each Other as Human Beings: The Questions of Belonging</a:t>
              </a:r>
              <a:endParaRPr sz="800"/>
            </a:p>
          </p:txBody>
        </p:sp>
      </p:grpSp>
      <p:pic>
        <p:nvPicPr>
          <p:cNvPr id="366" name="Google Shape;366;p36"/>
          <p:cNvPicPr preferRelativeResize="0"/>
          <p:nvPr/>
        </p:nvPicPr>
        <p:blipFill rotWithShape="1">
          <a:blip r:embed="rId4">
            <a:alphaModFix/>
          </a:blip>
          <a:srcRect/>
          <a:stretch/>
        </p:blipFill>
        <p:spPr>
          <a:xfrm>
            <a:off x="1599656" y="175648"/>
            <a:ext cx="611712" cy="611712"/>
          </a:xfrm>
          <a:prstGeom prst="rect">
            <a:avLst/>
          </a:prstGeom>
          <a:noFill/>
          <a:ln>
            <a:noFill/>
          </a:ln>
        </p:spPr>
      </p:pic>
      <p:pic>
        <p:nvPicPr>
          <p:cNvPr id="367" name="Google Shape;367;p36"/>
          <p:cNvPicPr preferRelativeResize="0"/>
          <p:nvPr/>
        </p:nvPicPr>
        <p:blipFill rotWithShape="1">
          <a:blip r:embed="rId5">
            <a:alphaModFix/>
          </a:blip>
          <a:srcRect/>
          <a:stretch/>
        </p:blipFill>
        <p:spPr>
          <a:xfrm>
            <a:off x="8629650" y="175655"/>
            <a:ext cx="190516" cy="190516"/>
          </a:xfrm>
          <a:prstGeom prst="rect">
            <a:avLst/>
          </a:prstGeom>
          <a:noFill/>
          <a:ln>
            <a:noFill/>
          </a:ln>
        </p:spPr>
      </p:pic>
      <p:pic>
        <p:nvPicPr>
          <p:cNvPr id="368" name="Google Shape;368;p36" title="Questions of Belonging: Interventions to Help Students Feel Like They Belong">
            <a:hlinkClick r:id="rId6"/>
          </p:cNvPr>
          <p:cNvPicPr preferRelativeResize="0"/>
          <p:nvPr/>
        </p:nvPicPr>
        <p:blipFill>
          <a:blip r:embed="rId7">
            <a:alphaModFix/>
          </a:blip>
          <a:stretch>
            <a:fillRect/>
          </a:stretch>
        </p:blipFill>
        <p:spPr>
          <a:xfrm>
            <a:off x="228725" y="1549721"/>
            <a:ext cx="4207050" cy="2366475"/>
          </a:xfrm>
          <a:prstGeom prst="rect">
            <a:avLst/>
          </a:prstGeom>
          <a:noFill/>
          <a:ln>
            <a:noFill/>
          </a:ln>
        </p:spPr>
      </p:pic>
      <p:sp>
        <p:nvSpPr>
          <p:cNvPr id="369" name="Google Shape;369;p36"/>
          <p:cNvSpPr txBox="1"/>
          <p:nvPr/>
        </p:nvSpPr>
        <p:spPr>
          <a:xfrm>
            <a:off x="605394" y="3983769"/>
            <a:ext cx="3513600" cy="785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700">
                <a:solidFill>
                  <a:srgbClr val="FFFFFF"/>
                </a:solidFill>
                <a:latin typeface="Raleway"/>
                <a:ea typeface="Raleway"/>
                <a:cs typeface="Raleway"/>
                <a:sym typeface="Raleway"/>
              </a:rPr>
              <a:t>2.3 The Questions of Belonging: Interventions to Help Students Feel Like They Belong</a:t>
            </a:r>
            <a:endParaRPr sz="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7"/>
          <p:cNvSpPr txBox="1"/>
          <p:nvPr/>
        </p:nvSpPr>
        <p:spPr>
          <a:xfrm>
            <a:off x="1114696" y="186266"/>
            <a:ext cx="7178400" cy="2167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SzPts val="600"/>
              <a:buNone/>
            </a:pPr>
            <a:r>
              <a:rPr lang="en-US" sz="4400">
                <a:solidFill>
                  <a:srgbClr val="146161"/>
                </a:solidFill>
                <a:latin typeface="Raleway"/>
                <a:ea typeface="Raleway"/>
                <a:cs typeface="Raleway"/>
                <a:sym typeface="Raleway"/>
              </a:rPr>
              <a:t>Group Reflection</a:t>
            </a:r>
            <a:endParaRPr sz="4400">
              <a:solidFill>
                <a:srgbClr val="146161"/>
              </a:solidFill>
              <a:latin typeface="Raleway"/>
              <a:ea typeface="Raleway"/>
              <a:cs typeface="Raleway"/>
              <a:sym typeface="Raleway"/>
            </a:endParaRPr>
          </a:p>
          <a:p>
            <a:pPr marL="0" marR="0" lvl="0" indent="0" algn="l" rtl="0">
              <a:lnSpc>
                <a:spcPct val="110000"/>
              </a:lnSpc>
              <a:spcBef>
                <a:spcPts val="0"/>
              </a:spcBef>
              <a:spcAft>
                <a:spcPts val="0"/>
              </a:spcAft>
              <a:buSzPts val="600"/>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375" name="Google Shape;375;p37"/>
          <p:cNvSpPr/>
          <p:nvPr/>
        </p:nvSpPr>
        <p:spPr>
          <a:xfrm>
            <a:off x="1114697" y="990151"/>
            <a:ext cx="139500" cy="1482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76" name="Google Shape;376;p37"/>
          <p:cNvSpPr txBox="1"/>
          <p:nvPr/>
        </p:nvSpPr>
        <p:spPr>
          <a:xfrm>
            <a:off x="1398250" y="914550"/>
            <a:ext cx="7570200" cy="5076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Describe a time when you walked into a situation that was totally new for you and you didn’t know anyone or the social norms of the situation. What were you feeling? What was your behavior? What questions went through your mind? Did you eventually feel like you belonged? If so, what helped you to do so?</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br>
              <a:rPr lang="en-US" sz="1700">
                <a:solidFill>
                  <a:srgbClr val="050707"/>
                </a:solidFill>
                <a:latin typeface="Raleway"/>
                <a:ea typeface="Raleway"/>
                <a:cs typeface="Raleway"/>
                <a:sym typeface="Raleway"/>
              </a:rPr>
            </a:br>
            <a:r>
              <a:rPr lang="en-US" sz="1700">
                <a:solidFill>
                  <a:srgbClr val="050707"/>
                </a:solidFill>
                <a:latin typeface="Raleway"/>
                <a:ea typeface="Raleway"/>
                <a:cs typeface="Raleway"/>
                <a:sym typeface="Raleway"/>
              </a:rPr>
              <a:t>What questions of belonging do you think your students might have? How could you learn more from your students about their feelings of belonging?</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br>
              <a:rPr lang="en-US" sz="1700">
                <a:solidFill>
                  <a:srgbClr val="050707"/>
                </a:solidFill>
                <a:latin typeface="Raleway"/>
                <a:ea typeface="Raleway"/>
                <a:cs typeface="Raleway"/>
                <a:sym typeface="Raleway"/>
              </a:rPr>
            </a:br>
            <a:r>
              <a:rPr lang="en-US" sz="1700">
                <a:solidFill>
                  <a:srgbClr val="050707"/>
                </a:solidFill>
                <a:latin typeface="Raleway"/>
                <a:ea typeface="Raleway"/>
                <a:cs typeface="Raleway"/>
                <a:sym typeface="Raleway"/>
              </a:rPr>
              <a:t>What structures and/or values in your school might make students feel as if they don’t belong? If you were to use one of the research-based interventions to help students feel like they belong—or some other method—how could you ensure that the intervention did not help maintain structures that excluded students?</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br>
              <a:rPr lang="en-US" sz="1700">
                <a:solidFill>
                  <a:srgbClr val="050707"/>
                </a:solidFill>
                <a:latin typeface="Raleway"/>
                <a:ea typeface="Raleway"/>
                <a:cs typeface="Raleway"/>
                <a:sym typeface="Raleway"/>
              </a:rPr>
            </a:br>
            <a:r>
              <a:rPr lang="en-US" sz="1700">
                <a:solidFill>
                  <a:srgbClr val="050707"/>
                </a:solidFill>
                <a:latin typeface="Raleway"/>
                <a:ea typeface="Raleway"/>
                <a:cs typeface="Raleway"/>
                <a:sym typeface="Raleway"/>
              </a:rPr>
              <a:t>How are you bringing student voice into creating a culture of belonging at your school? What more could you do?</a:t>
            </a:r>
            <a:endParaRPr sz="1700">
              <a:solidFill>
                <a:srgbClr val="050707"/>
              </a:solidFill>
              <a:latin typeface="Raleway"/>
              <a:ea typeface="Raleway"/>
              <a:cs typeface="Raleway"/>
              <a:sym typeface="Raleway"/>
            </a:endParaRPr>
          </a:p>
        </p:txBody>
      </p:sp>
      <p:sp>
        <p:nvSpPr>
          <p:cNvPr id="377" name="Google Shape;377;p37"/>
          <p:cNvSpPr/>
          <p:nvPr/>
        </p:nvSpPr>
        <p:spPr>
          <a:xfrm>
            <a:off x="-261396" y="-99108"/>
            <a:ext cx="1015500" cy="53457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78" name="Google Shape;378;p37"/>
          <p:cNvSpPr/>
          <p:nvPr/>
        </p:nvSpPr>
        <p:spPr>
          <a:xfrm>
            <a:off x="1114700" y="2773275"/>
            <a:ext cx="139500" cy="1482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379" name="Google Shape;379;p37"/>
          <p:cNvPicPr preferRelativeResize="0"/>
          <p:nvPr/>
        </p:nvPicPr>
        <p:blipFill rotWithShape="1">
          <a:blip r:embed="rId3">
            <a:alphaModFix/>
          </a:blip>
          <a:srcRect/>
          <a:stretch/>
        </p:blipFill>
        <p:spPr>
          <a:xfrm>
            <a:off x="8629650" y="4629150"/>
            <a:ext cx="190516" cy="190516"/>
          </a:xfrm>
          <a:prstGeom prst="rect">
            <a:avLst/>
          </a:prstGeom>
          <a:noFill/>
          <a:ln>
            <a:noFill/>
          </a:ln>
        </p:spPr>
      </p:pic>
      <p:sp>
        <p:nvSpPr>
          <p:cNvPr id="380" name="Google Shape;380;p37"/>
          <p:cNvSpPr/>
          <p:nvPr/>
        </p:nvSpPr>
        <p:spPr>
          <a:xfrm>
            <a:off x="1114700" y="3651163"/>
            <a:ext cx="139500" cy="1482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46161"/>
        </a:solidFill>
        <a:effectLst/>
      </p:bgPr>
    </p:bg>
    <p:spTree>
      <p:nvGrpSpPr>
        <p:cNvPr id="1" name="Shape 384"/>
        <p:cNvGrpSpPr/>
        <p:nvPr/>
      </p:nvGrpSpPr>
      <p:grpSpPr>
        <a:xfrm>
          <a:off x="0" y="0"/>
          <a:ext cx="0" cy="0"/>
          <a:chOff x="0" y="0"/>
          <a:chExt cx="0" cy="0"/>
        </a:xfrm>
      </p:grpSpPr>
      <p:sp>
        <p:nvSpPr>
          <p:cNvPr id="385" name="Google Shape;385;p38"/>
          <p:cNvSpPr txBox="1"/>
          <p:nvPr/>
        </p:nvSpPr>
        <p:spPr>
          <a:xfrm>
            <a:off x="514350" y="504825"/>
            <a:ext cx="3669900" cy="2925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FFFFFF"/>
                </a:solidFill>
                <a:latin typeface="Raleway"/>
                <a:ea typeface="Raleway"/>
                <a:cs typeface="Raleway"/>
                <a:sym typeface="Raleway"/>
              </a:rPr>
              <a:t>TAKE IT DEEPER</a:t>
            </a:r>
            <a:endParaRPr sz="800"/>
          </a:p>
        </p:txBody>
      </p:sp>
      <p:sp>
        <p:nvSpPr>
          <p:cNvPr id="386" name="Google Shape;386;p38"/>
          <p:cNvSpPr txBox="1"/>
          <p:nvPr/>
        </p:nvSpPr>
        <p:spPr>
          <a:xfrm>
            <a:off x="514350" y="4127825"/>
            <a:ext cx="4651500" cy="601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700">
                <a:solidFill>
                  <a:srgbClr val="FFFFFF"/>
                </a:solidFill>
                <a:latin typeface="Raleway"/>
                <a:ea typeface="Raleway"/>
                <a:cs typeface="Raleway"/>
                <a:sym typeface="Raleway"/>
              </a:rPr>
              <a:t>2.3 The Questions of Belonging: Interventions to Help Students Feel Like They Belong</a:t>
            </a:r>
            <a:endParaRPr sz="800"/>
          </a:p>
        </p:txBody>
      </p:sp>
      <p:sp>
        <p:nvSpPr>
          <p:cNvPr id="387" name="Google Shape;387;p38"/>
          <p:cNvSpPr/>
          <p:nvPr/>
        </p:nvSpPr>
        <p:spPr>
          <a:xfrm>
            <a:off x="514350" y="3880948"/>
            <a:ext cx="437700" cy="61800"/>
          </a:xfrm>
          <a:prstGeom prst="rect">
            <a:avLst/>
          </a:prstGeom>
          <a:solidFill>
            <a:srgbClr val="FFFFFF"/>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88" name="Google Shape;388;p38"/>
          <p:cNvSpPr txBox="1"/>
          <p:nvPr/>
        </p:nvSpPr>
        <p:spPr>
          <a:xfrm>
            <a:off x="368788" y="1347091"/>
            <a:ext cx="4208400" cy="1662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600">
                <a:solidFill>
                  <a:srgbClr val="FFFFFF"/>
                </a:solidFill>
                <a:latin typeface="Raleway"/>
                <a:ea typeface="Raleway"/>
                <a:cs typeface="Raleway"/>
                <a:sym typeface="Raleway"/>
              </a:rPr>
              <a:t>Complete</a:t>
            </a:r>
            <a:r>
              <a:rPr lang="en-US" sz="3600" b="1">
                <a:solidFill>
                  <a:srgbClr val="FFFFFF"/>
                </a:solidFill>
                <a:latin typeface="Raleway"/>
                <a:ea typeface="Raleway"/>
                <a:cs typeface="Raleway"/>
                <a:sym typeface="Raleway"/>
              </a:rPr>
              <a:t> “The Questions of Belonging” </a:t>
            </a:r>
            <a:endParaRPr sz="800"/>
          </a:p>
        </p:txBody>
      </p:sp>
      <p:pic>
        <p:nvPicPr>
          <p:cNvPr id="389" name="Google Shape;389;p38"/>
          <p:cNvPicPr preferRelativeResize="0"/>
          <p:nvPr/>
        </p:nvPicPr>
        <p:blipFill rotWithShape="1">
          <a:blip r:embed="rId3">
            <a:alphaModFix/>
          </a:blip>
          <a:srcRect/>
          <a:stretch/>
        </p:blipFill>
        <p:spPr>
          <a:xfrm>
            <a:off x="8557927" y="4506407"/>
            <a:ext cx="190516" cy="190516"/>
          </a:xfrm>
          <a:prstGeom prst="rect">
            <a:avLst/>
          </a:prstGeom>
          <a:noFill/>
          <a:ln>
            <a:noFill/>
          </a:ln>
        </p:spPr>
      </p:pic>
      <p:pic>
        <p:nvPicPr>
          <p:cNvPr id="390" name="Google Shape;390;p38"/>
          <p:cNvPicPr preferRelativeResize="0"/>
          <p:nvPr/>
        </p:nvPicPr>
        <p:blipFill>
          <a:blip r:embed="rId4">
            <a:alphaModFix/>
          </a:blip>
          <a:stretch>
            <a:fillRect/>
          </a:stretch>
        </p:blipFill>
        <p:spPr>
          <a:xfrm>
            <a:off x="5165838" y="470950"/>
            <a:ext cx="3246697" cy="42016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9"/>
          <p:cNvSpPr/>
          <p:nvPr/>
        </p:nvSpPr>
        <p:spPr>
          <a:xfrm>
            <a:off x="0" y="4428375"/>
            <a:ext cx="5769000" cy="23400"/>
          </a:xfrm>
          <a:prstGeom prst="rect">
            <a:avLst/>
          </a:prstGeom>
          <a:solidFill>
            <a:srgbClr val="177B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96" name="Google Shape;396;p39"/>
          <p:cNvSpPr/>
          <p:nvPr/>
        </p:nvSpPr>
        <p:spPr>
          <a:xfrm>
            <a:off x="5768926" y="0"/>
            <a:ext cx="3778200" cy="36600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397" name="Google Shape;397;p39"/>
          <p:cNvPicPr preferRelativeResize="0"/>
          <p:nvPr/>
        </p:nvPicPr>
        <p:blipFill rotWithShape="1">
          <a:blip r:embed="rId3">
            <a:alphaModFix/>
          </a:blip>
          <a:srcRect/>
          <a:stretch/>
        </p:blipFill>
        <p:spPr>
          <a:xfrm>
            <a:off x="6067777" y="3954027"/>
            <a:ext cx="1574617" cy="474353"/>
          </a:xfrm>
          <a:prstGeom prst="rect">
            <a:avLst/>
          </a:prstGeom>
          <a:noFill/>
          <a:ln>
            <a:noFill/>
          </a:ln>
        </p:spPr>
      </p:pic>
      <p:grpSp>
        <p:nvGrpSpPr>
          <p:cNvPr id="398" name="Google Shape;398;p39"/>
          <p:cNvGrpSpPr/>
          <p:nvPr/>
        </p:nvGrpSpPr>
        <p:grpSpPr>
          <a:xfrm>
            <a:off x="452875" y="578094"/>
            <a:ext cx="5316075" cy="3081919"/>
            <a:chOff x="6" y="-3796521"/>
            <a:chExt cx="14176200" cy="8218450"/>
          </a:xfrm>
        </p:grpSpPr>
        <p:sp>
          <p:nvSpPr>
            <p:cNvPr id="399" name="Google Shape;399;p39"/>
            <p:cNvSpPr txBox="1"/>
            <p:nvPr/>
          </p:nvSpPr>
          <p:spPr>
            <a:xfrm>
              <a:off x="6" y="3765229"/>
              <a:ext cx="14176200" cy="6567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0"/>
                </a:spcAft>
                <a:buSzPts val="600"/>
                <a:buNone/>
              </a:pPr>
              <a:r>
                <a:rPr lang="en-US" sz="1600">
                  <a:solidFill>
                    <a:srgbClr val="050707"/>
                  </a:solidFill>
                  <a:latin typeface="Raleway"/>
                  <a:ea typeface="Raleway"/>
                  <a:cs typeface="Raleway"/>
                  <a:sym typeface="Raleway"/>
                </a:rPr>
                <a:t>Topic 2 Safety &amp; Belonging in Classrooms and Schools</a:t>
              </a:r>
              <a:endParaRPr sz="1600">
                <a:solidFill>
                  <a:srgbClr val="050707"/>
                </a:solidFill>
                <a:latin typeface="Raleway"/>
                <a:ea typeface="Raleway"/>
                <a:cs typeface="Raleway"/>
                <a:sym typeface="Raleway"/>
              </a:endParaRPr>
            </a:p>
          </p:txBody>
        </p:sp>
        <p:sp>
          <p:nvSpPr>
            <p:cNvPr id="400" name="Google Shape;400;p39"/>
            <p:cNvSpPr txBox="1"/>
            <p:nvPr/>
          </p:nvSpPr>
          <p:spPr>
            <a:xfrm>
              <a:off x="134255" y="-3796521"/>
              <a:ext cx="13907700" cy="66495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600"/>
                <a:buFont typeface="Arial"/>
                <a:buNone/>
              </a:pPr>
              <a:r>
                <a:rPr lang="en-US" sz="3600">
                  <a:solidFill>
                    <a:srgbClr val="050707"/>
                  </a:solidFill>
                  <a:latin typeface="Raleway Black"/>
                  <a:ea typeface="Raleway Black"/>
                  <a:cs typeface="Raleway Black"/>
                  <a:sym typeface="Raleway Black"/>
                </a:rPr>
                <a:t>2.4</a:t>
              </a:r>
              <a:endParaRPr sz="3600">
                <a:solidFill>
                  <a:srgbClr val="050707"/>
                </a:solidFill>
                <a:latin typeface="Raleway Black"/>
                <a:ea typeface="Raleway Black"/>
                <a:cs typeface="Raleway Black"/>
                <a:sym typeface="Raleway Black"/>
              </a:endParaRPr>
            </a:p>
            <a:p>
              <a:pPr marL="0" marR="0" lvl="0" indent="0" algn="l" rtl="0">
                <a:lnSpc>
                  <a:spcPct val="90000"/>
                </a:lnSpc>
                <a:spcBef>
                  <a:spcPts val="0"/>
                </a:spcBef>
                <a:spcAft>
                  <a:spcPts val="0"/>
                </a:spcAft>
                <a:buSzPts val="600"/>
                <a:buNone/>
              </a:pPr>
              <a:r>
                <a:rPr lang="en-US" sz="3600">
                  <a:solidFill>
                    <a:srgbClr val="050707"/>
                  </a:solidFill>
                  <a:latin typeface="Raleway Black"/>
                  <a:ea typeface="Raleway Black"/>
                  <a:cs typeface="Raleway Black"/>
                  <a:sym typeface="Raleway Black"/>
                </a:rPr>
                <a:t>Meeting Students’ Psychological Needs to Help Them Feel Like They Belong</a:t>
              </a:r>
              <a:endParaRPr sz="3600">
                <a:solidFill>
                  <a:srgbClr val="050707"/>
                </a:solidFill>
                <a:latin typeface="Raleway Black"/>
                <a:ea typeface="Raleway Black"/>
                <a:cs typeface="Raleway Black"/>
                <a:sym typeface="Raleway Black"/>
              </a:endParaRPr>
            </a:p>
          </p:txBody>
        </p:sp>
      </p:grpSp>
      <p:sp>
        <p:nvSpPr>
          <p:cNvPr id="401" name="Google Shape;401;p39"/>
          <p:cNvSpPr txBox="1"/>
          <p:nvPr/>
        </p:nvSpPr>
        <p:spPr>
          <a:xfrm>
            <a:off x="526675" y="266050"/>
            <a:ext cx="4342500" cy="44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California Social and Emotional Learning </a:t>
            </a:r>
            <a:br>
              <a:rPr lang="en-US" sz="1600">
                <a:solidFill>
                  <a:srgbClr val="050707"/>
                </a:solidFill>
                <a:latin typeface="Raleway"/>
                <a:ea typeface="Raleway"/>
                <a:cs typeface="Raleway"/>
                <a:sym typeface="Raleway"/>
              </a:rPr>
            </a:br>
            <a:endParaRPr sz="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0"/>
          <p:cNvSpPr txBox="1"/>
          <p:nvPr/>
        </p:nvSpPr>
        <p:spPr>
          <a:xfrm>
            <a:off x="514350" y="202428"/>
            <a:ext cx="3991800" cy="1422300"/>
          </a:xfrm>
          <a:prstGeom prst="rect">
            <a:avLst/>
          </a:prstGeom>
          <a:noFill/>
          <a:ln>
            <a:noFill/>
          </a:ln>
        </p:spPr>
        <p:txBody>
          <a:bodyPr spcFirstLastPara="1" wrap="square" lIns="0" tIns="0" rIns="0" bIns="0" anchor="t" anchorCtr="0">
            <a:spAutoFit/>
          </a:bodyPr>
          <a:lstStyle/>
          <a:p>
            <a:pPr marL="0" lvl="0" indent="0" algn="l" rtl="0">
              <a:lnSpc>
                <a:spcPct val="110000"/>
              </a:lnSpc>
              <a:spcBef>
                <a:spcPts val="0"/>
              </a:spcBef>
              <a:spcAft>
                <a:spcPts val="0"/>
              </a:spcAft>
              <a:buClr>
                <a:schemeClr val="dk1"/>
              </a:buClr>
              <a:buFont typeface="Arial"/>
              <a:buNone/>
            </a:pPr>
            <a:r>
              <a:rPr lang="en-US" sz="4400">
                <a:solidFill>
                  <a:srgbClr val="050707"/>
                </a:solidFill>
                <a:latin typeface="Raleway"/>
                <a:ea typeface="Raleway"/>
                <a:cs typeface="Raleway"/>
                <a:sym typeface="Raleway"/>
              </a:rPr>
              <a:t>Learning Objectives</a:t>
            </a:r>
            <a:endParaRPr sz="800"/>
          </a:p>
        </p:txBody>
      </p:sp>
      <p:sp>
        <p:nvSpPr>
          <p:cNvPr id="407" name="Google Shape;407;p40"/>
          <p:cNvSpPr txBox="1"/>
          <p:nvPr/>
        </p:nvSpPr>
        <p:spPr>
          <a:xfrm>
            <a:off x="514350" y="1679150"/>
            <a:ext cx="4585800" cy="9942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Clr>
                <a:schemeClr val="dk1"/>
              </a:buClr>
              <a:buSzPts val="600"/>
              <a:buFont typeface="Arial"/>
              <a:buNone/>
            </a:pPr>
            <a:r>
              <a:rPr lang="en-US" sz="1900">
                <a:solidFill>
                  <a:srgbClr val="1779A6"/>
                </a:solidFill>
                <a:latin typeface="Raleway"/>
                <a:ea typeface="Raleway"/>
                <a:cs typeface="Raleway"/>
                <a:sym typeface="Raleway"/>
              </a:rPr>
              <a:t>2.4 Meeting Students’ Psychological Needs to Help Them Feel Like They Belong</a:t>
            </a:r>
            <a:endParaRPr sz="1900">
              <a:solidFill>
                <a:srgbClr val="1779A6"/>
              </a:solidFill>
              <a:latin typeface="Raleway"/>
              <a:ea typeface="Raleway"/>
              <a:cs typeface="Raleway"/>
              <a:sym typeface="Raleway"/>
            </a:endParaRPr>
          </a:p>
        </p:txBody>
      </p:sp>
      <p:sp>
        <p:nvSpPr>
          <p:cNvPr id="408" name="Google Shape;408;p40"/>
          <p:cNvSpPr txBox="1"/>
          <p:nvPr/>
        </p:nvSpPr>
        <p:spPr>
          <a:xfrm>
            <a:off x="514350" y="2727775"/>
            <a:ext cx="4585800" cy="1945500"/>
          </a:xfrm>
          <a:prstGeom prst="rect">
            <a:avLst/>
          </a:prstGeom>
          <a:noFill/>
          <a:ln>
            <a:noFill/>
          </a:ln>
        </p:spPr>
        <p:txBody>
          <a:bodyPr spcFirstLastPara="1" wrap="square" lIns="0" tIns="0" rIns="0" bIns="0" anchor="t" anchorCtr="0">
            <a:spAutoFit/>
          </a:bodyPr>
          <a:lstStyle/>
          <a:p>
            <a:pPr marL="254000" marR="0" lvl="0" indent="-228600" algn="l" rtl="0">
              <a:lnSpc>
                <a:spcPct val="115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Review the four basic psychological needs that affect motivation and belonging</a:t>
            </a:r>
            <a:endParaRPr sz="1600">
              <a:solidFill>
                <a:srgbClr val="050707"/>
              </a:solidFill>
              <a:latin typeface="Raleway"/>
              <a:ea typeface="Raleway"/>
              <a:cs typeface="Raleway"/>
              <a:sym typeface="Raleway"/>
            </a:endParaRPr>
          </a:p>
          <a:p>
            <a:pPr marL="254000" marR="0" lvl="0" indent="0" algn="l" rtl="0">
              <a:lnSpc>
                <a:spcPct val="115000"/>
              </a:lnSpc>
              <a:spcBef>
                <a:spcPts val="0"/>
              </a:spcBef>
              <a:spcAft>
                <a:spcPts val="0"/>
              </a:spcAft>
              <a:buNone/>
            </a:pPr>
            <a:endParaRPr sz="1600">
              <a:solidFill>
                <a:srgbClr val="050707"/>
              </a:solidFill>
              <a:latin typeface="Raleway"/>
              <a:ea typeface="Raleway"/>
              <a:cs typeface="Raleway"/>
              <a:sym typeface="Raleway"/>
            </a:endParaRPr>
          </a:p>
          <a:p>
            <a:pPr marL="254000" marR="0" lvl="0" indent="-228600" algn="l" rtl="0">
              <a:lnSpc>
                <a:spcPct val="115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Brainstorm examples of how educators and schools can meet the four basic psychological needs that affect motivation and belonging for their students</a:t>
            </a:r>
            <a:endParaRPr sz="1600">
              <a:solidFill>
                <a:srgbClr val="050707"/>
              </a:solidFill>
              <a:latin typeface="Raleway"/>
              <a:ea typeface="Raleway"/>
              <a:cs typeface="Raleway"/>
              <a:sym typeface="Raleway"/>
            </a:endParaRPr>
          </a:p>
        </p:txBody>
      </p:sp>
      <p:sp>
        <p:nvSpPr>
          <p:cNvPr id="409" name="Google Shape;409;p40"/>
          <p:cNvSpPr/>
          <p:nvPr/>
        </p:nvSpPr>
        <p:spPr>
          <a:xfrm>
            <a:off x="5201913" y="-389237"/>
            <a:ext cx="3942300" cy="59220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10" name="Google Shape;410;p40"/>
          <p:cNvSpPr/>
          <p:nvPr/>
        </p:nvSpPr>
        <p:spPr>
          <a:xfrm>
            <a:off x="561363" y="4790076"/>
            <a:ext cx="8115300" cy="168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411" name="Google Shape;411;p40"/>
          <p:cNvPicPr preferRelativeResize="0"/>
          <p:nvPr/>
        </p:nvPicPr>
        <p:blipFill rotWithShape="1">
          <a:blip r:embed="rId3">
            <a:alphaModFix/>
          </a:blip>
          <a:srcRect/>
          <a:stretch/>
        </p:blipFill>
        <p:spPr>
          <a:xfrm>
            <a:off x="8629650" y="4629150"/>
            <a:ext cx="190516" cy="190516"/>
          </a:xfrm>
          <a:prstGeom prst="rect">
            <a:avLst/>
          </a:prstGeom>
          <a:noFill/>
          <a:ln>
            <a:noFill/>
          </a:ln>
        </p:spPr>
      </p:pic>
      <p:pic>
        <p:nvPicPr>
          <p:cNvPr id="412" name="Google Shape;412;p40"/>
          <p:cNvPicPr preferRelativeResize="0"/>
          <p:nvPr/>
        </p:nvPicPr>
        <p:blipFill>
          <a:blip r:embed="rId4">
            <a:alphaModFix/>
          </a:blip>
          <a:stretch>
            <a:fillRect/>
          </a:stretch>
        </p:blipFill>
        <p:spPr>
          <a:xfrm>
            <a:off x="5621456" y="41019"/>
            <a:ext cx="1806675" cy="1806675"/>
          </a:xfrm>
          <a:prstGeom prst="rect">
            <a:avLst/>
          </a:prstGeom>
          <a:noFill/>
          <a:ln>
            <a:noFill/>
          </a:ln>
        </p:spPr>
      </p:pic>
      <p:sp>
        <p:nvSpPr>
          <p:cNvPr id="413" name="Google Shape;413;p40"/>
          <p:cNvSpPr txBox="1"/>
          <p:nvPr/>
        </p:nvSpPr>
        <p:spPr>
          <a:xfrm>
            <a:off x="5527350" y="3175700"/>
            <a:ext cx="3400200" cy="1901100"/>
          </a:xfrm>
          <a:prstGeom prst="rect">
            <a:avLst/>
          </a:prstGeom>
          <a:noFill/>
          <a:ln>
            <a:noFill/>
          </a:ln>
        </p:spPr>
        <p:txBody>
          <a:bodyPr spcFirstLastPara="1" wrap="square" lIns="101600" tIns="101600" rIns="101600" bIns="101600" anchor="t" anchorCtr="0">
            <a:spAutoFit/>
          </a:bodyPr>
          <a:lstStyle/>
          <a:p>
            <a:pPr marL="0" marR="0" lvl="0" indent="0" algn="ctr" rtl="0">
              <a:lnSpc>
                <a:spcPct val="119970"/>
              </a:lnSpc>
              <a:spcBef>
                <a:spcPts val="0"/>
              </a:spcBef>
              <a:spcAft>
                <a:spcPts val="0"/>
              </a:spcAft>
              <a:buNone/>
            </a:pPr>
            <a:r>
              <a:rPr lang="en-US" sz="1900" b="1">
                <a:solidFill>
                  <a:srgbClr val="FFFFFF"/>
                </a:solidFill>
                <a:latin typeface="Raleway"/>
                <a:ea typeface="Raleway"/>
                <a:cs typeface="Raleway"/>
                <a:sym typeface="Raleway"/>
              </a:rPr>
              <a:t>Link Objectives to Developmental Indicators in</a:t>
            </a:r>
            <a:br>
              <a:rPr lang="en-US" sz="1900" b="1">
                <a:solidFill>
                  <a:srgbClr val="FFFFFF"/>
                </a:solidFill>
                <a:latin typeface="Raleway"/>
                <a:ea typeface="Raleway"/>
                <a:cs typeface="Raleway"/>
                <a:sym typeface="Raleway"/>
              </a:rPr>
            </a:br>
            <a:r>
              <a:rPr lang="en-US" sz="1900" b="1" u="sng">
                <a:solidFill>
                  <a:srgbClr val="FFFFFF"/>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California Transformative SEL Competencies</a:t>
            </a:r>
            <a:r>
              <a:rPr lang="en-US" sz="1900" b="1">
                <a:solidFill>
                  <a:srgbClr val="FFFFFF"/>
                </a:solidFill>
                <a:latin typeface="Raleway"/>
                <a:ea typeface="Raleway"/>
                <a:cs typeface="Raleway"/>
                <a:sym typeface="Raleway"/>
              </a:rPr>
              <a:t> </a:t>
            </a:r>
            <a:endParaRPr sz="1900" b="1">
              <a:solidFill>
                <a:srgbClr val="FFFFFF"/>
              </a:solidFill>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1"/>
          <p:cNvSpPr/>
          <p:nvPr/>
        </p:nvSpPr>
        <p:spPr>
          <a:xfrm>
            <a:off x="514350" y="4444448"/>
            <a:ext cx="8115300" cy="16800"/>
          </a:xfrm>
          <a:prstGeom prst="rect">
            <a:avLst/>
          </a:prstGeom>
          <a:solidFill>
            <a:srgbClr val="177B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19" name="Google Shape;419;p41"/>
          <p:cNvSpPr/>
          <p:nvPr/>
        </p:nvSpPr>
        <p:spPr>
          <a:xfrm>
            <a:off x="527190" y="-179690"/>
            <a:ext cx="3606600" cy="59220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420" name="Google Shape;420;p41"/>
          <p:cNvPicPr preferRelativeResize="0"/>
          <p:nvPr/>
        </p:nvPicPr>
        <p:blipFill rotWithShape="1">
          <a:blip r:embed="rId3">
            <a:alphaModFix/>
          </a:blip>
          <a:srcRect/>
          <a:stretch/>
        </p:blipFill>
        <p:spPr>
          <a:xfrm>
            <a:off x="8629650" y="175655"/>
            <a:ext cx="190516" cy="190516"/>
          </a:xfrm>
          <a:prstGeom prst="rect">
            <a:avLst/>
          </a:prstGeom>
          <a:noFill/>
          <a:ln>
            <a:noFill/>
          </a:ln>
        </p:spPr>
      </p:pic>
      <p:grpSp>
        <p:nvGrpSpPr>
          <p:cNvPr id="421" name="Google Shape;421;p41"/>
          <p:cNvGrpSpPr/>
          <p:nvPr/>
        </p:nvGrpSpPr>
        <p:grpSpPr>
          <a:xfrm>
            <a:off x="4881750" y="2004448"/>
            <a:ext cx="3747938" cy="1573334"/>
            <a:chOff x="0" y="-76200"/>
            <a:chExt cx="9994500" cy="6738048"/>
          </a:xfrm>
        </p:grpSpPr>
        <p:sp>
          <p:nvSpPr>
            <p:cNvPr id="422" name="Google Shape;422;p41"/>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1779A6"/>
                  </a:solidFill>
                  <a:latin typeface="Raleway"/>
                  <a:ea typeface="Raleway"/>
                  <a:cs typeface="Raleway"/>
                  <a:sym typeface="Raleway"/>
                </a:rPr>
                <a:t>Video</a:t>
              </a:r>
              <a:endParaRPr sz="800">
                <a:solidFill>
                  <a:srgbClr val="1779A6"/>
                </a:solidFill>
              </a:endParaRPr>
            </a:p>
          </p:txBody>
        </p:sp>
        <p:sp>
          <p:nvSpPr>
            <p:cNvPr id="423" name="Google Shape;423;p41"/>
            <p:cNvSpPr txBox="1"/>
            <p:nvPr/>
          </p:nvSpPr>
          <p:spPr>
            <a:xfrm>
              <a:off x="0" y="2654748"/>
              <a:ext cx="9504300" cy="40071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Clr>
                  <a:srgbClr val="000000"/>
                </a:buClr>
                <a:buFont typeface="Arial"/>
                <a:buNone/>
              </a:pPr>
              <a:r>
                <a:rPr lang="en-US" sz="1600" u="sng">
                  <a:solidFill>
                    <a:schemeClr val="hlink"/>
                  </a:solidFill>
                  <a:latin typeface="Raleway"/>
                  <a:ea typeface="Raleway"/>
                  <a:cs typeface="Raleway"/>
                  <a:sym typeface="Raleway"/>
                  <a:hlinkClick r:id="rId4"/>
                </a:rPr>
                <a:t>Meeting Students’ Psychological Needs to Help Them Feel Like They Belong</a:t>
              </a:r>
              <a:endParaRPr sz="800"/>
            </a:p>
          </p:txBody>
        </p:sp>
      </p:grpSp>
      <p:pic>
        <p:nvPicPr>
          <p:cNvPr id="424" name="Google Shape;424;p41"/>
          <p:cNvPicPr preferRelativeResize="0"/>
          <p:nvPr/>
        </p:nvPicPr>
        <p:blipFill rotWithShape="1">
          <a:blip r:embed="rId5">
            <a:alphaModFix/>
          </a:blip>
          <a:srcRect/>
          <a:stretch/>
        </p:blipFill>
        <p:spPr>
          <a:xfrm>
            <a:off x="639218" y="252717"/>
            <a:ext cx="611712" cy="611712"/>
          </a:xfrm>
          <a:prstGeom prst="rect">
            <a:avLst/>
          </a:prstGeom>
          <a:noFill/>
          <a:ln>
            <a:noFill/>
          </a:ln>
        </p:spPr>
      </p:pic>
      <p:pic>
        <p:nvPicPr>
          <p:cNvPr id="425" name="Google Shape;425;p41" title="Meeting Students' Psychological Needs to Help Them Feel Like They Belong">
            <a:hlinkClick r:id="rId6"/>
          </p:cNvPr>
          <p:cNvPicPr preferRelativeResize="0"/>
          <p:nvPr/>
        </p:nvPicPr>
        <p:blipFill>
          <a:blip r:embed="rId7">
            <a:alphaModFix/>
          </a:blip>
          <a:stretch>
            <a:fillRect/>
          </a:stretch>
        </p:blipFill>
        <p:spPr>
          <a:xfrm>
            <a:off x="295600" y="1538446"/>
            <a:ext cx="4008213" cy="2254650"/>
          </a:xfrm>
          <a:prstGeom prst="rect">
            <a:avLst/>
          </a:prstGeom>
          <a:noFill/>
          <a:ln w="19050" cap="flat" cmpd="sng">
            <a:solidFill>
              <a:srgbClr val="177BA6"/>
            </a:solidFill>
            <a:prstDash val="solid"/>
            <a:round/>
            <a:headEnd type="none" w="sm" len="sm"/>
            <a:tailEnd type="none" w="sm" len="sm"/>
          </a:ln>
        </p:spPr>
      </p:pic>
      <p:sp>
        <p:nvSpPr>
          <p:cNvPr id="426" name="Google Shape;426;p41"/>
          <p:cNvSpPr txBox="1"/>
          <p:nvPr/>
        </p:nvSpPr>
        <p:spPr>
          <a:xfrm>
            <a:off x="570888" y="3966488"/>
            <a:ext cx="3430200" cy="863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600"/>
              <a:buFont typeface="Arial"/>
              <a:buNone/>
            </a:pPr>
            <a:r>
              <a:rPr lang="en-US" sz="1700">
                <a:solidFill>
                  <a:srgbClr val="FFFFFF"/>
                </a:solidFill>
                <a:latin typeface="Raleway"/>
                <a:ea typeface="Raleway"/>
                <a:cs typeface="Raleway"/>
                <a:sym typeface="Raleway"/>
              </a:rPr>
              <a:t>2.4 Meeting Students’ Psychological Needs to Help Them Feel Like They Belong</a:t>
            </a:r>
            <a:endParaRPr sz="1700">
              <a:solidFill>
                <a:srgbClr val="FFFFFF"/>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p:nvPr/>
        </p:nvSpPr>
        <p:spPr>
          <a:xfrm>
            <a:off x="0" y="4428375"/>
            <a:ext cx="5769000" cy="234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09" name="Google Shape;109;p15"/>
          <p:cNvSpPr/>
          <p:nvPr/>
        </p:nvSpPr>
        <p:spPr>
          <a:xfrm>
            <a:off x="5768926" y="0"/>
            <a:ext cx="3778200" cy="36600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110" name="Google Shape;110;p15"/>
          <p:cNvPicPr preferRelativeResize="0"/>
          <p:nvPr/>
        </p:nvPicPr>
        <p:blipFill rotWithShape="1">
          <a:blip r:embed="rId3">
            <a:alphaModFix/>
          </a:blip>
          <a:srcRect/>
          <a:stretch/>
        </p:blipFill>
        <p:spPr>
          <a:xfrm>
            <a:off x="6067777" y="3954027"/>
            <a:ext cx="1574617" cy="474353"/>
          </a:xfrm>
          <a:prstGeom prst="rect">
            <a:avLst/>
          </a:prstGeom>
          <a:noFill/>
          <a:ln>
            <a:noFill/>
          </a:ln>
        </p:spPr>
      </p:pic>
      <p:sp>
        <p:nvSpPr>
          <p:cNvPr id="111" name="Google Shape;111;p15"/>
          <p:cNvSpPr txBox="1"/>
          <p:nvPr/>
        </p:nvSpPr>
        <p:spPr>
          <a:xfrm>
            <a:off x="452875" y="3009275"/>
            <a:ext cx="4523400" cy="5664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0"/>
              </a:spcAft>
              <a:buClr>
                <a:schemeClr val="dk1"/>
              </a:buClr>
              <a:buFont typeface="Arial"/>
              <a:buNone/>
            </a:pPr>
            <a:r>
              <a:rPr lang="en-US" sz="1600">
                <a:solidFill>
                  <a:srgbClr val="050707"/>
                </a:solidFill>
                <a:latin typeface="Raleway"/>
                <a:ea typeface="Raleway"/>
                <a:cs typeface="Raleway"/>
                <a:sym typeface="Raleway"/>
              </a:rPr>
              <a:t>TOPIC 2: Safety &amp; Belonging in Classrooms and Schools</a:t>
            </a:r>
            <a:endParaRPr sz="800"/>
          </a:p>
        </p:txBody>
      </p:sp>
      <p:sp>
        <p:nvSpPr>
          <p:cNvPr id="112" name="Google Shape;112;p15"/>
          <p:cNvSpPr txBox="1"/>
          <p:nvPr/>
        </p:nvSpPr>
        <p:spPr>
          <a:xfrm>
            <a:off x="485125" y="1014273"/>
            <a:ext cx="5251500" cy="19950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600"/>
              <a:buFont typeface="Arial"/>
              <a:buNone/>
            </a:pPr>
            <a:r>
              <a:rPr lang="en-US" sz="4800">
                <a:solidFill>
                  <a:srgbClr val="050707"/>
                </a:solidFill>
                <a:latin typeface="Raleway Black"/>
                <a:ea typeface="Raleway Black"/>
                <a:cs typeface="Raleway Black"/>
                <a:sym typeface="Raleway Black"/>
              </a:rPr>
              <a:t>2.1</a:t>
            </a:r>
            <a:endParaRPr sz="4800">
              <a:solidFill>
                <a:srgbClr val="050707"/>
              </a:solidFill>
              <a:latin typeface="Raleway Black"/>
              <a:ea typeface="Raleway Black"/>
              <a:cs typeface="Raleway Black"/>
              <a:sym typeface="Raleway Black"/>
            </a:endParaRPr>
          </a:p>
          <a:p>
            <a:pPr marL="0" marR="0" lvl="0" indent="0" algn="l" rtl="0">
              <a:lnSpc>
                <a:spcPct val="90000"/>
              </a:lnSpc>
              <a:spcBef>
                <a:spcPts val="0"/>
              </a:spcBef>
              <a:spcAft>
                <a:spcPts val="0"/>
              </a:spcAft>
              <a:buSzPts val="600"/>
              <a:buNone/>
            </a:pPr>
            <a:r>
              <a:rPr lang="en-US" sz="4800">
                <a:solidFill>
                  <a:srgbClr val="050707"/>
                </a:solidFill>
                <a:latin typeface="Raleway Black"/>
                <a:ea typeface="Raleway Black"/>
                <a:cs typeface="Raleway Black"/>
                <a:sym typeface="Raleway Black"/>
              </a:rPr>
              <a:t>Why Belonging Matters</a:t>
            </a:r>
            <a:endParaRPr sz="4800">
              <a:solidFill>
                <a:srgbClr val="050707"/>
              </a:solidFill>
              <a:latin typeface="Raleway Black"/>
              <a:ea typeface="Raleway Black"/>
              <a:cs typeface="Raleway Black"/>
              <a:sym typeface="Raleway Black"/>
            </a:endParaRPr>
          </a:p>
        </p:txBody>
      </p:sp>
      <p:sp>
        <p:nvSpPr>
          <p:cNvPr id="113" name="Google Shape;113;p15"/>
          <p:cNvSpPr txBox="1"/>
          <p:nvPr/>
        </p:nvSpPr>
        <p:spPr>
          <a:xfrm>
            <a:off x="514350" y="495300"/>
            <a:ext cx="4342500" cy="44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California Social and Emotional Learning </a:t>
            </a:r>
            <a:br>
              <a:rPr lang="en-US" sz="1600">
                <a:solidFill>
                  <a:srgbClr val="050707"/>
                </a:solidFill>
                <a:latin typeface="Raleway"/>
                <a:ea typeface="Raleway"/>
                <a:cs typeface="Raleway"/>
                <a:sym typeface="Raleway"/>
              </a:rPr>
            </a:br>
            <a:endParaRPr sz="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2"/>
          <p:cNvSpPr/>
          <p:nvPr/>
        </p:nvSpPr>
        <p:spPr>
          <a:xfrm>
            <a:off x="993984" y="973214"/>
            <a:ext cx="139500" cy="1482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32" name="Google Shape;432;p42"/>
          <p:cNvSpPr/>
          <p:nvPr/>
        </p:nvSpPr>
        <p:spPr>
          <a:xfrm>
            <a:off x="-261396" y="-99108"/>
            <a:ext cx="1015500" cy="53457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33" name="Google Shape;433;p42"/>
          <p:cNvSpPr/>
          <p:nvPr/>
        </p:nvSpPr>
        <p:spPr>
          <a:xfrm>
            <a:off x="993965" y="2437105"/>
            <a:ext cx="139500" cy="1482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34" name="Google Shape;434;p42"/>
          <p:cNvSpPr/>
          <p:nvPr/>
        </p:nvSpPr>
        <p:spPr>
          <a:xfrm>
            <a:off x="993965" y="3945643"/>
            <a:ext cx="139500" cy="1482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435" name="Google Shape;435;p42"/>
          <p:cNvPicPr preferRelativeResize="0"/>
          <p:nvPr/>
        </p:nvPicPr>
        <p:blipFill rotWithShape="1">
          <a:blip r:embed="rId3">
            <a:alphaModFix/>
          </a:blip>
          <a:srcRect/>
          <a:stretch/>
        </p:blipFill>
        <p:spPr>
          <a:xfrm>
            <a:off x="8629650" y="4629150"/>
            <a:ext cx="190516" cy="190516"/>
          </a:xfrm>
          <a:prstGeom prst="rect">
            <a:avLst/>
          </a:prstGeom>
          <a:noFill/>
          <a:ln>
            <a:noFill/>
          </a:ln>
        </p:spPr>
      </p:pic>
      <p:sp>
        <p:nvSpPr>
          <p:cNvPr id="436" name="Google Shape;436;p42"/>
          <p:cNvSpPr txBox="1"/>
          <p:nvPr/>
        </p:nvSpPr>
        <p:spPr>
          <a:xfrm>
            <a:off x="982747" y="116453"/>
            <a:ext cx="7178512" cy="67725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SzPts val="600"/>
              <a:buNone/>
            </a:pPr>
            <a:r>
              <a:rPr lang="en-US" sz="4400">
                <a:solidFill>
                  <a:srgbClr val="1779A6"/>
                </a:solidFill>
                <a:latin typeface="Raleway"/>
                <a:ea typeface="Raleway"/>
                <a:cs typeface="Raleway"/>
                <a:sym typeface="Raleway"/>
              </a:rPr>
              <a:t>Group Reflection</a:t>
            </a:r>
            <a:endParaRPr sz="4400">
              <a:solidFill>
                <a:srgbClr val="1779A6"/>
              </a:solidFill>
              <a:latin typeface="Raleway"/>
              <a:ea typeface="Raleway"/>
              <a:cs typeface="Raleway"/>
              <a:sym typeface="Raleway"/>
            </a:endParaRPr>
          </a:p>
        </p:txBody>
      </p:sp>
      <p:sp>
        <p:nvSpPr>
          <p:cNvPr id="437" name="Google Shape;437;p42"/>
          <p:cNvSpPr txBox="1"/>
          <p:nvPr/>
        </p:nvSpPr>
        <p:spPr>
          <a:xfrm>
            <a:off x="1269525" y="894875"/>
            <a:ext cx="7600500" cy="4173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How is your school meeting students’ need for autonomy, giving them space to choose who they want to be and the lives they want to live? What is one thing your school could do to increase students’ sense of autonomy? How is your school meeting this need in teachers?</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How is your school meeting students’ need for relatedness, or helping them feel connected to people and groups? What is one thing your school could do to increase students’ sense of relatedness? How is your school meeting this need in teachers?</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How is your school meeting students’ need for competence, helping them to use and grow their skills and expertise, both inner and outer? What is one thing your school could do to increase students’ feeling of competence? How is your school meeting this need in teachers?</a:t>
            </a:r>
            <a:endParaRPr sz="1700">
              <a:solidFill>
                <a:srgbClr val="050707"/>
              </a:solidFill>
              <a:latin typeface="Raleway"/>
              <a:ea typeface="Raleway"/>
              <a:cs typeface="Raleway"/>
              <a:sym typeface="Ralewa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779A6"/>
        </a:solidFill>
        <a:effectLst/>
      </p:bgPr>
    </p:bg>
    <p:spTree>
      <p:nvGrpSpPr>
        <p:cNvPr id="1" name="Shape 441"/>
        <p:cNvGrpSpPr/>
        <p:nvPr/>
      </p:nvGrpSpPr>
      <p:grpSpPr>
        <a:xfrm>
          <a:off x="0" y="0"/>
          <a:ext cx="0" cy="0"/>
          <a:chOff x="0" y="0"/>
          <a:chExt cx="0" cy="0"/>
        </a:xfrm>
      </p:grpSpPr>
      <p:sp>
        <p:nvSpPr>
          <p:cNvPr id="442" name="Google Shape;442;p43"/>
          <p:cNvSpPr txBox="1"/>
          <p:nvPr/>
        </p:nvSpPr>
        <p:spPr>
          <a:xfrm>
            <a:off x="514350" y="504825"/>
            <a:ext cx="3669900" cy="2925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FFFFFF"/>
                </a:solidFill>
                <a:latin typeface="Raleway"/>
                <a:ea typeface="Raleway"/>
                <a:cs typeface="Raleway"/>
                <a:sym typeface="Raleway"/>
              </a:rPr>
              <a:t>TAKE IT DEEPER</a:t>
            </a:r>
            <a:endParaRPr sz="800"/>
          </a:p>
        </p:txBody>
      </p:sp>
      <p:sp>
        <p:nvSpPr>
          <p:cNvPr id="443" name="Google Shape;443;p43"/>
          <p:cNvSpPr txBox="1"/>
          <p:nvPr/>
        </p:nvSpPr>
        <p:spPr>
          <a:xfrm>
            <a:off x="368803" y="3856275"/>
            <a:ext cx="4428900" cy="1622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chemeClr val="dk1"/>
              </a:buClr>
              <a:buSzPts val="600"/>
              <a:buFont typeface="Arial"/>
              <a:buNone/>
            </a:pPr>
            <a:r>
              <a:rPr lang="en-US" sz="1700">
                <a:solidFill>
                  <a:srgbClr val="FFFFFF"/>
                </a:solidFill>
                <a:latin typeface="Raleway"/>
                <a:ea typeface="Raleway"/>
                <a:cs typeface="Raleway"/>
                <a:sym typeface="Raleway"/>
              </a:rPr>
              <a:t>2.4</a:t>
            </a:r>
            <a:endParaRPr sz="1700">
              <a:solidFill>
                <a:srgbClr val="FFFFFF"/>
              </a:solidFill>
              <a:latin typeface="Raleway"/>
              <a:ea typeface="Raleway"/>
              <a:cs typeface="Raleway"/>
              <a:sym typeface="Raleway"/>
            </a:endParaRPr>
          </a:p>
          <a:p>
            <a:pPr marL="0" marR="0" lvl="0" indent="0" algn="l" rtl="0">
              <a:lnSpc>
                <a:spcPct val="130000"/>
              </a:lnSpc>
              <a:spcBef>
                <a:spcPts val="0"/>
              </a:spcBef>
              <a:spcAft>
                <a:spcPts val="0"/>
              </a:spcAft>
              <a:buClr>
                <a:schemeClr val="dk1"/>
              </a:buClr>
              <a:buSzPts val="600"/>
              <a:buFont typeface="Arial"/>
              <a:buNone/>
            </a:pPr>
            <a:r>
              <a:rPr lang="en-US" sz="1700">
                <a:solidFill>
                  <a:srgbClr val="FFFFFF"/>
                </a:solidFill>
                <a:latin typeface="Raleway"/>
                <a:ea typeface="Raleway"/>
                <a:cs typeface="Raleway"/>
                <a:sym typeface="Raleway"/>
              </a:rPr>
              <a:t>Meeting Students’ Psychological Needs to Help Them Feel Like They Belong</a:t>
            </a:r>
            <a:endParaRPr sz="1700">
              <a:solidFill>
                <a:srgbClr val="FFFFFF"/>
              </a:solidFill>
              <a:latin typeface="Raleway"/>
              <a:ea typeface="Raleway"/>
              <a:cs typeface="Raleway"/>
              <a:sym typeface="Raleway"/>
            </a:endParaRPr>
          </a:p>
          <a:p>
            <a:pPr marL="0" marR="0" lvl="0" indent="0" algn="l" rtl="0">
              <a:lnSpc>
                <a:spcPct val="130000"/>
              </a:lnSpc>
              <a:spcBef>
                <a:spcPts val="0"/>
              </a:spcBef>
              <a:spcAft>
                <a:spcPts val="0"/>
              </a:spcAft>
              <a:buClr>
                <a:schemeClr val="dk1"/>
              </a:buClr>
              <a:buSzPts val="600"/>
              <a:buFont typeface="Arial"/>
              <a:buNone/>
            </a:pPr>
            <a:endParaRPr sz="1700">
              <a:solidFill>
                <a:srgbClr val="FFFFFF"/>
              </a:solidFill>
              <a:latin typeface="Raleway"/>
              <a:ea typeface="Raleway"/>
              <a:cs typeface="Raleway"/>
              <a:sym typeface="Raleway"/>
            </a:endParaRPr>
          </a:p>
          <a:p>
            <a:pPr marL="0" marR="0" lvl="0" indent="0" algn="l" rtl="0">
              <a:lnSpc>
                <a:spcPct val="130000"/>
              </a:lnSpc>
              <a:spcBef>
                <a:spcPts val="0"/>
              </a:spcBef>
              <a:spcAft>
                <a:spcPts val="0"/>
              </a:spcAft>
              <a:buNone/>
            </a:pPr>
            <a:endParaRPr sz="1700">
              <a:solidFill>
                <a:srgbClr val="FFFFFF"/>
              </a:solidFill>
              <a:latin typeface="Raleway"/>
              <a:ea typeface="Raleway"/>
              <a:cs typeface="Raleway"/>
              <a:sym typeface="Raleway"/>
            </a:endParaRPr>
          </a:p>
        </p:txBody>
      </p:sp>
      <p:sp>
        <p:nvSpPr>
          <p:cNvPr id="444" name="Google Shape;444;p43"/>
          <p:cNvSpPr/>
          <p:nvPr/>
        </p:nvSpPr>
        <p:spPr>
          <a:xfrm>
            <a:off x="368788" y="3555811"/>
            <a:ext cx="437700" cy="61800"/>
          </a:xfrm>
          <a:prstGeom prst="rect">
            <a:avLst/>
          </a:prstGeom>
          <a:solidFill>
            <a:srgbClr val="FFFFFF"/>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45" name="Google Shape;445;p43"/>
          <p:cNvSpPr txBox="1"/>
          <p:nvPr/>
        </p:nvSpPr>
        <p:spPr>
          <a:xfrm>
            <a:off x="368788" y="1347091"/>
            <a:ext cx="42084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600">
                <a:solidFill>
                  <a:srgbClr val="FFFFFF"/>
                </a:solidFill>
                <a:latin typeface="Raleway"/>
                <a:ea typeface="Raleway"/>
                <a:cs typeface="Raleway"/>
                <a:sym typeface="Raleway"/>
              </a:rPr>
              <a:t>Complete</a:t>
            </a:r>
            <a:r>
              <a:rPr lang="en-US" sz="3600" b="1">
                <a:solidFill>
                  <a:srgbClr val="FFFFFF"/>
                </a:solidFill>
                <a:latin typeface="Raleway"/>
                <a:ea typeface="Raleway"/>
                <a:cs typeface="Raleway"/>
                <a:sym typeface="Raleway"/>
              </a:rPr>
              <a:t> “SWOT Analysis Psychological Needs” </a:t>
            </a:r>
            <a:endParaRPr sz="800"/>
          </a:p>
        </p:txBody>
      </p:sp>
      <p:pic>
        <p:nvPicPr>
          <p:cNvPr id="446" name="Google Shape;446;p43"/>
          <p:cNvPicPr preferRelativeResize="0"/>
          <p:nvPr/>
        </p:nvPicPr>
        <p:blipFill rotWithShape="1">
          <a:blip r:embed="rId3">
            <a:alphaModFix/>
          </a:blip>
          <a:srcRect/>
          <a:stretch/>
        </p:blipFill>
        <p:spPr>
          <a:xfrm>
            <a:off x="8557927" y="4506407"/>
            <a:ext cx="190516" cy="190516"/>
          </a:xfrm>
          <a:prstGeom prst="rect">
            <a:avLst/>
          </a:prstGeom>
          <a:noFill/>
          <a:ln>
            <a:noFill/>
          </a:ln>
        </p:spPr>
      </p:pic>
      <p:pic>
        <p:nvPicPr>
          <p:cNvPr id="447" name="Google Shape;447;p43"/>
          <p:cNvPicPr preferRelativeResize="0"/>
          <p:nvPr/>
        </p:nvPicPr>
        <p:blipFill>
          <a:blip r:embed="rId4">
            <a:alphaModFix/>
          </a:blip>
          <a:stretch>
            <a:fillRect/>
          </a:stretch>
        </p:blipFill>
        <p:spPr>
          <a:xfrm>
            <a:off x="4906028" y="335888"/>
            <a:ext cx="3455424" cy="4471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4"/>
          <p:cNvSpPr/>
          <p:nvPr/>
        </p:nvSpPr>
        <p:spPr>
          <a:xfrm>
            <a:off x="0" y="4428375"/>
            <a:ext cx="5769000" cy="234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53" name="Google Shape;453;p44"/>
          <p:cNvSpPr/>
          <p:nvPr/>
        </p:nvSpPr>
        <p:spPr>
          <a:xfrm>
            <a:off x="5768926" y="0"/>
            <a:ext cx="3778200" cy="36600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454" name="Google Shape;454;p44"/>
          <p:cNvPicPr preferRelativeResize="0"/>
          <p:nvPr/>
        </p:nvPicPr>
        <p:blipFill rotWithShape="1">
          <a:blip r:embed="rId3">
            <a:alphaModFix/>
          </a:blip>
          <a:srcRect/>
          <a:stretch/>
        </p:blipFill>
        <p:spPr>
          <a:xfrm>
            <a:off x="6067777" y="3954027"/>
            <a:ext cx="1574617" cy="474353"/>
          </a:xfrm>
          <a:prstGeom prst="rect">
            <a:avLst/>
          </a:prstGeom>
          <a:noFill/>
          <a:ln>
            <a:noFill/>
          </a:ln>
        </p:spPr>
      </p:pic>
      <p:grpSp>
        <p:nvGrpSpPr>
          <p:cNvPr id="455" name="Google Shape;455;p44"/>
          <p:cNvGrpSpPr/>
          <p:nvPr/>
        </p:nvGrpSpPr>
        <p:grpSpPr>
          <a:xfrm>
            <a:off x="452875" y="1320552"/>
            <a:ext cx="5175000" cy="3312381"/>
            <a:chOff x="5" y="-3373104"/>
            <a:chExt cx="13800000" cy="10204500"/>
          </a:xfrm>
        </p:grpSpPr>
        <p:sp>
          <p:nvSpPr>
            <p:cNvPr id="456" name="Google Shape;456;p44"/>
            <p:cNvSpPr txBox="1"/>
            <p:nvPr/>
          </p:nvSpPr>
          <p:spPr>
            <a:xfrm>
              <a:off x="163939" y="3113796"/>
              <a:ext cx="13177500" cy="37176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0"/>
                </a:spcAft>
                <a:buClr>
                  <a:schemeClr val="dk1"/>
                </a:buClr>
                <a:buSzPts val="600"/>
                <a:buFont typeface="Arial"/>
                <a:buNone/>
              </a:pPr>
              <a:r>
                <a:rPr lang="en-US" sz="1600">
                  <a:solidFill>
                    <a:srgbClr val="050707"/>
                  </a:solidFill>
                  <a:latin typeface="Raleway"/>
                  <a:ea typeface="Raleway"/>
                  <a:cs typeface="Raleway"/>
                  <a:sym typeface="Raleway"/>
                </a:rPr>
                <a:t>TOPIC 2: Safety &amp; Belonging in Classrooms and Schools</a:t>
              </a:r>
              <a:endParaRPr sz="1600">
                <a:solidFill>
                  <a:srgbClr val="050707"/>
                </a:solidFill>
                <a:latin typeface="Raleway"/>
                <a:ea typeface="Raleway"/>
                <a:cs typeface="Raleway"/>
                <a:sym typeface="Raleway"/>
              </a:endParaRPr>
            </a:p>
            <a:p>
              <a:pPr marL="0" lvl="0" indent="0" algn="l" rtl="0">
                <a:lnSpc>
                  <a:spcPct val="130000"/>
                </a:lnSpc>
                <a:spcBef>
                  <a:spcPts val="0"/>
                </a:spcBef>
                <a:spcAft>
                  <a:spcPts val="0"/>
                </a:spcAft>
                <a:buClr>
                  <a:schemeClr val="dk1"/>
                </a:buClr>
                <a:buSzPts val="600"/>
                <a:buFont typeface="Arial"/>
                <a:buNone/>
              </a:pPr>
              <a:endParaRPr sz="1600">
                <a:solidFill>
                  <a:srgbClr val="050707"/>
                </a:solidFill>
                <a:latin typeface="Raleway"/>
                <a:ea typeface="Raleway"/>
                <a:cs typeface="Raleway"/>
                <a:sym typeface="Raleway"/>
              </a:endParaRPr>
            </a:p>
            <a:p>
              <a:pPr marL="0" lvl="0" indent="0" algn="l" rtl="0">
                <a:lnSpc>
                  <a:spcPct val="130000"/>
                </a:lnSpc>
                <a:spcBef>
                  <a:spcPts val="0"/>
                </a:spcBef>
                <a:spcAft>
                  <a:spcPts val="0"/>
                </a:spcAft>
                <a:buNone/>
              </a:pPr>
              <a:endParaRPr sz="1600">
                <a:solidFill>
                  <a:srgbClr val="050707"/>
                </a:solidFill>
                <a:latin typeface="Raleway"/>
                <a:ea typeface="Raleway"/>
                <a:cs typeface="Raleway"/>
                <a:sym typeface="Raleway"/>
              </a:endParaRPr>
            </a:p>
          </p:txBody>
        </p:sp>
        <p:sp>
          <p:nvSpPr>
            <p:cNvPr id="457" name="Google Shape;457;p44"/>
            <p:cNvSpPr txBox="1"/>
            <p:nvPr/>
          </p:nvSpPr>
          <p:spPr>
            <a:xfrm>
              <a:off x="5" y="-3373104"/>
              <a:ext cx="13800000" cy="61455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600"/>
                <a:buFont typeface="Arial"/>
                <a:buNone/>
              </a:pPr>
              <a:r>
                <a:rPr lang="en-US" sz="3600">
                  <a:solidFill>
                    <a:srgbClr val="050707"/>
                  </a:solidFill>
                  <a:latin typeface="Raleway Black"/>
                  <a:ea typeface="Raleway Black"/>
                  <a:cs typeface="Raleway Black"/>
                  <a:sym typeface="Raleway Black"/>
                </a:rPr>
                <a:t>2.5 Cultivating Belonging Through Teacher-Student and Peer Relationships</a:t>
              </a:r>
              <a:endParaRPr sz="5600">
                <a:solidFill>
                  <a:srgbClr val="050707"/>
                </a:solidFill>
                <a:latin typeface="Raleway Black"/>
                <a:ea typeface="Raleway Black"/>
                <a:cs typeface="Raleway Black"/>
                <a:sym typeface="Raleway Black"/>
              </a:endParaRPr>
            </a:p>
          </p:txBody>
        </p:sp>
      </p:grpSp>
      <p:sp>
        <p:nvSpPr>
          <p:cNvPr id="458" name="Google Shape;458;p44"/>
          <p:cNvSpPr txBox="1"/>
          <p:nvPr/>
        </p:nvSpPr>
        <p:spPr>
          <a:xfrm>
            <a:off x="514350" y="495300"/>
            <a:ext cx="4342500" cy="44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California Social and Emotional Learning </a:t>
            </a:r>
            <a:br>
              <a:rPr lang="en-US" sz="1600">
                <a:solidFill>
                  <a:srgbClr val="050707"/>
                </a:solidFill>
                <a:latin typeface="Raleway"/>
                <a:ea typeface="Raleway"/>
                <a:cs typeface="Raleway"/>
                <a:sym typeface="Raleway"/>
              </a:rPr>
            </a:br>
            <a:endParaRPr sz="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grpSp>
        <p:nvGrpSpPr>
          <p:cNvPr id="463" name="Google Shape;463;p45"/>
          <p:cNvGrpSpPr/>
          <p:nvPr/>
        </p:nvGrpSpPr>
        <p:grpSpPr>
          <a:xfrm>
            <a:off x="514350" y="365225"/>
            <a:ext cx="4439533" cy="3918422"/>
            <a:chOff x="0" y="-397692"/>
            <a:chExt cx="10780800" cy="10449125"/>
          </a:xfrm>
        </p:grpSpPr>
        <p:sp>
          <p:nvSpPr>
            <p:cNvPr id="464" name="Google Shape;464;p45"/>
            <p:cNvSpPr txBox="1"/>
            <p:nvPr/>
          </p:nvSpPr>
          <p:spPr>
            <a:xfrm>
              <a:off x="0" y="-397692"/>
              <a:ext cx="10644900" cy="3792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400">
                  <a:solidFill>
                    <a:srgbClr val="050707"/>
                  </a:solidFill>
                  <a:latin typeface="Raleway"/>
                  <a:ea typeface="Raleway"/>
                  <a:cs typeface="Raleway"/>
                  <a:sym typeface="Raleway"/>
                </a:rPr>
                <a:t>Learning Objectives</a:t>
              </a:r>
              <a:endParaRPr sz="800"/>
            </a:p>
          </p:txBody>
        </p:sp>
        <p:sp>
          <p:nvSpPr>
            <p:cNvPr id="465" name="Google Shape;465;p45"/>
            <p:cNvSpPr txBox="1"/>
            <p:nvPr/>
          </p:nvSpPr>
          <p:spPr>
            <a:xfrm>
              <a:off x="0" y="3481108"/>
              <a:ext cx="10780800" cy="54579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Clr>
                  <a:schemeClr val="dk1"/>
                </a:buClr>
                <a:buSzPts val="600"/>
                <a:buFont typeface="Arial"/>
                <a:buNone/>
              </a:pPr>
              <a:r>
                <a:rPr lang="en-US" sz="1900">
                  <a:solidFill>
                    <a:srgbClr val="9C182C"/>
                  </a:solidFill>
                  <a:latin typeface="Raleway"/>
                  <a:ea typeface="Raleway"/>
                  <a:cs typeface="Raleway"/>
                  <a:sym typeface="Raleway"/>
                </a:rPr>
                <a:t>2.5 Cultivating Belonging Through Teacher-Student and Peer Relationships</a:t>
              </a:r>
              <a:endParaRPr sz="1900">
                <a:solidFill>
                  <a:srgbClr val="9C182C"/>
                </a:solidFill>
                <a:latin typeface="Raleway"/>
                <a:ea typeface="Raleway"/>
                <a:cs typeface="Raleway"/>
                <a:sym typeface="Raleway"/>
              </a:endParaRPr>
            </a:p>
            <a:p>
              <a:pPr marL="0" marR="0" lvl="0" indent="0" algn="l" rtl="0">
                <a:lnSpc>
                  <a:spcPct val="119970"/>
                </a:lnSpc>
                <a:spcBef>
                  <a:spcPts val="0"/>
                </a:spcBef>
                <a:spcAft>
                  <a:spcPts val="0"/>
                </a:spcAft>
                <a:buClr>
                  <a:schemeClr val="dk1"/>
                </a:buClr>
                <a:buSzPts val="600"/>
                <a:buFont typeface="Arial"/>
                <a:buNone/>
              </a:pPr>
              <a:endParaRPr sz="1900">
                <a:solidFill>
                  <a:srgbClr val="9C182C"/>
                </a:solidFill>
                <a:latin typeface="Raleway"/>
                <a:ea typeface="Raleway"/>
                <a:cs typeface="Raleway"/>
                <a:sym typeface="Raleway"/>
              </a:endParaRPr>
            </a:p>
            <a:p>
              <a:pPr marL="0" marR="0" lvl="0" indent="0" algn="l" rtl="0">
                <a:lnSpc>
                  <a:spcPct val="119970"/>
                </a:lnSpc>
                <a:spcBef>
                  <a:spcPts val="0"/>
                </a:spcBef>
                <a:spcAft>
                  <a:spcPts val="0"/>
                </a:spcAft>
                <a:buClr>
                  <a:schemeClr val="dk1"/>
                </a:buClr>
                <a:buSzPts val="600"/>
                <a:buFont typeface="Arial"/>
                <a:buNone/>
              </a:pPr>
              <a:endParaRPr sz="1900">
                <a:solidFill>
                  <a:srgbClr val="9C182C"/>
                </a:solidFill>
                <a:latin typeface="Raleway"/>
                <a:ea typeface="Raleway"/>
                <a:cs typeface="Raleway"/>
                <a:sym typeface="Raleway"/>
              </a:endParaRPr>
            </a:p>
            <a:p>
              <a:pPr marL="0" marR="0" lvl="0" indent="0" algn="l" rtl="0">
                <a:lnSpc>
                  <a:spcPct val="119970"/>
                </a:lnSpc>
                <a:spcBef>
                  <a:spcPts val="0"/>
                </a:spcBef>
                <a:spcAft>
                  <a:spcPts val="0"/>
                </a:spcAft>
                <a:buNone/>
              </a:pPr>
              <a:endParaRPr sz="1900">
                <a:solidFill>
                  <a:srgbClr val="9C182C"/>
                </a:solidFill>
                <a:latin typeface="Raleway"/>
                <a:ea typeface="Raleway"/>
                <a:cs typeface="Raleway"/>
                <a:sym typeface="Raleway"/>
              </a:endParaRPr>
            </a:p>
          </p:txBody>
        </p:sp>
        <p:sp>
          <p:nvSpPr>
            <p:cNvPr id="466" name="Google Shape;466;p45"/>
            <p:cNvSpPr txBox="1"/>
            <p:nvPr/>
          </p:nvSpPr>
          <p:spPr>
            <a:xfrm>
              <a:off x="0" y="6637133"/>
              <a:ext cx="10644900" cy="3414300"/>
            </a:xfrm>
            <a:prstGeom prst="rect">
              <a:avLst/>
            </a:prstGeom>
            <a:noFill/>
            <a:ln>
              <a:noFill/>
            </a:ln>
          </p:spPr>
          <p:txBody>
            <a:bodyPr spcFirstLastPara="1" wrap="square" lIns="0" tIns="0" rIns="0" bIns="0" anchor="t" anchorCtr="0">
              <a:spAutoFit/>
            </a:bodyPr>
            <a:lstStyle/>
            <a:p>
              <a:pPr marL="254000" marR="0" lvl="0" indent="-228600" algn="l" rtl="0">
                <a:lnSpc>
                  <a:spcPct val="139964"/>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Brainstorm ways to build stronger teacher-student relationships with students</a:t>
              </a:r>
              <a:endParaRPr sz="1600">
                <a:solidFill>
                  <a:srgbClr val="050707"/>
                </a:solidFill>
                <a:latin typeface="Raleway"/>
                <a:ea typeface="Raleway"/>
                <a:cs typeface="Raleway"/>
                <a:sym typeface="Raleway"/>
              </a:endParaRPr>
            </a:p>
            <a:p>
              <a:pPr marL="254000" marR="0" lvl="0" indent="-228600" algn="l" rtl="0">
                <a:lnSpc>
                  <a:spcPct val="139964"/>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Brainstorm ways to encourage stronger peer relationships among students</a:t>
              </a:r>
              <a:endParaRPr sz="1600">
                <a:solidFill>
                  <a:srgbClr val="050707"/>
                </a:solidFill>
                <a:latin typeface="Raleway"/>
                <a:ea typeface="Raleway"/>
                <a:cs typeface="Raleway"/>
                <a:sym typeface="Raleway"/>
              </a:endParaRPr>
            </a:p>
          </p:txBody>
        </p:sp>
      </p:grpSp>
      <p:sp>
        <p:nvSpPr>
          <p:cNvPr id="467" name="Google Shape;467;p45"/>
          <p:cNvSpPr/>
          <p:nvPr/>
        </p:nvSpPr>
        <p:spPr>
          <a:xfrm>
            <a:off x="5156341" y="-389240"/>
            <a:ext cx="3987600" cy="59220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68" name="Google Shape;468;p45"/>
          <p:cNvSpPr/>
          <p:nvPr/>
        </p:nvSpPr>
        <p:spPr>
          <a:xfrm>
            <a:off x="514350" y="4538770"/>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469" name="Google Shape;469;p45"/>
          <p:cNvPicPr preferRelativeResize="0"/>
          <p:nvPr/>
        </p:nvPicPr>
        <p:blipFill rotWithShape="1">
          <a:blip r:embed="rId3">
            <a:alphaModFix/>
          </a:blip>
          <a:srcRect/>
          <a:stretch/>
        </p:blipFill>
        <p:spPr>
          <a:xfrm>
            <a:off x="8629650" y="4629150"/>
            <a:ext cx="190516" cy="190516"/>
          </a:xfrm>
          <a:prstGeom prst="rect">
            <a:avLst/>
          </a:prstGeom>
          <a:noFill/>
          <a:ln>
            <a:noFill/>
          </a:ln>
        </p:spPr>
      </p:pic>
      <p:pic>
        <p:nvPicPr>
          <p:cNvPr id="470" name="Google Shape;470;p45"/>
          <p:cNvPicPr preferRelativeResize="0"/>
          <p:nvPr/>
        </p:nvPicPr>
        <p:blipFill>
          <a:blip r:embed="rId4">
            <a:alphaModFix/>
          </a:blip>
          <a:stretch>
            <a:fillRect/>
          </a:stretch>
        </p:blipFill>
        <p:spPr>
          <a:xfrm>
            <a:off x="5621456" y="41019"/>
            <a:ext cx="1806675" cy="1806675"/>
          </a:xfrm>
          <a:prstGeom prst="rect">
            <a:avLst/>
          </a:prstGeom>
          <a:noFill/>
          <a:ln>
            <a:noFill/>
          </a:ln>
        </p:spPr>
      </p:pic>
      <p:sp>
        <p:nvSpPr>
          <p:cNvPr id="471" name="Google Shape;471;p45"/>
          <p:cNvSpPr txBox="1"/>
          <p:nvPr/>
        </p:nvSpPr>
        <p:spPr>
          <a:xfrm>
            <a:off x="5527350" y="3175700"/>
            <a:ext cx="3400200" cy="1901100"/>
          </a:xfrm>
          <a:prstGeom prst="rect">
            <a:avLst/>
          </a:prstGeom>
          <a:noFill/>
          <a:ln>
            <a:noFill/>
          </a:ln>
        </p:spPr>
        <p:txBody>
          <a:bodyPr spcFirstLastPara="1" wrap="square" lIns="101600" tIns="101600" rIns="101600" bIns="101600" anchor="t" anchorCtr="0">
            <a:spAutoFit/>
          </a:bodyPr>
          <a:lstStyle/>
          <a:p>
            <a:pPr marL="0" marR="0" lvl="0" indent="0" algn="ctr" rtl="0">
              <a:lnSpc>
                <a:spcPct val="119970"/>
              </a:lnSpc>
              <a:spcBef>
                <a:spcPts val="0"/>
              </a:spcBef>
              <a:spcAft>
                <a:spcPts val="0"/>
              </a:spcAft>
              <a:buNone/>
            </a:pPr>
            <a:r>
              <a:rPr lang="en-US" sz="1900" b="1">
                <a:solidFill>
                  <a:srgbClr val="FFFFFF"/>
                </a:solidFill>
                <a:latin typeface="Raleway"/>
                <a:ea typeface="Raleway"/>
                <a:cs typeface="Raleway"/>
                <a:sym typeface="Raleway"/>
              </a:rPr>
              <a:t>Link Objectives to Developmental Indicators in</a:t>
            </a:r>
            <a:br>
              <a:rPr lang="en-US" sz="1900" b="1">
                <a:solidFill>
                  <a:srgbClr val="FFFFFF"/>
                </a:solidFill>
                <a:latin typeface="Raleway"/>
                <a:ea typeface="Raleway"/>
                <a:cs typeface="Raleway"/>
                <a:sym typeface="Raleway"/>
              </a:rPr>
            </a:br>
            <a:r>
              <a:rPr lang="en-US" sz="1900" b="1" u="sng">
                <a:solidFill>
                  <a:srgbClr val="FFFFFF"/>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California Transformative SEL Competencies</a:t>
            </a:r>
            <a:r>
              <a:rPr lang="en-US" sz="1900" b="1">
                <a:solidFill>
                  <a:srgbClr val="FFFFFF"/>
                </a:solidFill>
                <a:latin typeface="Raleway"/>
                <a:ea typeface="Raleway"/>
                <a:cs typeface="Raleway"/>
                <a:sym typeface="Raleway"/>
              </a:rPr>
              <a:t> </a:t>
            </a:r>
            <a:endParaRPr sz="1900" b="1">
              <a:solidFill>
                <a:srgbClr val="FFFFFF"/>
              </a:solidFill>
              <a:latin typeface="Raleway"/>
              <a:ea typeface="Raleway"/>
              <a:cs typeface="Raleway"/>
              <a:sym typeface="Raleway"/>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6"/>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77" name="Google Shape;477;p46"/>
          <p:cNvSpPr/>
          <p:nvPr/>
        </p:nvSpPr>
        <p:spPr>
          <a:xfrm>
            <a:off x="527190" y="-179690"/>
            <a:ext cx="3606600" cy="59220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478" name="Google Shape;478;p46"/>
          <p:cNvPicPr preferRelativeResize="0"/>
          <p:nvPr/>
        </p:nvPicPr>
        <p:blipFill rotWithShape="1">
          <a:blip r:embed="rId3">
            <a:alphaModFix/>
          </a:blip>
          <a:srcRect/>
          <a:stretch/>
        </p:blipFill>
        <p:spPr>
          <a:xfrm>
            <a:off x="8629650" y="175655"/>
            <a:ext cx="190516" cy="190516"/>
          </a:xfrm>
          <a:prstGeom prst="rect">
            <a:avLst/>
          </a:prstGeom>
          <a:noFill/>
          <a:ln>
            <a:noFill/>
          </a:ln>
        </p:spPr>
      </p:pic>
      <p:grpSp>
        <p:nvGrpSpPr>
          <p:cNvPr id="479" name="Google Shape;479;p46"/>
          <p:cNvGrpSpPr/>
          <p:nvPr/>
        </p:nvGrpSpPr>
        <p:grpSpPr>
          <a:xfrm>
            <a:off x="4881750" y="2004448"/>
            <a:ext cx="3747938" cy="1228688"/>
            <a:chOff x="0" y="-76200"/>
            <a:chExt cx="9994500" cy="5262048"/>
          </a:xfrm>
        </p:grpSpPr>
        <p:sp>
          <p:nvSpPr>
            <p:cNvPr id="480" name="Google Shape;480;p46"/>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9C182C"/>
                  </a:solidFill>
                  <a:latin typeface="Raleway"/>
                  <a:ea typeface="Raleway"/>
                  <a:cs typeface="Raleway"/>
                  <a:sym typeface="Raleway"/>
                </a:rPr>
                <a:t>Video</a:t>
              </a:r>
              <a:endParaRPr sz="800"/>
            </a:p>
          </p:txBody>
        </p:sp>
        <p:sp>
          <p:nvSpPr>
            <p:cNvPr id="481" name="Google Shape;481;p46"/>
            <p:cNvSpPr txBox="1"/>
            <p:nvPr/>
          </p:nvSpPr>
          <p:spPr>
            <a:xfrm>
              <a:off x="0" y="2654748"/>
              <a:ext cx="9504300" cy="25311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Clr>
                  <a:srgbClr val="000000"/>
                </a:buClr>
                <a:buFont typeface="Arial"/>
                <a:buNone/>
              </a:pPr>
              <a:r>
                <a:rPr lang="en-US" sz="1600">
                  <a:solidFill>
                    <a:srgbClr val="050707"/>
                  </a:solidFill>
                  <a:latin typeface="Raleway"/>
                  <a:ea typeface="Raleway"/>
                  <a:cs typeface="Raleway"/>
                  <a:sym typeface="Raleway"/>
                </a:rPr>
                <a:t>Video: </a:t>
              </a:r>
              <a:r>
                <a:rPr lang="en-US" sz="1600" u="sng">
                  <a:solidFill>
                    <a:schemeClr val="hlink"/>
                  </a:solidFill>
                  <a:latin typeface="Raleway"/>
                  <a:ea typeface="Raleway"/>
                  <a:cs typeface="Raleway"/>
                  <a:sym typeface="Raleway"/>
                  <a:hlinkClick r:id="rId4"/>
                </a:rPr>
                <a:t>Cultivating Belonging Through the Teacher-Student Relationship</a:t>
              </a:r>
              <a:endParaRPr sz="800"/>
            </a:p>
          </p:txBody>
        </p:sp>
      </p:grpSp>
      <p:pic>
        <p:nvPicPr>
          <p:cNvPr id="482" name="Google Shape;482;p46"/>
          <p:cNvPicPr preferRelativeResize="0"/>
          <p:nvPr/>
        </p:nvPicPr>
        <p:blipFill rotWithShape="1">
          <a:blip r:embed="rId5">
            <a:alphaModFix/>
          </a:blip>
          <a:srcRect/>
          <a:stretch/>
        </p:blipFill>
        <p:spPr>
          <a:xfrm>
            <a:off x="639218" y="252717"/>
            <a:ext cx="611712" cy="611712"/>
          </a:xfrm>
          <a:prstGeom prst="rect">
            <a:avLst/>
          </a:prstGeom>
          <a:noFill/>
          <a:ln>
            <a:noFill/>
          </a:ln>
        </p:spPr>
      </p:pic>
      <p:pic>
        <p:nvPicPr>
          <p:cNvPr id="483" name="Google Shape;483;p46" title="Cultivating Belonging Through the Teacher-Student Relationship">
            <a:hlinkClick r:id="rId6"/>
          </p:cNvPr>
          <p:cNvPicPr preferRelativeResize="0"/>
          <p:nvPr/>
        </p:nvPicPr>
        <p:blipFill>
          <a:blip r:embed="rId7">
            <a:alphaModFix/>
          </a:blip>
          <a:stretch>
            <a:fillRect/>
          </a:stretch>
        </p:blipFill>
        <p:spPr>
          <a:xfrm>
            <a:off x="89633" y="1340200"/>
            <a:ext cx="4301850" cy="2419800"/>
          </a:xfrm>
          <a:prstGeom prst="rect">
            <a:avLst/>
          </a:prstGeom>
          <a:noFill/>
          <a:ln>
            <a:noFill/>
          </a:ln>
        </p:spPr>
      </p:pic>
      <p:sp>
        <p:nvSpPr>
          <p:cNvPr id="484" name="Google Shape;484;p46"/>
          <p:cNvSpPr txBox="1"/>
          <p:nvPr/>
        </p:nvSpPr>
        <p:spPr>
          <a:xfrm>
            <a:off x="587800" y="3933046"/>
            <a:ext cx="3637800" cy="863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SzPts val="600"/>
              <a:buNone/>
            </a:pPr>
            <a:r>
              <a:rPr lang="en-US" sz="1700">
                <a:solidFill>
                  <a:srgbClr val="FFFFFF"/>
                </a:solidFill>
                <a:latin typeface="Raleway"/>
                <a:ea typeface="Raleway"/>
                <a:cs typeface="Raleway"/>
                <a:sym typeface="Raleway"/>
              </a:rPr>
              <a:t>2.5 Cultivating Belonging Through Teacher-Student and Peer Relationships</a:t>
            </a:r>
            <a:endParaRPr sz="1700">
              <a:solidFill>
                <a:srgbClr val="FFFFFF"/>
              </a:solidFill>
              <a:latin typeface="Raleway"/>
              <a:ea typeface="Raleway"/>
              <a:cs typeface="Raleway"/>
              <a:sym typeface="Raleway"/>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grpSp>
        <p:nvGrpSpPr>
          <p:cNvPr id="489" name="Google Shape;489;p47"/>
          <p:cNvGrpSpPr/>
          <p:nvPr/>
        </p:nvGrpSpPr>
        <p:grpSpPr>
          <a:xfrm>
            <a:off x="1451149" y="539353"/>
            <a:ext cx="7178522" cy="2167200"/>
            <a:chOff x="-26" y="66675"/>
            <a:chExt cx="19142726" cy="5779200"/>
          </a:xfrm>
        </p:grpSpPr>
        <p:sp>
          <p:nvSpPr>
            <p:cNvPr id="490" name="Google Shape;490;p47"/>
            <p:cNvSpPr txBox="1"/>
            <p:nvPr/>
          </p:nvSpPr>
          <p:spPr>
            <a:xfrm>
              <a:off x="0" y="66675"/>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chemeClr val="dk1"/>
                </a:buClr>
                <a:buSzPts val="600"/>
                <a:buFont typeface="Arial"/>
                <a:buNone/>
              </a:pPr>
              <a:r>
                <a:rPr lang="en-US" sz="4400">
                  <a:solidFill>
                    <a:srgbClr val="9C182C"/>
                  </a:solidFill>
                  <a:latin typeface="Raleway"/>
                  <a:ea typeface="Raleway"/>
                  <a:cs typeface="Raleway"/>
                  <a:sym typeface="Raleway"/>
                </a:rPr>
                <a:t>Let’s Discuss</a:t>
              </a: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Clr>
                  <a:schemeClr val="dk1"/>
                </a:buClr>
                <a:buSzPts val="600"/>
                <a:buFont typeface="Arial"/>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491" name="Google Shape;491;p47"/>
            <p:cNvSpPr txBox="1"/>
            <p:nvPr/>
          </p:nvSpPr>
          <p:spPr>
            <a:xfrm>
              <a:off x="-26" y="2157400"/>
              <a:ext cx="19142700" cy="7800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watching the video, reflect on the following questions:</a:t>
              </a:r>
              <a:endParaRPr sz="800"/>
            </a:p>
          </p:txBody>
        </p:sp>
      </p:grpSp>
      <p:sp>
        <p:nvSpPr>
          <p:cNvPr id="492" name="Google Shape;492;p47"/>
          <p:cNvSpPr/>
          <p:nvPr/>
        </p:nvSpPr>
        <p:spPr>
          <a:xfrm>
            <a:off x="1645247" y="1927389"/>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93" name="Google Shape;493;p47"/>
          <p:cNvSpPr txBox="1"/>
          <p:nvPr/>
        </p:nvSpPr>
        <p:spPr>
          <a:xfrm>
            <a:off x="1896699" y="1888850"/>
            <a:ext cx="6672000" cy="2368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How do you foster positive relationships with students?</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How do you support students in their development of healthy identities?</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What supports are in place at your school that help students and teachers to cultivate positive relationships with each other?</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In what ways could you or your school improve in any of these areas?</a:t>
            </a:r>
            <a:endParaRPr sz="1700">
              <a:solidFill>
                <a:srgbClr val="050707"/>
              </a:solidFill>
              <a:latin typeface="Raleway"/>
              <a:ea typeface="Raleway"/>
              <a:cs typeface="Raleway"/>
              <a:sym typeface="Raleway"/>
            </a:endParaRPr>
          </a:p>
        </p:txBody>
      </p:sp>
      <p:sp>
        <p:nvSpPr>
          <p:cNvPr id="494" name="Google Shape;494;p47"/>
          <p:cNvSpPr/>
          <p:nvPr/>
        </p:nvSpPr>
        <p:spPr>
          <a:xfrm>
            <a:off x="-261396" y="-99108"/>
            <a:ext cx="1015500" cy="53457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95" name="Google Shape;495;p47"/>
          <p:cNvSpPr/>
          <p:nvPr/>
        </p:nvSpPr>
        <p:spPr>
          <a:xfrm>
            <a:off x="1645247" y="3140392"/>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496" name="Google Shape;496;p47"/>
          <p:cNvPicPr preferRelativeResize="0"/>
          <p:nvPr/>
        </p:nvPicPr>
        <p:blipFill rotWithShape="1">
          <a:blip r:embed="rId3">
            <a:alphaModFix/>
          </a:blip>
          <a:srcRect/>
          <a:stretch/>
        </p:blipFill>
        <p:spPr>
          <a:xfrm>
            <a:off x="8629650" y="4629150"/>
            <a:ext cx="190516" cy="19051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8"/>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02" name="Google Shape;502;p48"/>
          <p:cNvSpPr/>
          <p:nvPr/>
        </p:nvSpPr>
        <p:spPr>
          <a:xfrm>
            <a:off x="527190" y="-179690"/>
            <a:ext cx="3606600" cy="59220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503" name="Google Shape;503;p48"/>
          <p:cNvPicPr preferRelativeResize="0"/>
          <p:nvPr/>
        </p:nvPicPr>
        <p:blipFill rotWithShape="1">
          <a:blip r:embed="rId3">
            <a:alphaModFix/>
          </a:blip>
          <a:srcRect/>
          <a:stretch/>
        </p:blipFill>
        <p:spPr>
          <a:xfrm>
            <a:off x="8629650" y="175655"/>
            <a:ext cx="190516" cy="190516"/>
          </a:xfrm>
          <a:prstGeom prst="rect">
            <a:avLst/>
          </a:prstGeom>
          <a:noFill/>
          <a:ln>
            <a:noFill/>
          </a:ln>
        </p:spPr>
      </p:pic>
      <p:grpSp>
        <p:nvGrpSpPr>
          <p:cNvPr id="504" name="Google Shape;504;p48"/>
          <p:cNvGrpSpPr/>
          <p:nvPr/>
        </p:nvGrpSpPr>
        <p:grpSpPr>
          <a:xfrm>
            <a:off x="4881750" y="2004448"/>
            <a:ext cx="3747938" cy="1228688"/>
            <a:chOff x="0" y="-76200"/>
            <a:chExt cx="9994500" cy="5262048"/>
          </a:xfrm>
        </p:grpSpPr>
        <p:sp>
          <p:nvSpPr>
            <p:cNvPr id="505" name="Google Shape;505;p48"/>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9C182C"/>
                  </a:solidFill>
                  <a:latin typeface="Raleway"/>
                  <a:ea typeface="Raleway"/>
                  <a:cs typeface="Raleway"/>
                  <a:sym typeface="Raleway"/>
                </a:rPr>
                <a:t>Video</a:t>
              </a:r>
              <a:endParaRPr sz="800"/>
            </a:p>
          </p:txBody>
        </p:sp>
        <p:sp>
          <p:nvSpPr>
            <p:cNvPr id="506" name="Google Shape;506;p48"/>
            <p:cNvSpPr txBox="1"/>
            <p:nvPr/>
          </p:nvSpPr>
          <p:spPr>
            <a:xfrm>
              <a:off x="0" y="2654748"/>
              <a:ext cx="9504300" cy="25311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Clr>
                  <a:srgbClr val="000000"/>
                </a:buClr>
                <a:buFont typeface="Arial"/>
                <a:buNone/>
              </a:pPr>
              <a:r>
                <a:rPr lang="en-US" sz="1600">
                  <a:solidFill>
                    <a:srgbClr val="050707"/>
                  </a:solidFill>
                  <a:latin typeface="Raleway"/>
                  <a:ea typeface="Raleway"/>
                  <a:cs typeface="Raleway"/>
                  <a:sym typeface="Raleway"/>
                </a:rPr>
                <a:t>Video: </a:t>
              </a:r>
              <a:r>
                <a:rPr lang="en-US" sz="1600" u="sng">
                  <a:solidFill>
                    <a:schemeClr val="hlink"/>
                  </a:solidFill>
                  <a:latin typeface="Raleway"/>
                  <a:ea typeface="Raleway"/>
                  <a:cs typeface="Raleway"/>
                  <a:sym typeface="Raleway"/>
                  <a:hlinkClick r:id="rId4"/>
                </a:rPr>
                <a:t>Cultivating Belonging Through Peer Relationships</a:t>
              </a:r>
              <a:endParaRPr sz="800"/>
            </a:p>
          </p:txBody>
        </p:sp>
      </p:grpSp>
      <p:pic>
        <p:nvPicPr>
          <p:cNvPr id="507" name="Google Shape;507;p48"/>
          <p:cNvPicPr preferRelativeResize="0"/>
          <p:nvPr/>
        </p:nvPicPr>
        <p:blipFill rotWithShape="1">
          <a:blip r:embed="rId5">
            <a:alphaModFix/>
          </a:blip>
          <a:srcRect/>
          <a:stretch/>
        </p:blipFill>
        <p:spPr>
          <a:xfrm>
            <a:off x="639218" y="252717"/>
            <a:ext cx="611712" cy="611712"/>
          </a:xfrm>
          <a:prstGeom prst="rect">
            <a:avLst/>
          </a:prstGeom>
          <a:noFill/>
          <a:ln>
            <a:noFill/>
          </a:ln>
        </p:spPr>
      </p:pic>
      <p:pic>
        <p:nvPicPr>
          <p:cNvPr id="508" name="Google Shape;508;p48" title="Cultivating Belonging Through Peer Relationships">
            <a:hlinkClick r:id="rId6"/>
          </p:cNvPr>
          <p:cNvPicPr preferRelativeResize="0"/>
          <p:nvPr/>
        </p:nvPicPr>
        <p:blipFill>
          <a:blip r:embed="rId7">
            <a:alphaModFix/>
          </a:blip>
          <a:stretch>
            <a:fillRect/>
          </a:stretch>
        </p:blipFill>
        <p:spPr>
          <a:xfrm>
            <a:off x="215109" y="1553825"/>
            <a:ext cx="4259275" cy="2395850"/>
          </a:xfrm>
          <a:prstGeom prst="rect">
            <a:avLst/>
          </a:prstGeom>
          <a:noFill/>
          <a:ln>
            <a:noFill/>
          </a:ln>
        </p:spPr>
      </p:pic>
      <p:sp>
        <p:nvSpPr>
          <p:cNvPr id="509" name="Google Shape;509;p48"/>
          <p:cNvSpPr txBox="1"/>
          <p:nvPr/>
        </p:nvSpPr>
        <p:spPr>
          <a:xfrm>
            <a:off x="525838" y="4066921"/>
            <a:ext cx="3637800" cy="863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SzPts val="600"/>
              <a:buNone/>
            </a:pPr>
            <a:r>
              <a:rPr lang="en-US" sz="1700">
                <a:solidFill>
                  <a:srgbClr val="FFFFFF"/>
                </a:solidFill>
                <a:latin typeface="Raleway"/>
                <a:ea typeface="Raleway"/>
                <a:cs typeface="Raleway"/>
                <a:sym typeface="Raleway"/>
              </a:rPr>
              <a:t>2.5 Cultivating Belonging Through Teacher-Student and Peer Relationships</a:t>
            </a:r>
            <a:endParaRPr sz="1700">
              <a:solidFill>
                <a:srgbClr val="FFFFFF"/>
              </a:solidFill>
              <a:latin typeface="Raleway"/>
              <a:ea typeface="Raleway"/>
              <a:cs typeface="Raleway"/>
              <a:sym typeface="Raleway"/>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4" name="Google Shape;514;p49"/>
          <p:cNvGrpSpPr/>
          <p:nvPr/>
        </p:nvGrpSpPr>
        <p:grpSpPr>
          <a:xfrm>
            <a:off x="1451149" y="539353"/>
            <a:ext cx="7178522" cy="2167200"/>
            <a:chOff x="-26" y="66675"/>
            <a:chExt cx="19142726" cy="5779200"/>
          </a:xfrm>
        </p:grpSpPr>
        <p:sp>
          <p:nvSpPr>
            <p:cNvPr id="515" name="Google Shape;515;p49"/>
            <p:cNvSpPr txBox="1"/>
            <p:nvPr/>
          </p:nvSpPr>
          <p:spPr>
            <a:xfrm>
              <a:off x="0" y="66675"/>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chemeClr val="dk1"/>
                </a:buClr>
                <a:buSzPts val="600"/>
                <a:buFont typeface="Arial"/>
                <a:buNone/>
              </a:pPr>
              <a:r>
                <a:rPr lang="en-US" sz="4400">
                  <a:solidFill>
                    <a:srgbClr val="9C182C"/>
                  </a:solidFill>
                  <a:latin typeface="Raleway"/>
                  <a:ea typeface="Raleway"/>
                  <a:cs typeface="Raleway"/>
                  <a:sym typeface="Raleway"/>
                </a:rPr>
                <a:t>Let’s Discuss</a:t>
              </a: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Clr>
                  <a:schemeClr val="dk1"/>
                </a:buClr>
                <a:buSzPts val="600"/>
                <a:buFont typeface="Arial"/>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516" name="Google Shape;516;p49"/>
            <p:cNvSpPr txBox="1"/>
            <p:nvPr/>
          </p:nvSpPr>
          <p:spPr>
            <a:xfrm>
              <a:off x="-26" y="2157400"/>
              <a:ext cx="19142700" cy="7800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watching the video, reflect on the following questions:</a:t>
              </a:r>
              <a:endParaRPr sz="800"/>
            </a:p>
          </p:txBody>
        </p:sp>
      </p:grpSp>
      <p:sp>
        <p:nvSpPr>
          <p:cNvPr id="517" name="Google Shape;517;p49"/>
          <p:cNvSpPr/>
          <p:nvPr/>
        </p:nvSpPr>
        <p:spPr>
          <a:xfrm>
            <a:off x="1645247" y="1972014"/>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18" name="Google Shape;518;p49"/>
          <p:cNvSpPr txBox="1"/>
          <p:nvPr/>
        </p:nvSpPr>
        <p:spPr>
          <a:xfrm>
            <a:off x="1896699" y="1888850"/>
            <a:ext cx="6817200" cy="3270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How do you and/or your school encourage positive relationships among students?</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How does your school encourage cross-group friendships?</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What opportunities do students have to take the lead in building relationships with other students?</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In what ways could you or your school improve in any of these areas?</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endParaRPr sz="1700">
              <a:solidFill>
                <a:srgbClr val="050707"/>
              </a:solidFill>
              <a:latin typeface="Raleway"/>
              <a:ea typeface="Raleway"/>
              <a:cs typeface="Raleway"/>
              <a:sym typeface="Raleway"/>
            </a:endParaRPr>
          </a:p>
        </p:txBody>
      </p:sp>
      <p:sp>
        <p:nvSpPr>
          <p:cNvPr id="519" name="Google Shape;519;p49"/>
          <p:cNvSpPr/>
          <p:nvPr/>
        </p:nvSpPr>
        <p:spPr>
          <a:xfrm>
            <a:off x="-261396" y="-99108"/>
            <a:ext cx="1015500" cy="53457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20" name="Google Shape;520;p49"/>
          <p:cNvSpPr/>
          <p:nvPr/>
        </p:nvSpPr>
        <p:spPr>
          <a:xfrm>
            <a:off x="1645247" y="3450192"/>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521" name="Google Shape;521;p49"/>
          <p:cNvPicPr preferRelativeResize="0"/>
          <p:nvPr/>
        </p:nvPicPr>
        <p:blipFill rotWithShape="1">
          <a:blip r:embed="rId3">
            <a:alphaModFix/>
          </a:blip>
          <a:srcRect/>
          <a:stretch/>
        </p:blipFill>
        <p:spPr>
          <a:xfrm>
            <a:off x="8629650" y="4629150"/>
            <a:ext cx="190516" cy="190516"/>
          </a:xfrm>
          <a:prstGeom prst="rect">
            <a:avLst/>
          </a:prstGeom>
          <a:noFill/>
          <a:ln>
            <a:noFill/>
          </a:ln>
        </p:spPr>
      </p:pic>
      <p:sp>
        <p:nvSpPr>
          <p:cNvPr id="522" name="Google Shape;522;p49"/>
          <p:cNvSpPr/>
          <p:nvPr/>
        </p:nvSpPr>
        <p:spPr>
          <a:xfrm>
            <a:off x="1645247" y="2835126"/>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C182C"/>
        </a:solidFill>
        <a:effectLst/>
      </p:bgPr>
    </p:bg>
    <p:spTree>
      <p:nvGrpSpPr>
        <p:cNvPr id="1" name="Shape 526"/>
        <p:cNvGrpSpPr/>
        <p:nvPr/>
      </p:nvGrpSpPr>
      <p:grpSpPr>
        <a:xfrm>
          <a:off x="0" y="0"/>
          <a:ext cx="0" cy="0"/>
          <a:chOff x="0" y="0"/>
          <a:chExt cx="0" cy="0"/>
        </a:xfrm>
      </p:grpSpPr>
      <p:sp>
        <p:nvSpPr>
          <p:cNvPr id="527" name="Google Shape;527;p50"/>
          <p:cNvSpPr txBox="1"/>
          <p:nvPr/>
        </p:nvSpPr>
        <p:spPr>
          <a:xfrm>
            <a:off x="514350" y="504825"/>
            <a:ext cx="3669900" cy="2925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FFFFFF"/>
                </a:solidFill>
                <a:latin typeface="Raleway"/>
                <a:ea typeface="Raleway"/>
                <a:cs typeface="Raleway"/>
                <a:sym typeface="Raleway"/>
              </a:rPr>
              <a:t>TAKE IT DEEPER</a:t>
            </a:r>
            <a:endParaRPr sz="800"/>
          </a:p>
        </p:txBody>
      </p:sp>
      <p:sp>
        <p:nvSpPr>
          <p:cNvPr id="528" name="Google Shape;528;p50"/>
          <p:cNvSpPr txBox="1"/>
          <p:nvPr/>
        </p:nvSpPr>
        <p:spPr>
          <a:xfrm>
            <a:off x="514350" y="4390500"/>
            <a:ext cx="4919400" cy="562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SzPts val="600"/>
              <a:buNone/>
            </a:pPr>
            <a:r>
              <a:rPr lang="en-US" sz="1700">
                <a:solidFill>
                  <a:srgbClr val="FFFFFF"/>
                </a:solidFill>
                <a:latin typeface="Raleway"/>
                <a:ea typeface="Raleway"/>
                <a:cs typeface="Raleway"/>
                <a:sym typeface="Raleway"/>
              </a:rPr>
              <a:t>2.5 Cultivating Belonging Through Teacher-Student and Peer Relationships</a:t>
            </a:r>
            <a:endParaRPr sz="1700">
              <a:solidFill>
                <a:srgbClr val="FFFFFF"/>
              </a:solidFill>
              <a:latin typeface="Raleway"/>
              <a:ea typeface="Raleway"/>
              <a:cs typeface="Raleway"/>
              <a:sym typeface="Raleway"/>
            </a:endParaRPr>
          </a:p>
        </p:txBody>
      </p:sp>
      <p:sp>
        <p:nvSpPr>
          <p:cNvPr id="529" name="Google Shape;529;p50"/>
          <p:cNvSpPr/>
          <p:nvPr/>
        </p:nvSpPr>
        <p:spPr>
          <a:xfrm>
            <a:off x="514350" y="4143636"/>
            <a:ext cx="437400" cy="62100"/>
          </a:xfrm>
          <a:prstGeom prst="rect">
            <a:avLst/>
          </a:prstGeom>
          <a:solidFill>
            <a:srgbClr val="FFFFFF"/>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30" name="Google Shape;530;p50"/>
          <p:cNvSpPr txBox="1"/>
          <p:nvPr/>
        </p:nvSpPr>
        <p:spPr>
          <a:xfrm>
            <a:off x="391100" y="818725"/>
            <a:ext cx="4350900" cy="332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600">
                <a:solidFill>
                  <a:srgbClr val="FFFFFF"/>
                </a:solidFill>
                <a:latin typeface="Raleway"/>
                <a:ea typeface="Raleway"/>
                <a:cs typeface="Raleway"/>
                <a:sym typeface="Raleway"/>
              </a:rPr>
              <a:t>Complete</a:t>
            </a:r>
            <a:r>
              <a:rPr lang="en-US" sz="3600" b="1">
                <a:solidFill>
                  <a:srgbClr val="FFFFFF"/>
                </a:solidFill>
                <a:latin typeface="Raleway"/>
                <a:ea typeface="Raleway"/>
                <a:cs typeface="Raleway"/>
                <a:sym typeface="Raleway"/>
              </a:rPr>
              <a:t> “Cultivating Belonging through Teacher-Student and Peer Relationships” </a:t>
            </a:r>
            <a:endParaRPr sz="800"/>
          </a:p>
        </p:txBody>
      </p:sp>
      <p:pic>
        <p:nvPicPr>
          <p:cNvPr id="531" name="Google Shape;531;p50"/>
          <p:cNvPicPr preferRelativeResize="0"/>
          <p:nvPr/>
        </p:nvPicPr>
        <p:blipFill rotWithShape="1">
          <a:blip r:embed="rId3">
            <a:alphaModFix/>
          </a:blip>
          <a:srcRect/>
          <a:stretch/>
        </p:blipFill>
        <p:spPr>
          <a:xfrm>
            <a:off x="8557927" y="4506407"/>
            <a:ext cx="190516" cy="190516"/>
          </a:xfrm>
          <a:prstGeom prst="rect">
            <a:avLst/>
          </a:prstGeom>
          <a:noFill/>
          <a:ln>
            <a:noFill/>
          </a:ln>
        </p:spPr>
      </p:pic>
      <p:pic>
        <p:nvPicPr>
          <p:cNvPr id="532" name="Google Shape;532;p50"/>
          <p:cNvPicPr preferRelativeResize="0"/>
          <p:nvPr/>
        </p:nvPicPr>
        <p:blipFill>
          <a:blip r:embed="rId4">
            <a:alphaModFix/>
          </a:blip>
          <a:stretch>
            <a:fillRect/>
          </a:stretch>
        </p:blipFill>
        <p:spPr>
          <a:xfrm>
            <a:off x="4729588" y="152400"/>
            <a:ext cx="3675940" cy="47570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1"/>
          <p:cNvSpPr/>
          <p:nvPr/>
        </p:nvSpPr>
        <p:spPr>
          <a:xfrm>
            <a:off x="0" y="4506425"/>
            <a:ext cx="5769000" cy="23400"/>
          </a:xfrm>
          <a:prstGeom prst="rect">
            <a:avLst/>
          </a:prstGeom>
          <a:solidFill>
            <a:srgbClr val="BA51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38" name="Google Shape;538;p51"/>
          <p:cNvSpPr/>
          <p:nvPr/>
        </p:nvSpPr>
        <p:spPr>
          <a:xfrm>
            <a:off x="5768926" y="0"/>
            <a:ext cx="3778200" cy="36600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539" name="Google Shape;539;p51"/>
          <p:cNvPicPr preferRelativeResize="0"/>
          <p:nvPr/>
        </p:nvPicPr>
        <p:blipFill rotWithShape="1">
          <a:blip r:embed="rId3">
            <a:alphaModFix/>
          </a:blip>
          <a:srcRect/>
          <a:stretch/>
        </p:blipFill>
        <p:spPr>
          <a:xfrm>
            <a:off x="6067777" y="3954027"/>
            <a:ext cx="1574617" cy="474353"/>
          </a:xfrm>
          <a:prstGeom prst="rect">
            <a:avLst/>
          </a:prstGeom>
          <a:noFill/>
          <a:ln>
            <a:noFill/>
          </a:ln>
        </p:spPr>
      </p:pic>
      <p:sp>
        <p:nvSpPr>
          <p:cNvPr id="540" name="Google Shape;540;p51"/>
          <p:cNvSpPr txBox="1"/>
          <p:nvPr/>
        </p:nvSpPr>
        <p:spPr>
          <a:xfrm>
            <a:off x="365838" y="4068050"/>
            <a:ext cx="5326500" cy="2463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Topic 2: Safety &amp; Belonging in Classrooms and Schools</a:t>
            </a:r>
            <a:endParaRPr sz="800"/>
          </a:p>
        </p:txBody>
      </p:sp>
      <p:sp>
        <p:nvSpPr>
          <p:cNvPr id="541" name="Google Shape;541;p51"/>
          <p:cNvSpPr txBox="1"/>
          <p:nvPr/>
        </p:nvSpPr>
        <p:spPr>
          <a:xfrm>
            <a:off x="356138" y="1370538"/>
            <a:ext cx="5499000" cy="26043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600"/>
              <a:buFont typeface="Arial"/>
              <a:buNone/>
            </a:pPr>
            <a:r>
              <a:rPr lang="en-US" sz="3600">
                <a:solidFill>
                  <a:srgbClr val="050707"/>
                </a:solidFill>
                <a:latin typeface="Raleway Black"/>
                <a:ea typeface="Raleway Black"/>
                <a:cs typeface="Raleway Black"/>
                <a:sym typeface="Raleway Black"/>
              </a:rPr>
              <a:t>2.6</a:t>
            </a:r>
            <a:endParaRPr sz="3600">
              <a:solidFill>
                <a:srgbClr val="050707"/>
              </a:solidFill>
              <a:latin typeface="Raleway Black"/>
              <a:ea typeface="Raleway Black"/>
              <a:cs typeface="Raleway Black"/>
              <a:sym typeface="Raleway Black"/>
            </a:endParaRPr>
          </a:p>
          <a:p>
            <a:pPr marL="0" marR="0" lvl="0" indent="0" algn="l" rtl="0">
              <a:lnSpc>
                <a:spcPct val="90000"/>
              </a:lnSpc>
              <a:spcBef>
                <a:spcPts val="0"/>
              </a:spcBef>
              <a:spcAft>
                <a:spcPts val="0"/>
              </a:spcAft>
              <a:buClr>
                <a:schemeClr val="dk1"/>
              </a:buClr>
              <a:buSzPts val="600"/>
              <a:buFont typeface="Arial"/>
              <a:buNone/>
            </a:pPr>
            <a:r>
              <a:rPr lang="en-US" sz="3600">
                <a:solidFill>
                  <a:srgbClr val="050707"/>
                </a:solidFill>
                <a:latin typeface="Raleway Black"/>
                <a:ea typeface="Raleway Black"/>
                <a:cs typeface="Raleway Black"/>
                <a:sym typeface="Raleway Black"/>
              </a:rPr>
              <a:t>Building a Belonging School Through Trust and P</a:t>
            </a:r>
            <a:r>
              <a:rPr lang="en-US" sz="4000">
                <a:solidFill>
                  <a:srgbClr val="050707"/>
                </a:solidFill>
                <a:latin typeface="Raleway Black"/>
                <a:ea typeface="Raleway Black"/>
                <a:cs typeface="Raleway Black"/>
                <a:sym typeface="Raleway Black"/>
              </a:rPr>
              <a:t>sychological Safety</a:t>
            </a:r>
            <a:endParaRPr sz="4000">
              <a:solidFill>
                <a:srgbClr val="050707"/>
              </a:solidFill>
              <a:latin typeface="Raleway Black"/>
              <a:ea typeface="Raleway Black"/>
              <a:cs typeface="Raleway Black"/>
              <a:sym typeface="Raleway Black"/>
            </a:endParaRPr>
          </a:p>
        </p:txBody>
      </p:sp>
      <p:sp>
        <p:nvSpPr>
          <p:cNvPr id="542" name="Google Shape;542;p51"/>
          <p:cNvSpPr txBox="1"/>
          <p:nvPr/>
        </p:nvSpPr>
        <p:spPr>
          <a:xfrm>
            <a:off x="365850" y="495300"/>
            <a:ext cx="4491300" cy="44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California Social and Emotional Learning </a:t>
            </a:r>
            <a:br>
              <a:rPr lang="en-US" sz="1600">
                <a:solidFill>
                  <a:srgbClr val="050707"/>
                </a:solidFill>
                <a:latin typeface="Raleway"/>
                <a:ea typeface="Raleway"/>
                <a:cs typeface="Raleway"/>
                <a:sym typeface="Raleway"/>
              </a:rPr>
            </a:br>
            <a:endParaRPr sz="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p:nvPr/>
        </p:nvSpPr>
        <p:spPr>
          <a:xfrm>
            <a:off x="514350" y="494125"/>
            <a:ext cx="5068200" cy="5541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3600">
                <a:solidFill>
                  <a:srgbClr val="050707"/>
                </a:solidFill>
                <a:latin typeface="Raleway"/>
                <a:ea typeface="Raleway"/>
                <a:cs typeface="Raleway"/>
                <a:sym typeface="Raleway"/>
              </a:rPr>
              <a:t>Learning Objectives</a:t>
            </a:r>
            <a:endParaRPr sz="3600"/>
          </a:p>
        </p:txBody>
      </p:sp>
      <p:sp>
        <p:nvSpPr>
          <p:cNvPr id="119" name="Google Shape;119;p16"/>
          <p:cNvSpPr txBox="1"/>
          <p:nvPr/>
        </p:nvSpPr>
        <p:spPr>
          <a:xfrm>
            <a:off x="505200" y="1122030"/>
            <a:ext cx="3561600" cy="2925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9C182C"/>
                </a:solidFill>
                <a:latin typeface="Raleway"/>
                <a:ea typeface="Raleway"/>
                <a:cs typeface="Raleway"/>
                <a:sym typeface="Raleway"/>
              </a:rPr>
              <a:t>2.1 Why Belonging Matters</a:t>
            </a:r>
            <a:endParaRPr sz="800"/>
          </a:p>
        </p:txBody>
      </p:sp>
      <p:sp>
        <p:nvSpPr>
          <p:cNvPr id="120" name="Google Shape;120;p16"/>
          <p:cNvSpPr txBox="1"/>
          <p:nvPr/>
        </p:nvSpPr>
        <p:spPr>
          <a:xfrm>
            <a:off x="514350" y="1573175"/>
            <a:ext cx="4974900" cy="2731500"/>
          </a:xfrm>
          <a:prstGeom prst="rect">
            <a:avLst/>
          </a:prstGeom>
          <a:noFill/>
          <a:ln>
            <a:noFill/>
          </a:ln>
        </p:spPr>
        <p:txBody>
          <a:bodyPr spcFirstLastPara="1" wrap="square" lIns="0" tIns="0" rIns="0" bIns="0" anchor="t" anchorCtr="0">
            <a:spAutoFit/>
          </a:bodyPr>
          <a:lstStyle/>
          <a:p>
            <a:pPr marL="254000" lvl="0" indent="-209550" algn="l" rtl="0">
              <a:lnSpc>
                <a:spcPct val="115000"/>
              </a:lnSpc>
              <a:spcBef>
                <a:spcPts val="0"/>
              </a:spcBef>
              <a:spcAft>
                <a:spcPts val="0"/>
              </a:spcAft>
              <a:buClr>
                <a:srgbClr val="050707"/>
              </a:buClr>
              <a:buSzPts val="1300"/>
              <a:buFont typeface="Raleway"/>
              <a:buChar char="●"/>
            </a:pPr>
            <a:r>
              <a:rPr lang="en-US" sz="1300">
                <a:solidFill>
                  <a:srgbClr val="050707"/>
                </a:solidFill>
                <a:latin typeface="Raleway"/>
                <a:ea typeface="Raleway"/>
                <a:cs typeface="Raleway"/>
                <a:sym typeface="Raleway"/>
              </a:rPr>
              <a:t>Explore why belonging in schools matters as wells as our beliefs about social and emotional well-being and belonging and how they impact students</a:t>
            </a:r>
            <a:endParaRPr sz="1300">
              <a:solidFill>
                <a:srgbClr val="050707"/>
              </a:solidFill>
              <a:latin typeface="Raleway"/>
              <a:ea typeface="Raleway"/>
              <a:cs typeface="Raleway"/>
              <a:sym typeface="Raleway"/>
            </a:endParaRPr>
          </a:p>
          <a:p>
            <a:pPr marL="254000" lvl="0" indent="-209550" algn="l" rtl="0">
              <a:lnSpc>
                <a:spcPct val="115000"/>
              </a:lnSpc>
              <a:spcBef>
                <a:spcPts val="0"/>
              </a:spcBef>
              <a:spcAft>
                <a:spcPts val="0"/>
              </a:spcAft>
              <a:buClr>
                <a:srgbClr val="050707"/>
              </a:buClr>
              <a:buSzPts val="1300"/>
              <a:buFont typeface="Raleway"/>
              <a:buChar char="●"/>
            </a:pPr>
            <a:r>
              <a:rPr lang="en-US" sz="1300">
                <a:solidFill>
                  <a:srgbClr val="050707"/>
                </a:solidFill>
                <a:latin typeface="Raleway"/>
                <a:ea typeface="Raleway"/>
                <a:cs typeface="Raleway"/>
                <a:sym typeface="Raleway"/>
              </a:rPr>
              <a:t>Discover the questions of belonging that students ask themselves, and how schools can respond to those questions</a:t>
            </a:r>
            <a:endParaRPr sz="1300">
              <a:solidFill>
                <a:srgbClr val="050707"/>
              </a:solidFill>
              <a:latin typeface="Raleway"/>
              <a:ea typeface="Raleway"/>
              <a:cs typeface="Raleway"/>
              <a:sym typeface="Raleway"/>
            </a:endParaRPr>
          </a:p>
          <a:p>
            <a:pPr marL="254000" lvl="0" indent="-209550" algn="l" rtl="0">
              <a:lnSpc>
                <a:spcPct val="115000"/>
              </a:lnSpc>
              <a:spcBef>
                <a:spcPts val="0"/>
              </a:spcBef>
              <a:spcAft>
                <a:spcPts val="0"/>
              </a:spcAft>
              <a:buClr>
                <a:srgbClr val="050707"/>
              </a:buClr>
              <a:buSzPts val="1300"/>
              <a:buFont typeface="Raleway"/>
              <a:buChar char="●"/>
            </a:pPr>
            <a:r>
              <a:rPr lang="en-US" sz="1300">
                <a:solidFill>
                  <a:srgbClr val="050707"/>
                </a:solidFill>
                <a:latin typeface="Raleway"/>
                <a:ea typeface="Raleway"/>
                <a:cs typeface="Raleway"/>
                <a:sym typeface="Raleway"/>
              </a:rPr>
              <a:t>Examine how seeing our students and colleagues as human beings first helps to meet basic psychological needs of autonomy, competence, and relatedness</a:t>
            </a:r>
            <a:endParaRPr sz="1300">
              <a:solidFill>
                <a:srgbClr val="050707"/>
              </a:solidFill>
              <a:latin typeface="Raleway"/>
              <a:ea typeface="Raleway"/>
              <a:cs typeface="Raleway"/>
              <a:sym typeface="Raleway"/>
            </a:endParaRPr>
          </a:p>
          <a:p>
            <a:pPr marL="254000" lvl="0" indent="-209550" algn="l" rtl="0">
              <a:lnSpc>
                <a:spcPct val="115000"/>
              </a:lnSpc>
              <a:spcBef>
                <a:spcPts val="0"/>
              </a:spcBef>
              <a:spcAft>
                <a:spcPts val="0"/>
              </a:spcAft>
              <a:buClr>
                <a:srgbClr val="050707"/>
              </a:buClr>
              <a:buSzPts val="1300"/>
              <a:buFont typeface="Raleway"/>
              <a:buChar char="●"/>
            </a:pPr>
            <a:r>
              <a:rPr lang="en-US" sz="1300">
                <a:solidFill>
                  <a:srgbClr val="050707"/>
                </a:solidFill>
                <a:latin typeface="Raleway"/>
                <a:ea typeface="Raleway"/>
                <a:cs typeface="Raleway"/>
                <a:sym typeface="Raleway"/>
              </a:rPr>
              <a:t>Identify aspects of positive teacher-student and peer relationships, and explore how to cultivate them</a:t>
            </a:r>
            <a:endParaRPr sz="1300">
              <a:solidFill>
                <a:srgbClr val="050707"/>
              </a:solidFill>
              <a:latin typeface="Raleway"/>
              <a:ea typeface="Raleway"/>
              <a:cs typeface="Raleway"/>
              <a:sym typeface="Raleway"/>
            </a:endParaRPr>
          </a:p>
          <a:p>
            <a:pPr marL="254000" lvl="0" indent="-209550" algn="l" rtl="0">
              <a:lnSpc>
                <a:spcPct val="115000"/>
              </a:lnSpc>
              <a:spcBef>
                <a:spcPts val="0"/>
              </a:spcBef>
              <a:spcAft>
                <a:spcPts val="0"/>
              </a:spcAft>
              <a:buClr>
                <a:srgbClr val="050707"/>
              </a:buClr>
              <a:buSzPts val="1300"/>
              <a:buFont typeface="Raleway"/>
              <a:buChar char="●"/>
            </a:pPr>
            <a:r>
              <a:rPr lang="en-US" sz="1300">
                <a:solidFill>
                  <a:srgbClr val="050707"/>
                </a:solidFill>
                <a:latin typeface="Raleway"/>
                <a:ea typeface="Raleway"/>
                <a:cs typeface="Raleway"/>
                <a:sym typeface="Raleway"/>
              </a:rPr>
              <a:t>Explore creating a safe learning environment using the science of psychological safety and trust</a:t>
            </a:r>
            <a:endParaRPr sz="1300">
              <a:solidFill>
                <a:srgbClr val="050707"/>
              </a:solidFill>
              <a:latin typeface="Raleway"/>
              <a:ea typeface="Raleway"/>
              <a:cs typeface="Raleway"/>
              <a:sym typeface="Raleway"/>
            </a:endParaRPr>
          </a:p>
        </p:txBody>
      </p:sp>
      <p:sp>
        <p:nvSpPr>
          <p:cNvPr id="121" name="Google Shape;121;p16"/>
          <p:cNvSpPr/>
          <p:nvPr/>
        </p:nvSpPr>
        <p:spPr>
          <a:xfrm>
            <a:off x="5582475" y="0"/>
            <a:ext cx="3561600" cy="51435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22" name="Google Shape;122;p16"/>
          <p:cNvSpPr/>
          <p:nvPr/>
        </p:nvSpPr>
        <p:spPr>
          <a:xfrm>
            <a:off x="514350" y="4538770"/>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123" name="Google Shape;123;p16"/>
          <p:cNvPicPr preferRelativeResize="0"/>
          <p:nvPr/>
        </p:nvPicPr>
        <p:blipFill rotWithShape="1">
          <a:blip r:embed="rId3">
            <a:alphaModFix/>
          </a:blip>
          <a:srcRect/>
          <a:stretch/>
        </p:blipFill>
        <p:spPr>
          <a:xfrm>
            <a:off x="8629650" y="4629150"/>
            <a:ext cx="190516" cy="190516"/>
          </a:xfrm>
          <a:prstGeom prst="rect">
            <a:avLst/>
          </a:prstGeom>
          <a:noFill/>
          <a:ln>
            <a:noFill/>
          </a:ln>
        </p:spPr>
      </p:pic>
      <p:pic>
        <p:nvPicPr>
          <p:cNvPr id="124" name="Google Shape;124;p16"/>
          <p:cNvPicPr preferRelativeResize="0"/>
          <p:nvPr/>
        </p:nvPicPr>
        <p:blipFill>
          <a:blip r:embed="rId4">
            <a:alphaModFix/>
          </a:blip>
          <a:stretch>
            <a:fillRect/>
          </a:stretch>
        </p:blipFill>
        <p:spPr>
          <a:xfrm>
            <a:off x="6158831" y="275819"/>
            <a:ext cx="1806675" cy="1806675"/>
          </a:xfrm>
          <a:prstGeom prst="rect">
            <a:avLst/>
          </a:prstGeom>
          <a:noFill/>
          <a:ln>
            <a:noFill/>
          </a:ln>
        </p:spPr>
      </p:pic>
      <p:sp>
        <p:nvSpPr>
          <p:cNvPr id="125" name="Google Shape;125;p16"/>
          <p:cNvSpPr txBox="1"/>
          <p:nvPr/>
        </p:nvSpPr>
        <p:spPr>
          <a:xfrm>
            <a:off x="5538525" y="2728050"/>
            <a:ext cx="3400200" cy="1901100"/>
          </a:xfrm>
          <a:prstGeom prst="rect">
            <a:avLst/>
          </a:prstGeom>
          <a:noFill/>
          <a:ln>
            <a:noFill/>
          </a:ln>
        </p:spPr>
        <p:txBody>
          <a:bodyPr spcFirstLastPara="1" wrap="square" lIns="101600" tIns="101600" rIns="101600" bIns="101600" anchor="t" anchorCtr="0">
            <a:spAutoFit/>
          </a:bodyPr>
          <a:lstStyle/>
          <a:p>
            <a:pPr marL="0" marR="0" lvl="0" indent="0" algn="ctr" rtl="0">
              <a:lnSpc>
                <a:spcPct val="119970"/>
              </a:lnSpc>
              <a:spcBef>
                <a:spcPts val="0"/>
              </a:spcBef>
              <a:spcAft>
                <a:spcPts val="0"/>
              </a:spcAft>
              <a:buNone/>
            </a:pPr>
            <a:r>
              <a:rPr lang="en-US" sz="1900" b="1">
                <a:solidFill>
                  <a:srgbClr val="FFFFFF"/>
                </a:solidFill>
                <a:latin typeface="Raleway"/>
                <a:ea typeface="Raleway"/>
                <a:cs typeface="Raleway"/>
                <a:sym typeface="Raleway"/>
              </a:rPr>
              <a:t>Link Objectives to Developmental Indicators in</a:t>
            </a:r>
            <a:br>
              <a:rPr lang="en-US" sz="1900" b="1">
                <a:solidFill>
                  <a:srgbClr val="FFFFFF"/>
                </a:solidFill>
                <a:latin typeface="Raleway"/>
                <a:ea typeface="Raleway"/>
                <a:cs typeface="Raleway"/>
                <a:sym typeface="Raleway"/>
              </a:rPr>
            </a:br>
            <a:r>
              <a:rPr lang="en-US" sz="1900" b="1" u="sng">
                <a:solidFill>
                  <a:srgbClr val="FFFFFF"/>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California Transformative SEL Competencies</a:t>
            </a:r>
            <a:r>
              <a:rPr lang="en-US" sz="1900" b="1">
                <a:solidFill>
                  <a:srgbClr val="FFFFFF"/>
                </a:solidFill>
                <a:latin typeface="Raleway"/>
                <a:ea typeface="Raleway"/>
                <a:cs typeface="Raleway"/>
                <a:sym typeface="Raleway"/>
              </a:rPr>
              <a:t> </a:t>
            </a:r>
            <a:endParaRPr sz="1900" b="1">
              <a:solidFill>
                <a:srgbClr val="FFFFFF"/>
              </a:solidFill>
              <a:latin typeface="Raleway"/>
              <a:ea typeface="Raleway"/>
              <a:cs typeface="Raleway"/>
              <a:sym typeface="Raleway"/>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2"/>
          <p:cNvSpPr txBox="1"/>
          <p:nvPr/>
        </p:nvSpPr>
        <p:spPr>
          <a:xfrm>
            <a:off x="361950" y="1881125"/>
            <a:ext cx="4601100" cy="2462700"/>
          </a:xfrm>
          <a:prstGeom prst="rect">
            <a:avLst/>
          </a:prstGeom>
          <a:noFill/>
          <a:ln>
            <a:noFill/>
          </a:ln>
        </p:spPr>
        <p:txBody>
          <a:bodyPr spcFirstLastPara="1" wrap="square" lIns="0" tIns="0" rIns="0" bIns="0" anchor="t" anchorCtr="0">
            <a:spAutoFit/>
          </a:bodyPr>
          <a:lstStyle/>
          <a:p>
            <a:pPr marL="254000" marR="0" lvl="0" indent="-228600" algn="l" rtl="0">
              <a:lnSpc>
                <a:spcPct val="100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Explore the components of trust and how these might play out in a school</a:t>
            </a:r>
            <a:endParaRPr sz="1600">
              <a:solidFill>
                <a:srgbClr val="050707"/>
              </a:solidFill>
              <a:latin typeface="Raleway"/>
              <a:ea typeface="Raleway"/>
              <a:cs typeface="Raleway"/>
              <a:sym typeface="Raleway"/>
            </a:endParaRPr>
          </a:p>
          <a:p>
            <a:pPr marL="254000" marR="0" lvl="0" indent="-228600" algn="l" rtl="0">
              <a:lnSpc>
                <a:spcPct val="100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Examine what happens when trust in schools is not present, along with what encourages and discourages us from trusting each other</a:t>
            </a:r>
            <a:endParaRPr sz="1600">
              <a:solidFill>
                <a:srgbClr val="050707"/>
              </a:solidFill>
              <a:latin typeface="Raleway"/>
              <a:ea typeface="Raleway"/>
              <a:cs typeface="Raleway"/>
              <a:sym typeface="Raleway"/>
            </a:endParaRPr>
          </a:p>
          <a:p>
            <a:pPr marL="254000" marR="0" lvl="0" indent="-228600" algn="l" rtl="0">
              <a:lnSpc>
                <a:spcPct val="100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Determine what administrators need from teachers and vice versa in order to build a trusting school environment</a:t>
            </a:r>
            <a:endParaRPr sz="1600">
              <a:solidFill>
                <a:srgbClr val="050707"/>
              </a:solidFill>
              <a:latin typeface="Raleway"/>
              <a:ea typeface="Raleway"/>
              <a:cs typeface="Raleway"/>
              <a:sym typeface="Raleway"/>
            </a:endParaRPr>
          </a:p>
          <a:p>
            <a:pPr marL="254000" marR="0" lvl="0" indent="-228600" algn="l" rtl="0">
              <a:lnSpc>
                <a:spcPct val="100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Define psychological safety and what it looks like in a work environment</a:t>
            </a:r>
            <a:endParaRPr sz="1600">
              <a:solidFill>
                <a:srgbClr val="050707"/>
              </a:solidFill>
              <a:latin typeface="Raleway"/>
              <a:ea typeface="Raleway"/>
              <a:cs typeface="Raleway"/>
              <a:sym typeface="Raleway"/>
            </a:endParaRPr>
          </a:p>
        </p:txBody>
      </p:sp>
      <p:sp>
        <p:nvSpPr>
          <p:cNvPr id="548" name="Google Shape;548;p52"/>
          <p:cNvSpPr/>
          <p:nvPr/>
        </p:nvSpPr>
        <p:spPr>
          <a:xfrm>
            <a:off x="5621450" y="-389225"/>
            <a:ext cx="3522600" cy="59220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49" name="Google Shape;549;p52"/>
          <p:cNvSpPr/>
          <p:nvPr/>
        </p:nvSpPr>
        <p:spPr>
          <a:xfrm>
            <a:off x="514350" y="4538770"/>
            <a:ext cx="8115300" cy="168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550" name="Google Shape;550;p52"/>
          <p:cNvPicPr preferRelativeResize="0"/>
          <p:nvPr/>
        </p:nvPicPr>
        <p:blipFill rotWithShape="1">
          <a:blip r:embed="rId3">
            <a:alphaModFix/>
          </a:blip>
          <a:srcRect/>
          <a:stretch/>
        </p:blipFill>
        <p:spPr>
          <a:xfrm>
            <a:off x="8629650" y="4629150"/>
            <a:ext cx="190516" cy="190516"/>
          </a:xfrm>
          <a:prstGeom prst="rect">
            <a:avLst/>
          </a:prstGeom>
          <a:noFill/>
          <a:ln>
            <a:noFill/>
          </a:ln>
        </p:spPr>
      </p:pic>
      <p:sp>
        <p:nvSpPr>
          <p:cNvPr id="551" name="Google Shape;551;p52"/>
          <p:cNvSpPr txBox="1"/>
          <p:nvPr/>
        </p:nvSpPr>
        <p:spPr>
          <a:xfrm>
            <a:off x="361950" y="231275"/>
            <a:ext cx="5231700" cy="6774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400">
                <a:solidFill>
                  <a:srgbClr val="050707"/>
                </a:solidFill>
                <a:latin typeface="Raleway"/>
                <a:ea typeface="Raleway"/>
                <a:cs typeface="Raleway"/>
                <a:sym typeface="Raleway"/>
              </a:rPr>
              <a:t>Learning Objectives</a:t>
            </a:r>
            <a:endParaRPr sz="800"/>
          </a:p>
        </p:txBody>
      </p:sp>
      <p:sp>
        <p:nvSpPr>
          <p:cNvPr id="552" name="Google Shape;552;p52"/>
          <p:cNvSpPr txBox="1"/>
          <p:nvPr/>
        </p:nvSpPr>
        <p:spPr>
          <a:xfrm>
            <a:off x="361950" y="956150"/>
            <a:ext cx="4601100" cy="877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600"/>
              <a:buFont typeface="Arial"/>
              <a:buNone/>
            </a:pPr>
            <a:r>
              <a:rPr lang="en-US" sz="1900">
                <a:solidFill>
                  <a:srgbClr val="BA5212"/>
                </a:solidFill>
                <a:latin typeface="Raleway"/>
                <a:ea typeface="Raleway"/>
                <a:cs typeface="Raleway"/>
                <a:sym typeface="Raleway"/>
              </a:rPr>
              <a:t>2.6 Building a Belonging School Through Trust and Psychological Safety</a:t>
            </a:r>
            <a:endParaRPr sz="1900">
              <a:solidFill>
                <a:srgbClr val="BA5212"/>
              </a:solidFill>
              <a:latin typeface="Raleway"/>
              <a:ea typeface="Raleway"/>
              <a:cs typeface="Raleway"/>
              <a:sym typeface="Raleway"/>
            </a:endParaRPr>
          </a:p>
          <a:p>
            <a:pPr marL="0" marR="0" lvl="0" indent="0" algn="l" rtl="0">
              <a:lnSpc>
                <a:spcPct val="119970"/>
              </a:lnSpc>
              <a:spcBef>
                <a:spcPts val="0"/>
              </a:spcBef>
              <a:spcAft>
                <a:spcPts val="0"/>
              </a:spcAft>
              <a:buNone/>
            </a:pPr>
            <a:endParaRPr sz="1900">
              <a:solidFill>
                <a:srgbClr val="BA5212"/>
              </a:solidFill>
              <a:latin typeface="Raleway"/>
              <a:ea typeface="Raleway"/>
              <a:cs typeface="Raleway"/>
              <a:sym typeface="Raleway"/>
            </a:endParaRPr>
          </a:p>
        </p:txBody>
      </p:sp>
      <p:pic>
        <p:nvPicPr>
          <p:cNvPr id="553" name="Google Shape;553;p52"/>
          <p:cNvPicPr preferRelativeResize="0"/>
          <p:nvPr/>
        </p:nvPicPr>
        <p:blipFill>
          <a:blip r:embed="rId4">
            <a:alphaModFix/>
          </a:blip>
          <a:stretch>
            <a:fillRect/>
          </a:stretch>
        </p:blipFill>
        <p:spPr>
          <a:xfrm>
            <a:off x="5621456" y="41019"/>
            <a:ext cx="1806675" cy="1806675"/>
          </a:xfrm>
          <a:prstGeom prst="rect">
            <a:avLst/>
          </a:prstGeom>
          <a:noFill/>
          <a:ln>
            <a:noFill/>
          </a:ln>
        </p:spPr>
      </p:pic>
      <p:sp>
        <p:nvSpPr>
          <p:cNvPr id="554" name="Google Shape;554;p52"/>
          <p:cNvSpPr txBox="1"/>
          <p:nvPr/>
        </p:nvSpPr>
        <p:spPr>
          <a:xfrm>
            <a:off x="5527350" y="3175700"/>
            <a:ext cx="3400200" cy="1901100"/>
          </a:xfrm>
          <a:prstGeom prst="rect">
            <a:avLst/>
          </a:prstGeom>
          <a:noFill/>
          <a:ln>
            <a:noFill/>
          </a:ln>
        </p:spPr>
        <p:txBody>
          <a:bodyPr spcFirstLastPara="1" wrap="square" lIns="101600" tIns="101600" rIns="101600" bIns="101600" anchor="t" anchorCtr="0">
            <a:spAutoFit/>
          </a:bodyPr>
          <a:lstStyle/>
          <a:p>
            <a:pPr marL="0" marR="0" lvl="0" indent="0" algn="ctr" rtl="0">
              <a:lnSpc>
                <a:spcPct val="119970"/>
              </a:lnSpc>
              <a:spcBef>
                <a:spcPts val="0"/>
              </a:spcBef>
              <a:spcAft>
                <a:spcPts val="0"/>
              </a:spcAft>
              <a:buNone/>
            </a:pPr>
            <a:r>
              <a:rPr lang="en-US" sz="1900" b="1">
                <a:solidFill>
                  <a:srgbClr val="FFFFFF"/>
                </a:solidFill>
                <a:latin typeface="Raleway"/>
                <a:ea typeface="Raleway"/>
                <a:cs typeface="Raleway"/>
                <a:sym typeface="Raleway"/>
              </a:rPr>
              <a:t>Link Objectives to Developmental Indicators in</a:t>
            </a:r>
            <a:br>
              <a:rPr lang="en-US" sz="1900" b="1">
                <a:solidFill>
                  <a:srgbClr val="FFFFFF"/>
                </a:solidFill>
                <a:latin typeface="Raleway"/>
                <a:ea typeface="Raleway"/>
                <a:cs typeface="Raleway"/>
                <a:sym typeface="Raleway"/>
              </a:rPr>
            </a:br>
            <a:r>
              <a:rPr lang="en-US" sz="1900" b="1" u="sng">
                <a:solidFill>
                  <a:srgbClr val="FFFFFF"/>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California Transformative SEL Competencies</a:t>
            </a:r>
            <a:r>
              <a:rPr lang="en-US" sz="1900" b="1">
                <a:solidFill>
                  <a:srgbClr val="FFFFFF"/>
                </a:solidFill>
                <a:latin typeface="Raleway"/>
                <a:ea typeface="Raleway"/>
                <a:cs typeface="Raleway"/>
                <a:sym typeface="Raleway"/>
              </a:rPr>
              <a:t> </a:t>
            </a:r>
            <a:endParaRPr sz="1900" b="1">
              <a:solidFill>
                <a:srgbClr val="FFFFFF"/>
              </a:solidFill>
              <a:latin typeface="Raleway"/>
              <a:ea typeface="Raleway"/>
              <a:cs typeface="Raleway"/>
              <a:sym typeface="Raleway"/>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3"/>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60" name="Google Shape;560;p53"/>
          <p:cNvSpPr/>
          <p:nvPr/>
        </p:nvSpPr>
        <p:spPr>
          <a:xfrm>
            <a:off x="527190" y="-179690"/>
            <a:ext cx="3606600" cy="59220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grpSp>
        <p:nvGrpSpPr>
          <p:cNvPr id="561" name="Google Shape;561;p53"/>
          <p:cNvGrpSpPr/>
          <p:nvPr/>
        </p:nvGrpSpPr>
        <p:grpSpPr>
          <a:xfrm>
            <a:off x="4881750" y="2004448"/>
            <a:ext cx="3747938" cy="2262766"/>
            <a:chOff x="0" y="-76200"/>
            <a:chExt cx="9994500" cy="9690648"/>
          </a:xfrm>
        </p:grpSpPr>
        <p:sp>
          <p:nvSpPr>
            <p:cNvPr id="562" name="Google Shape;562;p53"/>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BA5212"/>
                  </a:solidFill>
                  <a:latin typeface="Raleway"/>
                  <a:ea typeface="Raleway"/>
                  <a:cs typeface="Raleway"/>
                  <a:sym typeface="Raleway"/>
                </a:rPr>
                <a:t>Video</a:t>
              </a:r>
              <a:endParaRPr sz="800">
                <a:solidFill>
                  <a:srgbClr val="BA5212"/>
                </a:solidFill>
              </a:endParaRPr>
            </a:p>
          </p:txBody>
        </p:sp>
        <p:sp>
          <p:nvSpPr>
            <p:cNvPr id="563" name="Google Shape;563;p53"/>
            <p:cNvSpPr txBox="1"/>
            <p:nvPr/>
          </p:nvSpPr>
          <p:spPr>
            <a:xfrm>
              <a:off x="0" y="2654748"/>
              <a:ext cx="9504300" cy="69597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SzPts val="600"/>
                <a:buNone/>
              </a:pPr>
              <a:r>
                <a:rPr lang="en-US" sz="1600" u="sng">
                  <a:solidFill>
                    <a:schemeClr val="hlink"/>
                  </a:solidFill>
                  <a:latin typeface="Raleway"/>
                  <a:ea typeface="Raleway"/>
                  <a:cs typeface="Raleway"/>
                  <a:sym typeface="Raleway"/>
                  <a:hlinkClick r:id="rId3"/>
                </a:rPr>
                <a:t>Using the Science of Trust to Build a Belonging School Culture</a:t>
              </a:r>
              <a:br>
                <a:rPr lang="en-US" sz="1600">
                  <a:latin typeface="Raleway"/>
                  <a:ea typeface="Raleway"/>
                  <a:cs typeface="Raleway"/>
                  <a:sym typeface="Raleway"/>
                </a:rPr>
              </a:br>
              <a:endParaRPr sz="1600">
                <a:latin typeface="Raleway"/>
                <a:ea typeface="Raleway"/>
                <a:cs typeface="Raleway"/>
                <a:sym typeface="Raleway"/>
              </a:endParaRPr>
            </a:p>
            <a:p>
              <a:pPr marL="0" marR="0" lvl="0" indent="0" algn="l" rtl="0">
                <a:lnSpc>
                  <a:spcPct val="139964"/>
                </a:lnSpc>
                <a:spcBef>
                  <a:spcPts val="0"/>
                </a:spcBef>
                <a:spcAft>
                  <a:spcPts val="0"/>
                </a:spcAft>
                <a:buSzPts val="600"/>
                <a:buNone/>
              </a:pPr>
              <a:endParaRPr sz="1600">
                <a:latin typeface="Raleway"/>
                <a:ea typeface="Raleway"/>
                <a:cs typeface="Raleway"/>
                <a:sym typeface="Raleway"/>
              </a:endParaRPr>
            </a:p>
            <a:p>
              <a:pPr marL="0" marR="0" lvl="0" indent="0" algn="l" rtl="0">
                <a:lnSpc>
                  <a:spcPct val="139964"/>
                </a:lnSpc>
                <a:spcBef>
                  <a:spcPts val="0"/>
                </a:spcBef>
                <a:spcAft>
                  <a:spcPts val="0"/>
                </a:spcAft>
                <a:buNone/>
              </a:pPr>
              <a:endParaRPr sz="1600">
                <a:latin typeface="Raleway"/>
                <a:ea typeface="Raleway"/>
                <a:cs typeface="Raleway"/>
                <a:sym typeface="Raleway"/>
              </a:endParaRPr>
            </a:p>
          </p:txBody>
        </p:sp>
      </p:grpSp>
      <p:pic>
        <p:nvPicPr>
          <p:cNvPr id="564" name="Google Shape;564;p53"/>
          <p:cNvPicPr preferRelativeResize="0"/>
          <p:nvPr/>
        </p:nvPicPr>
        <p:blipFill rotWithShape="1">
          <a:blip r:embed="rId4">
            <a:alphaModFix/>
          </a:blip>
          <a:srcRect/>
          <a:stretch/>
        </p:blipFill>
        <p:spPr>
          <a:xfrm>
            <a:off x="8629650" y="175655"/>
            <a:ext cx="190516" cy="190516"/>
          </a:xfrm>
          <a:prstGeom prst="rect">
            <a:avLst/>
          </a:prstGeom>
          <a:noFill/>
          <a:ln>
            <a:noFill/>
          </a:ln>
        </p:spPr>
      </p:pic>
      <p:pic>
        <p:nvPicPr>
          <p:cNvPr id="565" name="Google Shape;565;p53"/>
          <p:cNvPicPr preferRelativeResize="0"/>
          <p:nvPr/>
        </p:nvPicPr>
        <p:blipFill rotWithShape="1">
          <a:blip r:embed="rId5">
            <a:alphaModFix/>
          </a:blip>
          <a:srcRect/>
          <a:stretch/>
        </p:blipFill>
        <p:spPr>
          <a:xfrm>
            <a:off x="639218" y="252717"/>
            <a:ext cx="611712" cy="611712"/>
          </a:xfrm>
          <a:prstGeom prst="rect">
            <a:avLst/>
          </a:prstGeom>
          <a:noFill/>
          <a:ln>
            <a:noFill/>
          </a:ln>
        </p:spPr>
      </p:pic>
      <p:pic>
        <p:nvPicPr>
          <p:cNvPr id="566" name="Google Shape;566;p53" title="Using the Science of Trust To Build a Belonging School Culture">
            <a:hlinkClick r:id="rId6"/>
          </p:cNvPr>
          <p:cNvPicPr preferRelativeResize="0"/>
          <p:nvPr/>
        </p:nvPicPr>
        <p:blipFill>
          <a:blip r:embed="rId7">
            <a:alphaModFix/>
          </a:blip>
          <a:stretch>
            <a:fillRect/>
          </a:stretch>
        </p:blipFill>
        <p:spPr>
          <a:xfrm>
            <a:off x="269809" y="1201329"/>
            <a:ext cx="4248875" cy="2390000"/>
          </a:xfrm>
          <a:prstGeom prst="rect">
            <a:avLst/>
          </a:prstGeom>
          <a:noFill/>
          <a:ln w="19050" cap="flat" cmpd="sng">
            <a:solidFill>
              <a:srgbClr val="177BA6"/>
            </a:solidFill>
            <a:prstDash val="solid"/>
            <a:round/>
            <a:headEnd type="none" w="sm" len="sm"/>
            <a:tailEnd type="none" w="sm" len="sm"/>
          </a:ln>
        </p:spPr>
      </p:pic>
      <p:sp>
        <p:nvSpPr>
          <p:cNvPr id="567" name="Google Shape;567;p53"/>
          <p:cNvSpPr txBox="1"/>
          <p:nvPr/>
        </p:nvSpPr>
        <p:spPr>
          <a:xfrm>
            <a:off x="557500" y="3840938"/>
            <a:ext cx="3546000" cy="785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600"/>
              <a:buNone/>
            </a:pPr>
            <a:r>
              <a:rPr lang="en-US" sz="1700">
                <a:solidFill>
                  <a:srgbClr val="FFFFFF"/>
                </a:solidFill>
                <a:latin typeface="Raleway"/>
                <a:ea typeface="Raleway"/>
                <a:cs typeface="Raleway"/>
                <a:sym typeface="Raleway"/>
              </a:rPr>
              <a:t>2.6 Building a Belonging School Through Trust and Psychological Safety</a:t>
            </a:r>
            <a:endParaRPr sz="1700">
              <a:solidFill>
                <a:srgbClr val="FFFFFF"/>
              </a:solidFill>
              <a:latin typeface="Raleway"/>
              <a:ea typeface="Raleway"/>
              <a:cs typeface="Raleway"/>
              <a:sym typeface="Raleway"/>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grpSp>
        <p:nvGrpSpPr>
          <p:cNvPr id="572" name="Google Shape;572;p54"/>
          <p:cNvGrpSpPr/>
          <p:nvPr/>
        </p:nvGrpSpPr>
        <p:grpSpPr>
          <a:xfrm>
            <a:off x="1114697" y="186266"/>
            <a:ext cx="7178512" cy="2167200"/>
            <a:chOff x="-897233" y="-874892"/>
            <a:chExt cx="19142700" cy="5779200"/>
          </a:xfrm>
        </p:grpSpPr>
        <p:sp>
          <p:nvSpPr>
            <p:cNvPr id="573" name="Google Shape;573;p54"/>
            <p:cNvSpPr txBox="1"/>
            <p:nvPr/>
          </p:nvSpPr>
          <p:spPr>
            <a:xfrm>
              <a:off x="-897233" y="-874892"/>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SzPts val="600"/>
                <a:buNone/>
              </a:pPr>
              <a:r>
                <a:rPr lang="en-US" sz="4400">
                  <a:solidFill>
                    <a:srgbClr val="BA5212"/>
                  </a:solidFill>
                  <a:latin typeface="Raleway"/>
                  <a:ea typeface="Raleway"/>
                  <a:cs typeface="Raleway"/>
                  <a:sym typeface="Raleway"/>
                </a:rPr>
                <a:t>Let’s Discuss</a:t>
              </a:r>
              <a:endParaRPr sz="4400">
                <a:solidFill>
                  <a:srgbClr val="BA5212"/>
                </a:solidFill>
                <a:latin typeface="Raleway"/>
                <a:ea typeface="Raleway"/>
                <a:cs typeface="Raleway"/>
                <a:sym typeface="Raleway"/>
              </a:endParaRPr>
            </a:p>
            <a:p>
              <a:pPr marL="0" marR="0" lvl="0" indent="0" algn="l" rtl="0">
                <a:lnSpc>
                  <a:spcPct val="110000"/>
                </a:lnSpc>
                <a:spcBef>
                  <a:spcPts val="0"/>
                </a:spcBef>
                <a:spcAft>
                  <a:spcPts val="0"/>
                </a:spcAft>
                <a:buSzPts val="600"/>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574" name="Google Shape;574;p54"/>
            <p:cNvSpPr txBox="1"/>
            <p:nvPr/>
          </p:nvSpPr>
          <p:spPr>
            <a:xfrm>
              <a:off x="-845023" y="811567"/>
              <a:ext cx="19038300" cy="7800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watching the video consider:</a:t>
              </a:r>
              <a:endParaRPr sz="800"/>
            </a:p>
          </p:txBody>
        </p:sp>
      </p:grpSp>
      <p:sp>
        <p:nvSpPr>
          <p:cNvPr id="575" name="Google Shape;575;p54"/>
          <p:cNvSpPr/>
          <p:nvPr/>
        </p:nvSpPr>
        <p:spPr>
          <a:xfrm>
            <a:off x="1114697" y="1454814"/>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76" name="Google Shape;576;p54"/>
          <p:cNvSpPr txBox="1"/>
          <p:nvPr/>
        </p:nvSpPr>
        <p:spPr>
          <a:xfrm>
            <a:off x="1398250" y="1399800"/>
            <a:ext cx="6970800" cy="3270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Think of a work experience in which there was a high level of trust among you and your colleagues. What did that feel and look like? How was trust fostered? </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Consider the elements of trust (i.e., openness, benevolence, honesty, reliability, competence). How were these put into practice among you and your colleagues?</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br>
              <a:rPr lang="en-US" sz="1700">
                <a:solidFill>
                  <a:srgbClr val="050707"/>
                </a:solidFill>
                <a:latin typeface="Raleway"/>
                <a:ea typeface="Raleway"/>
                <a:cs typeface="Raleway"/>
                <a:sym typeface="Raleway"/>
              </a:rPr>
            </a:br>
            <a:r>
              <a:rPr lang="en-US" sz="1700">
                <a:solidFill>
                  <a:srgbClr val="050707"/>
                </a:solidFill>
                <a:latin typeface="Raleway"/>
                <a:ea typeface="Raleway"/>
                <a:cs typeface="Raleway"/>
                <a:sym typeface="Raleway"/>
              </a:rPr>
              <a:t>How does your school foster trust among staff and students—or does it? What is one thing that could help increase the levels of trust, especially with diverse groups?</a:t>
            </a:r>
            <a:endParaRPr sz="1700">
              <a:solidFill>
                <a:srgbClr val="050707"/>
              </a:solidFill>
              <a:latin typeface="Raleway"/>
              <a:ea typeface="Raleway"/>
              <a:cs typeface="Raleway"/>
              <a:sym typeface="Raleway"/>
            </a:endParaRPr>
          </a:p>
        </p:txBody>
      </p:sp>
      <p:sp>
        <p:nvSpPr>
          <p:cNvPr id="577" name="Google Shape;577;p54"/>
          <p:cNvSpPr/>
          <p:nvPr/>
        </p:nvSpPr>
        <p:spPr>
          <a:xfrm>
            <a:off x="-261396" y="-99108"/>
            <a:ext cx="1015500" cy="53457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78" name="Google Shape;578;p54"/>
          <p:cNvSpPr/>
          <p:nvPr/>
        </p:nvSpPr>
        <p:spPr>
          <a:xfrm>
            <a:off x="1114697" y="2655480"/>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579" name="Google Shape;579;p54"/>
          <p:cNvPicPr preferRelativeResize="0"/>
          <p:nvPr/>
        </p:nvPicPr>
        <p:blipFill rotWithShape="1">
          <a:blip r:embed="rId3">
            <a:alphaModFix/>
          </a:blip>
          <a:srcRect/>
          <a:stretch/>
        </p:blipFill>
        <p:spPr>
          <a:xfrm>
            <a:off x="8629650" y="4629150"/>
            <a:ext cx="190516" cy="190516"/>
          </a:xfrm>
          <a:prstGeom prst="rect">
            <a:avLst/>
          </a:prstGeom>
          <a:noFill/>
          <a:ln>
            <a:noFill/>
          </a:ln>
        </p:spPr>
      </p:pic>
      <p:sp>
        <p:nvSpPr>
          <p:cNvPr id="580" name="Google Shape;580;p54"/>
          <p:cNvSpPr/>
          <p:nvPr/>
        </p:nvSpPr>
        <p:spPr>
          <a:xfrm>
            <a:off x="1114697" y="3856118"/>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5"/>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86" name="Google Shape;586;p55"/>
          <p:cNvSpPr/>
          <p:nvPr/>
        </p:nvSpPr>
        <p:spPr>
          <a:xfrm>
            <a:off x="527190" y="-179690"/>
            <a:ext cx="3606600" cy="59220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grpSp>
        <p:nvGrpSpPr>
          <p:cNvPr id="587" name="Google Shape;587;p55"/>
          <p:cNvGrpSpPr/>
          <p:nvPr/>
        </p:nvGrpSpPr>
        <p:grpSpPr>
          <a:xfrm>
            <a:off x="4881750" y="2004448"/>
            <a:ext cx="3747938" cy="2262766"/>
            <a:chOff x="0" y="-76200"/>
            <a:chExt cx="9994500" cy="9690648"/>
          </a:xfrm>
        </p:grpSpPr>
        <p:sp>
          <p:nvSpPr>
            <p:cNvPr id="588" name="Google Shape;588;p55"/>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BA5212"/>
                  </a:solidFill>
                  <a:latin typeface="Raleway"/>
                  <a:ea typeface="Raleway"/>
                  <a:cs typeface="Raleway"/>
                  <a:sym typeface="Raleway"/>
                </a:rPr>
                <a:t>Video</a:t>
              </a:r>
              <a:endParaRPr sz="800">
                <a:solidFill>
                  <a:srgbClr val="BA5212"/>
                </a:solidFill>
              </a:endParaRPr>
            </a:p>
          </p:txBody>
        </p:sp>
        <p:sp>
          <p:nvSpPr>
            <p:cNvPr id="589" name="Google Shape;589;p55"/>
            <p:cNvSpPr txBox="1"/>
            <p:nvPr/>
          </p:nvSpPr>
          <p:spPr>
            <a:xfrm>
              <a:off x="0" y="2654748"/>
              <a:ext cx="9504300" cy="69597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SzPts val="600"/>
                <a:buNone/>
              </a:pPr>
              <a:r>
                <a:rPr lang="en-US" sz="1600" u="sng">
                  <a:solidFill>
                    <a:schemeClr val="hlink"/>
                  </a:solidFill>
                  <a:latin typeface="Raleway"/>
                  <a:ea typeface="Raleway"/>
                  <a:cs typeface="Raleway"/>
                  <a:sym typeface="Raleway"/>
                  <a:hlinkClick r:id="rId3"/>
                </a:rPr>
                <a:t>Using the Science of Psychological Safety and Trust to Build a Belonging School Culture</a:t>
              </a:r>
              <a:endParaRPr sz="1600">
                <a:latin typeface="Raleway"/>
                <a:ea typeface="Raleway"/>
                <a:cs typeface="Raleway"/>
                <a:sym typeface="Raleway"/>
              </a:endParaRPr>
            </a:p>
            <a:p>
              <a:pPr marL="0" marR="0" lvl="0" indent="0" algn="l" rtl="0">
                <a:lnSpc>
                  <a:spcPct val="139964"/>
                </a:lnSpc>
                <a:spcBef>
                  <a:spcPts val="0"/>
                </a:spcBef>
                <a:spcAft>
                  <a:spcPts val="0"/>
                </a:spcAft>
                <a:buSzPts val="600"/>
                <a:buNone/>
              </a:pPr>
              <a:endParaRPr sz="1600">
                <a:latin typeface="Raleway"/>
                <a:ea typeface="Raleway"/>
                <a:cs typeface="Raleway"/>
                <a:sym typeface="Raleway"/>
              </a:endParaRPr>
            </a:p>
            <a:p>
              <a:pPr marL="0" marR="0" lvl="0" indent="0" algn="l" rtl="0">
                <a:lnSpc>
                  <a:spcPct val="139964"/>
                </a:lnSpc>
                <a:spcBef>
                  <a:spcPts val="0"/>
                </a:spcBef>
                <a:spcAft>
                  <a:spcPts val="0"/>
                </a:spcAft>
                <a:buNone/>
              </a:pPr>
              <a:endParaRPr sz="1600">
                <a:latin typeface="Raleway"/>
                <a:ea typeface="Raleway"/>
                <a:cs typeface="Raleway"/>
                <a:sym typeface="Raleway"/>
              </a:endParaRPr>
            </a:p>
          </p:txBody>
        </p:sp>
      </p:grpSp>
      <p:pic>
        <p:nvPicPr>
          <p:cNvPr id="590" name="Google Shape;590;p55"/>
          <p:cNvPicPr preferRelativeResize="0"/>
          <p:nvPr/>
        </p:nvPicPr>
        <p:blipFill rotWithShape="1">
          <a:blip r:embed="rId4">
            <a:alphaModFix/>
          </a:blip>
          <a:srcRect/>
          <a:stretch/>
        </p:blipFill>
        <p:spPr>
          <a:xfrm>
            <a:off x="8629650" y="175655"/>
            <a:ext cx="190516" cy="190516"/>
          </a:xfrm>
          <a:prstGeom prst="rect">
            <a:avLst/>
          </a:prstGeom>
          <a:noFill/>
          <a:ln>
            <a:noFill/>
          </a:ln>
        </p:spPr>
      </p:pic>
      <p:pic>
        <p:nvPicPr>
          <p:cNvPr id="591" name="Google Shape;591;p55"/>
          <p:cNvPicPr preferRelativeResize="0"/>
          <p:nvPr/>
        </p:nvPicPr>
        <p:blipFill rotWithShape="1">
          <a:blip r:embed="rId5">
            <a:alphaModFix/>
          </a:blip>
          <a:srcRect/>
          <a:stretch/>
        </p:blipFill>
        <p:spPr>
          <a:xfrm>
            <a:off x="639218" y="252717"/>
            <a:ext cx="611712" cy="611712"/>
          </a:xfrm>
          <a:prstGeom prst="rect">
            <a:avLst/>
          </a:prstGeom>
          <a:noFill/>
          <a:ln>
            <a:noFill/>
          </a:ln>
        </p:spPr>
      </p:pic>
      <p:pic>
        <p:nvPicPr>
          <p:cNvPr id="592" name="Google Shape;592;p55" title="Using the Science of Psychological Safety to Build a Belonging School Culture">
            <a:hlinkClick r:id="rId6"/>
          </p:cNvPr>
          <p:cNvPicPr preferRelativeResize="0"/>
          <p:nvPr/>
        </p:nvPicPr>
        <p:blipFill>
          <a:blip r:embed="rId7">
            <a:alphaModFix/>
          </a:blip>
          <a:stretch>
            <a:fillRect/>
          </a:stretch>
        </p:blipFill>
        <p:spPr>
          <a:xfrm>
            <a:off x="325109" y="1496950"/>
            <a:ext cx="4115500" cy="2314975"/>
          </a:xfrm>
          <a:prstGeom prst="rect">
            <a:avLst/>
          </a:prstGeom>
          <a:noFill/>
          <a:ln w="19050" cap="flat" cmpd="sng">
            <a:solidFill>
              <a:srgbClr val="177BA6"/>
            </a:solidFill>
            <a:prstDash val="solid"/>
            <a:round/>
            <a:headEnd type="none" w="sm" len="sm"/>
            <a:tailEnd type="none" w="sm" len="sm"/>
          </a:ln>
        </p:spPr>
      </p:pic>
      <p:sp>
        <p:nvSpPr>
          <p:cNvPr id="593" name="Google Shape;593;p55"/>
          <p:cNvSpPr txBox="1"/>
          <p:nvPr/>
        </p:nvSpPr>
        <p:spPr>
          <a:xfrm>
            <a:off x="639225" y="3874425"/>
            <a:ext cx="3464400" cy="785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600"/>
              <a:buNone/>
            </a:pPr>
            <a:r>
              <a:rPr lang="en-US" sz="1700">
                <a:solidFill>
                  <a:srgbClr val="FFFFFF"/>
                </a:solidFill>
                <a:latin typeface="Raleway"/>
                <a:ea typeface="Raleway"/>
                <a:cs typeface="Raleway"/>
                <a:sym typeface="Raleway"/>
              </a:rPr>
              <a:t>2.6 Building a Belonging School Through Trust and Psychological Safety</a:t>
            </a:r>
            <a:endParaRPr sz="1700">
              <a:solidFill>
                <a:srgbClr val="FFFFFF"/>
              </a:solidFill>
              <a:latin typeface="Raleway"/>
              <a:ea typeface="Raleway"/>
              <a:cs typeface="Raleway"/>
              <a:sym typeface="Raleway"/>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grpSp>
        <p:nvGrpSpPr>
          <p:cNvPr id="598" name="Google Shape;598;p56"/>
          <p:cNvGrpSpPr/>
          <p:nvPr/>
        </p:nvGrpSpPr>
        <p:grpSpPr>
          <a:xfrm>
            <a:off x="1114697" y="186266"/>
            <a:ext cx="7178512" cy="2167200"/>
            <a:chOff x="-897233" y="-874892"/>
            <a:chExt cx="19142700" cy="5779200"/>
          </a:xfrm>
        </p:grpSpPr>
        <p:sp>
          <p:nvSpPr>
            <p:cNvPr id="599" name="Google Shape;599;p56"/>
            <p:cNvSpPr txBox="1"/>
            <p:nvPr/>
          </p:nvSpPr>
          <p:spPr>
            <a:xfrm>
              <a:off x="-897233" y="-874892"/>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SzPts val="600"/>
                <a:buNone/>
              </a:pPr>
              <a:r>
                <a:rPr lang="en-US" sz="4400">
                  <a:solidFill>
                    <a:srgbClr val="BA5212"/>
                  </a:solidFill>
                  <a:latin typeface="Raleway"/>
                  <a:ea typeface="Raleway"/>
                  <a:cs typeface="Raleway"/>
                  <a:sym typeface="Raleway"/>
                </a:rPr>
                <a:t>Let’s Discuss</a:t>
              </a:r>
              <a:endParaRPr sz="4400">
                <a:solidFill>
                  <a:srgbClr val="BA5212"/>
                </a:solidFill>
                <a:latin typeface="Raleway"/>
                <a:ea typeface="Raleway"/>
                <a:cs typeface="Raleway"/>
                <a:sym typeface="Raleway"/>
              </a:endParaRPr>
            </a:p>
            <a:p>
              <a:pPr marL="0" marR="0" lvl="0" indent="0" algn="l" rtl="0">
                <a:lnSpc>
                  <a:spcPct val="110000"/>
                </a:lnSpc>
                <a:spcBef>
                  <a:spcPts val="0"/>
                </a:spcBef>
                <a:spcAft>
                  <a:spcPts val="0"/>
                </a:spcAft>
                <a:buSzPts val="600"/>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600" name="Google Shape;600;p56"/>
            <p:cNvSpPr txBox="1"/>
            <p:nvPr/>
          </p:nvSpPr>
          <p:spPr>
            <a:xfrm>
              <a:off x="-845023" y="811567"/>
              <a:ext cx="19038300" cy="7800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watching the video consider:</a:t>
              </a:r>
              <a:endParaRPr sz="800"/>
            </a:p>
          </p:txBody>
        </p:sp>
      </p:grpSp>
      <p:sp>
        <p:nvSpPr>
          <p:cNvPr id="601" name="Google Shape;601;p56"/>
          <p:cNvSpPr txBox="1"/>
          <p:nvPr/>
        </p:nvSpPr>
        <p:spPr>
          <a:xfrm>
            <a:off x="1114700" y="1254775"/>
            <a:ext cx="7422000" cy="3253200"/>
          </a:xfrm>
          <a:prstGeom prst="rect">
            <a:avLst/>
          </a:prstGeom>
          <a:noFill/>
          <a:ln>
            <a:noFill/>
          </a:ln>
        </p:spPr>
        <p:txBody>
          <a:bodyPr spcFirstLastPara="1" wrap="square" lIns="0" tIns="0" rIns="0" bIns="0" anchor="t" anchorCtr="0">
            <a:spAutoFit/>
          </a:bodyPr>
          <a:lstStyle/>
          <a:p>
            <a:pPr marL="457200" marR="0" lvl="0" indent="-311150" algn="l" rtl="0">
              <a:lnSpc>
                <a:spcPct val="115000"/>
              </a:lnSpc>
              <a:spcBef>
                <a:spcPts val="0"/>
              </a:spcBef>
              <a:spcAft>
                <a:spcPts val="0"/>
              </a:spcAft>
              <a:buClr>
                <a:srgbClr val="050707"/>
              </a:buClr>
              <a:buSzPts val="1300"/>
              <a:buFont typeface="Raleway"/>
              <a:buChar char="❏"/>
            </a:pPr>
            <a:r>
              <a:rPr lang="en-US" sz="1300">
                <a:solidFill>
                  <a:srgbClr val="050707"/>
                </a:solidFill>
                <a:latin typeface="Raleway"/>
                <a:ea typeface="Raleway"/>
                <a:cs typeface="Raleway"/>
                <a:sym typeface="Raleway"/>
              </a:rPr>
              <a:t>At your school, how do people respond to mistakes?</a:t>
            </a:r>
            <a:endParaRPr sz="1300">
              <a:solidFill>
                <a:srgbClr val="050707"/>
              </a:solidFill>
              <a:latin typeface="Raleway"/>
              <a:ea typeface="Raleway"/>
              <a:cs typeface="Raleway"/>
              <a:sym typeface="Raleway"/>
            </a:endParaRPr>
          </a:p>
          <a:p>
            <a:pPr marL="457200" marR="0" lvl="0" indent="-311150" algn="l" rtl="0">
              <a:lnSpc>
                <a:spcPct val="115000"/>
              </a:lnSpc>
              <a:spcBef>
                <a:spcPts val="0"/>
              </a:spcBef>
              <a:spcAft>
                <a:spcPts val="0"/>
              </a:spcAft>
              <a:buClr>
                <a:srgbClr val="050707"/>
              </a:buClr>
              <a:buSzPts val="1300"/>
              <a:buFont typeface="Raleway"/>
              <a:buChar char="❏"/>
            </a:pPr>
            <a:r>
              <a:rPr lang="en-US" sz="1300">
                <a:solidFill>
                  <a:srgbClr val="050707"/>
                </a:solidFill>
                <a:latin typeface="Raleway"/>
                <a:ea typeface="Raleway"/>
                <a:cs typeface="Raleway"/>
                <a:sym typeface="Raleway"/>
              </a:rPr>
              <a:t>As a school leader, how do you express vulnerability to your staff?</a:t>
            </a:r>
            <a:endParaRPr sz="1300">
              <a:solidFill>
                <a:srgbClr val="050707"/>
              </a:solidFill>
              <a:latin typeface="Raleway"/>
              <a:ea typeface="Raleway"/>
              <a:cs typeface="Raleway"/>
              <a:sym typeface="Raleway"/>
            </a:endParaRPr>
          </a:p>
          <a:p>
            <a:pPr marL="457200" marR="0" lvl="0" indent="-311150" algn="l" rtl="0">
              <a:lnSpc>
                <a:spcPct val="115000"/>
              </a:lnSpc>
              <a:spcBef>
                <a:spcPts val="0"/>
              </a:spcBef>
              <a:spcAft>
                <a:spcPts val="0"/>
              </a:spcAft>
              <a:buClr>
                <a:srgbClr val="050707"/>
              </a:buClr>
              <a:buSzPts val="1300"/>
              <a:buFont typeface="Raleway"/>
              <a:buChar char="❏"/>
            </a:pPr>
            <a:r>
              <a:rPr lang="en-US" sz="1300">
                <a:solidFill>
                  <a:srgbClr val="050707"/>
                </a:solidFill>
                <a:latin typeface="Raleway"/>
                <a:ea typeface="Raleway"/>
                <a:cs typeface="Raleway"/>
                <a:sym typeface="Raleway"/>
              </a:rPr>
              <a:t>How does your school’s culture make it safe for staff, students, and families to take risks, make mistakes, speak up, and share new ideas?</a:t>
            </a:r>
            <a:endParaRPr sz="1300">
              <a:solidFill>
                <a:srgbClr val="050707"/>
              </a:solidFill>
              <a:latin typeface="Raleway"/>
              <a:ea typeface="Raleway"/>
              <a:cs typeface="Raleway"/>
              <a:sym typeface="Raleway"/>
            </a:endParaRPr>
          </a:p>
          <a:p>
            <a:pPr marL="457200" marR="0" lvl="0" indent="-311150" algn="l" rtl="0">
              <a:lnSpc>
                <a:spcPct val="115000"/>
              </a:lnSpc>
              <a:spcBef>
                <a:spcPts val="0"/>
              </a:spcBef>
              <a:spcAft>
                <a:spcPts val="0"/>
              </a:spcAft>
              <a:buClr>
                <a:srgbClr val="050707"/>
              </a:buClr>
              <a:buSzPts val="1300"/>
              <a:buFont typeface="Raleway"/>
              <a:buChar char="❏"/>
            </a:pPr>
            <a:r>
              <a:rPr lang="en-US" sz="1300">
                <a:solidFill>
                  <a:srgbClr val="050707"/>
                </a:solidFill>
                <a:latin typeface="Raleway"/>
                <a:ea typeface="Raleway"/>
                <a:cs typeface="Raleway"/>
                <a:sym typeface="Raleway"/>
              </a:rPr>
              <a:t>What is one thing that your school could do to create a more psychologically safe environment?</a:t>
            </a:r>
            <a:endParaRPr sz="1300">
              <a:solidFill>
                <a:srgbClr val="050707"/>
              </a:solidFill>
              <a:latin typeface="Raleway"/>
              <a:ea typeface="Raleway"/>
              <a:cs typeface="Raleway"/>
              <a:sym typeface="Raleway"/>
            </a:endParaRPr>
          </a:p>
          <a:p>
            <a:pPr marL="457200" marR="0" lvl="0" indent="-311150" algn="l" rtl="0">
              <a:lnSpc>
                <a:spcPct val="115000"/>
              </a:lnSpc>
              <a:spcBef>
                <a:spcPts val="0"/>
              </a:spcBef>
              <a:spcAft>
                <a:spcPts val="0"/>
              </a:spcAft>
              <a:buClr>
                <a:srgbClr val="050707"/>
              </a:buClr>
              <a:buSzPts val="1300"/>
              <a:buFont typeface="Raleway"/>
              <a:buChar char="❏"/>
            </a:pPr>
            <a:r>
              <a:rPr lang="en-US" sz="1300">
                <a:solidFill>
                  <a:srgbClr val="050707"/>
                </a:solidFill>
                <a:latin typeface="Raleway"/>
                <a:ea typeface="Raleway"/>
                <a:cs typeface="Raleway"/>
                <a:sym typeface="Raleway"/>
              </a:rPr>
              <a:t>What role do trust and psychological safety play in the cultivation of belonging?</a:t>
            </a:r>
            <a:endParaRPr sz="1300">
              <a:solidFill>
                <a:srgbClr val="050707"/>
              </a:solidFill>
              <a:latin typeface="Raleway"/>
              <a:ea typeface="Raleway"/>
              <a:cs typeface="Raleway"/>
              <a:sym typeface="Raleway"/>
            </a:endParaRPr>
          </a:p>
          <a:p>
            <a:pPr marL="457200" marR="0" lvl="0" indent="-311150" algn="l" rtl="0">
              <a:lnSpc>
                <a:spcPct val="115000"/>
              </a:lnSpc>
              <a:spcBef>
                <a:spcPts val="0"/>
              </a:spcBef>
              <a:spcAft>
                <a:spcPts val="0"/>
              </a:spcAft>
              <a:buClr>
                <a:srgbClr val="050707"/>
              </a:buClr>
              <a:buSzPts val="1300"/>
              <a:buFont typeface="Raleway"/>
              <a:buChar char="❏"/>
            </a:pPr>
            <a:r>
              <a:rPr lang="en-US" sz="1300">
                <a:solidFill>
                  <a:srgbClr val="050707"/>
                </a:solidFill>
                <a:latin typeface="Raleway"/>
                <a:ea typeface="Raleway"/>
                <a:cs typeface="Raleway"/>
                <a:sym typeface="Raleway"/>
              </a:rPr>
              <a:t>How can you build a sense of trust and psychological safety among stakeholders in order to build a culture of belonging?</a:t>
            </a:r>
            <a:endParaRPr sz="1300">
              <a:solidFill>
                <a:srgbClr val="050707"/>
              </a:solidFill>
              <a:latin typeface="Raleway"/>
              <a:ea typeface="Raleway"/>
              <a:cs typeface="Raleway"/>
              <a:sym typeface="Raleway"/>
            </a:endParaRPr>
          </a:p>
          <a:p>
            <a:pPr marL="457200" marR="0" lvl="0" indent="-311150" algn="l" rtl="0">
              <a:lnSpc>
                <a:spcPct val="115000"/>
              </a:lnSpc>
              <a:spcBef>
                <a:spcPts val="0"/>
              </a:spcBef>
              <a:spcAft>
                <a:spcPts val="0"/>
              </a:spcAft>
              <a:buClr>
                <a:srgbClr val="050707"/>
              </a:buClr>
              <a:buSzPts val="1300"/>
              <a:buFont typeface="Raleway"/>
              <a:buChar char="❏"/>
            </a:pPr>
            <a:r>
              <a:rPr lang="en-US" sz="1300">
                <a:solidFill>
                  <a:srgbClr val="050707"/>
                </a:solidFill>
                <a:latin typeface="Raleway"/>
                <a:ea typeface="Raleway"/>
                <a:cs typeface="Raleway"/>
                <a:sym typeface="Raleway"/>
              </a:rPr>
              <a:t>What policies and structures does your school have in place that might limit student belonging? For example, do you have policies about dress, hair, or cultural practices that target certain groups, such as Black girls? How do you think this affects students’ sense of psychological safety and what can you do about it?</a:t>
            </a:r>
            <a:endParaRPr sz="13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endParaRPr sz="1700">
              <a:solidFill>
                <a:srgbClr val="050707"/>
              </a:solidFill>
              <a:latin typeface="Raleway"/>
              <a:ea typeface="Raleway"/>
              <a:cs typeface="Raleway"/>
              <a:sym typeface="Raleway"/>
            </a:endParaRPr>
          </a:p>
        </p:txBody>
      </p:sp>
      <p:sp>
        <p:nvSpPr>
          <p:cNvPr id="602" name="Google Shape;602;p56"/>
          <p:cNvSpPr/>
          <p:nvPr/>
        </p:nvSpPr>
        <p:spPr>
          <a:xfrm>
            <a:off x="-261396" y="-99108"/>
            <a:ext cx="1015500" cy="53457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603" name="Google Shape;603;p56"/>
          <p:cNvPicPr preferRelativeResize="0"/>
          <p:nvPr/>
        </p:nvPicPr>
        <p:blipFill rotWithShape="1">
          <a:blip r:embed="rId3">
            <a:alphaModFix/>
          </a:blip>
          <a:srcRect/>
          <a:stretch/>
        </p:blipFill>
        <p:spPr>
          <a:xfrm>
            <a:off x="8629650" y="4629150"/>
            <a:ext cx="190516" cy="19051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A5212"/>
        </a:solidFill>
        <a:effectLst/>
      </p:bgPr>
    </p:bg>
    <p:spTree>
      <p:nvGrpSpPr>
        <p:cNvPr id="1" name="Shape 607"/>
        <p:cNvGrpSpPr/>
        <p:nvPr/>
      </p:nvGrpSpPr>
      <p:grpSpPr>
        <a:xfrm>
          <a:off x="0" y="0"/>
          <a:ext cx="0" cy="0"/>
          <a:chOff x="0" y="0"/>
          <a:chExt cx="0" cy="0"/>
        </a:xfrm>
      </p:grpSpPr>
      <p:sp>
        <p:nvSpPr>
          <p:cNvPr id="608" name="Google Shape;608;p57"/>
          <p:cNvSpPr txBox="1"/>
          <p:nvPr/>
        </p:nvSpPr>
        <p:spPr>
          <a:xfrm>
            <a:off x="514350" y="504825"/>
            <a:ext cx="3669900" cy="2925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FFFFFF"/>
                </a:solidFill>
                <a:latin typeface="Raleway"/>
                <a:ea typeface="Raleway"/>
                <a:cs typeface="Raleway"/>
                <a:sym typeface="Raleway"/>
              </a:rPr>
              <a:t>TAKE IT DEEPER</a:t>
            </a:r>
            <a:endParaRPr sz="800"/>
          </a:p>
        </p:txBody>
      </p:sp>
      <p:sp>
        <p:nvSpPr>
          <p:cNvPr id="609" name="Google Shape;609;p57"/>
          <p:cNvSpPr txBox="1"/>
          <p:nvPr/>
        </p:nvSpPr>
        <p:spPr>
          <a:xfrm>
            <a:off x="441575" y="4013950"/>
            <a:ext cx="4062600" cy="601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SzPts val="600"/>
              <a:buNone/>
            </a:pPr>
            <a:r>
              <a:rPr lang="en-US" sz="1700">
                <a:solidFill>
                  <a:srgbClr val="FFFFFF"/>
                </a:solidFill>
                <a:latin typeface="Raleway"/>
                <a:ea typeface="Raleway"/>
                <a:cs typeface="Raleway"/>
                <a:sym typeface="Raleway"/>
              </a:rPr>
              <a:t>2.6 Building a Belonging School Through Trust and Psychological Safety</a:t>
            </a:r>
            <a:endParaRPr sz="1700">
              <a:solidFill>
                <a:srgbClr val="FFFFFF"/>
              </a:solidFill>
              <a:latin typeface="Raleway"/>
              <a:ea typeface="Raleway"/>
              <a:cs typeface="Raleway"/>
              <a:sym typeface="Raleway"/>
            </a:endParaRPr>
          </a:p>
        </p:txBody>
      </p:sp>
      <p:sp>
        <p:nvSpPr>
          <p:cNvPr id="610" name="Google Shape;610;p57"/>
          <p:cNvSpPr/>
          <p:nvPr/>
        </p:nvSpPr>
        <p:spPr>
          <a:xfrm>
            <a:off x="514350" y="3823236"/>
            <a:ext cx="437400" cy="62100"/>
          </a:xfrm>
          <a:prstGeom prst="rect">
            <a:avLst/>
          </a:prstGeom>
          <a:solidFill>
            <a:srgbClr val="FFFFFF"/>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611" name="Google Shape;611;p57"/>
          <p:cNvSpPr txBox="1"/>
          <p:nvPr/>
        </p:nvSpPr>
        <p:spPr>
          <a:xfrm>
            <a:off x="368788" y="1347091"/>
            <a:ext cx="42084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600">
                <a:solidFill>
                  <a:srgbClr val="FFFFFF"/>
                </a:solidFill>
                <a:latin typeface="Raleway"/>
                <a:ea typeface="Raleway"/>
                <a:cs typeface="Raleway"/>
                <a:sym typeface="Raleway"/>
              </a:rPr>
              <a:t>Complete</a:t>
            </a:r>
            <a:r>
              <a:rPr lang="en-US" sz="3600" b="1">
                <a:solidFill>
                  <a:srgbClr val="FFFFFF"/>
                </a:solidFill>
                <a:latin typeface="Raleway"/>
                <a:ea typeface="Raleway"/>
                <a:cs typeface="Raleway"/>
                <a:sym typeface="Raleway"/>
              </a:rPr>
              <a:t> “Building Trust in Classrooms and Schools” </a:t>
            </a:r>
            <a:endParaRPr sz="800"/>
          </a:p>
        </p:txBody>
      </p:sp>
      <p:pic>
        <p:nvPicPr>
          <p:cNvPr id="612" name="Google Shape;612;p57"/>
          <p:cNvPicPr preferRelativeResize="0"/>
          <p:nvPr/>
        </p:nvPicPr>
        <p:blipFill rotWithShape="1">
          <a:blip r:embed="rId3">
            <a:alphaModFix/>
          </a:blip>
          <a:srcRect/>
          <a:stretch/>
        </p:blipFill>
        <p:spPr>
          <a:xfrm>
            <a:off x="8557927" y="4506407"/>
            <a:ext cx="190516" cy="190516"/>
          </a:xfrm>
          <a:prstGeom prst="rect">
            <a:avLst/>
          </a:prstGeom>
          <a:noFill/>
          <a:ln>
            <a:noFill/>
          </a:ln>
        </p:spPr>
      </p:pic>
      <p:pic>
        <p:nvPicPr>
          <p:cNvPr id="613" name="Google Shape;613;p57"/>
          <p:cNvPicPr preferRelativeResize="0"/>
          <p:nvPr/>
        </p:nvPicPr>
        <p:blipFill>
          <a:blip r:embed="rId4">
            <a:alphaModFix/>
          </a:blip>
          <a:stretch>
            <a:fillRect/>
          </a:stretch>
        </p:blipFill>
        <p:spPr>
          <a:xfrm>
            <a:off x="4729588" y="152400"/>
            <a:ext cx="3675940" cy="47570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58"/>
          <p:cNvSpPr/>
          <p:nvPr/>
        </p:nvSpPr>
        <p:spPr>
          <a:xfrm>
            <a:off x="0" y="4629150"/>
            <a:ext cx="5769000" cy="234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619" name="Google Shape;619;p58"/>
          <p:cNvPicPr preferRelativeResize="0"/>
          <p:nvPr/>
        </p:nvPicPr>
        <p:blipFill rotWithShape="1">
          <a:blip r:embed="rId3">
            <a:alphaModFix/>
          </a:blip>
          <a:srcRect/>
          <a:stretch/>
        </p:blipFill>
        <p:spPr>
          <a:xfrm>
            <a:off x="6067777" y="3954027"/>
            <a:ext cx="1574617" cy="474353"/>
          </a:xfrm>
          <a:prstGeom prst="rect">
            <a:avLst/>
          </a:prstGeom>
          <a:noFill/>
          <a:ln>
            <a:noFill/>
          </a:ln>
        </p:spPr>
      </p:pic>
      <p:sp>
        <p:nvSpPr>
          <p:cNvPr id="620" name="Google Shape;620;p58"/>
          <p:cNvSpPr txBox="1"/>
          <p:nvPr/>
        </p:nvSpPr>
        <p:spPr>
          <a:xfrm>
            <a:off x="416149" y="1349175"/>
            <a:ext cx="4693800" cy="22995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5400">
                <a:solidFill>
                  <a:srgbClr val="050707"/>
                </a:solidFill>
                <a:latin typeface="Raleway Black"/>
                <a:ea typeface="Raleway Black"/>
                <a:cs typeface="Raleway Black"/>
                <a:sym typeface="Raleway Black"/>
              </a:rPr>
              <a:t>Add an Optimistic Closure</a:t>
            </a:r>
            <a:r>
              <a:rPr lang="en-US" sz="5800">
                <a:solidFill>
                  <a:srgbClr val="050707"/>
                </a:solidFill>
                <a:latin typeface="Raleway Black"/>
                <a:ea typeface="Raleway Black"/>
                <a:cs typeface="Raleway Black"/>
                <a:sym typeface="Raleway Black"/>
              </a:rPr>
              <a:t> here</a:t>
            </a:r>
            <a:endParaRPr sz="800"/>
          </a:p>
        </p:txBody>
      </p:sp>
      <p:sp>
        <p:nvSpPr>
          <p:cNvPr id="621" name="Google Shape;621;p58"/>
          <p:cNvSpPr txBox="1"/>
          <p:nvPr/>
        </p:nvSpPr>
        <p:spPr>
          <a:xfrm>
            <a:off x="514113" y="495300"/>
            <a:ext cx="4342500" cy="44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California Social and Emotional Learning </a:t>
            </a:r>
            <a:br>
              <a:rPr lang="en-US" sz="1600">
                <a:solidFill>
                  <a:srgbClr val="050707"/>
                </a:solidFill>
                <a:latin typeface="Raleway"/>
                <a:ea typeface="Raleway"/>
                <a:cs typeface="Raleway"/>
                <a:sym typeface="Raleway"/>
              </a:rPr>
            </a:br>
            <a:endParaRPr sz="800"/>
          </a:p>
        </p:txBody>
      </p:sp>
      <p:grpSp>
        <p:nvGrpSpPr>
          <p:cNvPr id="622" name="Google Shape;622;p58"/>
          <p:cNvGrpSpPr/>
          <p:nvPr/>
        </p:nvGrpSpPr>
        <p:grpSpPr>
          <a:xfrm>
            <a:off x="5230976" y="727756"/>
            <a:ext cx="3551072" cy="2874691"/>
            <a:chOff x="0" y="0"/>
            <a:chExt cx="13716000" cy="10058400"/>
          </a:xfrm>
        </p:grpSpPr>
        <p:sp>
          <p:nvSpPr>
            <p:cNvPr id="623" name="Google Shape;623;p58"/>
            <p:cNvSpPr/>
            <p:nvPr/>
          </p:nvSpPr>
          <p:spPr>
            <a:xfrm>
              <a:off x="0" y="0"/>
              <a:ext cx="6858000" cy="5029200"/>
            </a:xfrm>
            <a:prstGeom prst="rect">
              <a:avLst/>
            </a:prstGeom>
            <a:solidFill>
              <a:schemeClr val="lt2">
                <a:alpha val="49410"/>
              </a:schemeClr>
            </a:solidFill>
            <a:ln>
              <a:noFill/>
            </a:ln>
          </p:spPr>
          <p:txBody>
            <a:bodyPr spcFirstLastPara="1" wrap="square" lIns="50800" tIns="25400" rIns="50800" bIns="254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624" name="Google Shape;624;p58"/>
            <p:cNvSpPr/>
            <p:nvPr/>
          </p:nvSpPr>
          <p:spPr>
            <a:xfrm>
              <a:off x="0" y="5029200"/>
              <a:ext cx="6858000" cy="5029200"/>
            </a:xfrm>
            <a:prstGeom prst="rect">
              <a:avLst/>
            </a:prstGeom>
            <a:solidFill>
              <a:schemeClr val="accent4">
                <a:alpha val="49410"/>
              </a:schemeClr>
            </a:solidFill>
            <a:ln>
              <a:noFill/>
            </a:ln>
          </p:spPr>
          <p:txBody>
            <a:bodyPr spcFirstLastPara="1" wrap="square" lIns="50800" tIns="25400" rIns="50800" bIns="254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625" name="Google Shape;625;p58"/>
            <p:cNvSpPr/>
            <p:nvPr/>
          </p:nvSpPr>
          <p:spPr>
            <a:xfrm>
              <a:off x="6858000" y="5029200"/>
              <a:ext cx="6858000" cy="5029200"/>
            </a:xfrm>
            <a:prstGeom prst="rect">
              <a:avLst/>
            </a:prstGeom>
            <a:solidFill>
              <a:schemeClr val="accent6">
                <a:alpha val="49410"/>
              </a:schemeClr>
            </a:solidFill>
            <a:ln>
              <a:noFill/>
            </a:ln>
          </p:spPr>
          <p:txBody>
            <a:bodyPr spcFirstLastPara="1" wrap="square" lIns="50800" tIns="25400" rIns="50800" bIns="254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626" name="Google Shape;626;p58"/>
            <p:cNvSpPr/>
            <p:nvPr/>
          </p:nvSpPr>
          <p:spPr>
            <a:xfrm>
              <a:off x="6858000" y="0"/>
              <a:ext cx="6858000" cy="5029200"/>
            </a:xfrm>
            <a:prstGeom prst="rect">
              <a:avLst/>
            </a:prstGeom>
            <a:solidFill>
              <a:schemeClr val="accent5">
                <a:alpha val="49410"/>
              </a:schemeClr>
            </a:solidFill>
            <a:ln>
              <a:noFill/>
            </a:ln>
          </p:spPr>
          <p:txBody>
            <a:bodyPr spcFirstLastPara="1" wrap="square" lIns="50800" tIns="25400" rIns="50800" bIns="254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grpSp>
      <p:pic>
        <p:nvPicPr>
          <p:cNvPr id="627" name="Google Shape;627;p58"/>
          <p:cNvPicPr preferRelativeResize="0">
            <a:picLocks noGrp="1"/>
          </p:cNvPicPr>
          <p:nvPr>
            <p:ph type="pic" idx="2"/>
          </p:nvPr>
        </p:nvPicPr>
        <p:blipFill rotWithShape="1">
          <a:blip r:embed="rId4">
            <a:alphaModFix amt="25000"/>
          </a:blip>
          <a:srcRect l="4906" r="4906"/>
          <a:stretch/>
        </p:blipFill>
        <p:spPr>
          <a:xfrm>
            <a:off x="5155713" y="2"/>
            <a:ext cx="2949525" cy="43306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pSp>
        <p:nvGrpSpPr>
          <p:cNvPr id="632" name="Google Shape;632;p59"/>
          <p:cNvGrpSpPr/>
          <p:nvPr/>
        </p:nvGrpSpPr>
        <p:grpSpPr>
          <a:xfrm>
            <a:off x="1779410" y="1088713"/>
            <a:ext cx="5585175" cy="3078735"/>
            <a:chOff x="0" y="-19050"/>
            <a:chExt cx="14893800" cy="8209960"/>
          </a:xfrm>
        </p:grpSpPr>
        <p:sp>
          <p:nvSpPr>
            <p:cNvPr id="633" name="Google Shape;633;p59"/>
            <p:cNvSpPr txBox="1"/>
            <p:nvPr/>
          </p:nvSpPr>
          <p:spPr>
            <a:xfrm>
              <a:off x="0" y="1702952"/>
              <a:ext cx="14893800" cy="41004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US" sz="11100">
                  <a:solidFill>
                    <a:srgbClr val="FFFFFF"/>
                  </a:solidFill>
                  <a:latin typeface="Arial"/>
                  <a:ea typeface="Arial"/>
                  <a:cs typeface="Arial"/>
                  <a:sym typeface="Arial"/>
                </a:rPr>
                <a:t>98%</a:t>
              </a:r>
              <a:endParaRPr sz="800">
                <a:solidFill>
                  <a:srgbClr val="000000"/>
                </a:solidFill>
                <a:latin typeface="Arial"/>
                <a:ea typeface="Arial"/>
                <a:cs typeface="Arial"/>
                <a:sym typeface="Arial"/>
              </a:endParaRPr>
            </a:p>
          </p:txBody>
        </p:sp>
        <p:sp>
          <p:nvSpPr>
            <p:cNvPr id="634" name="Google Shape;634;p59"/>
            <p:cNvSpPr txBox="1"/>
            <p:nvPr/>
          </p:nvSpPr>
          <p:spPr>
            <a:xfrm>
              <a:off x="1055080" y="-19050"/>
              <a:ext cx="12783600" cy="780000"/>
            </a:xfrm>
            <a:prstGeom prst="rect">
              <a:avLst/>
            </a:prstGeom>
            <a:noFill/>
            <a:ln>
              <a:noFill/>
            </a:ln>
          </p:spPr>
          <p:txBody>
            <a:bodyPr spcFirstLastPara="1" wrap="square" lIns="0" tIns="0" rIns="0" bIns="0" anchor="t" anchorCtr="0">
              <a:spAutoFit/>
            </a:bodyPr>
            <a:lstStyle/>
            <a:p>
              <a:pPr marL="0" marR="0" lvl="0" indent="0" algn="ctr" rtl="0">
                <a:lnSpc>
                  <a:spcPct val="119970"/>
                </a:lnSpc>
                <a:spcBef>
                  <a:spcPts val="0"/>
                </a:spcBef>
                <a:spcAft>
                  <a:spcPts val="0"/>
                </a:spcAft>
                <a:buNone/>
              </a:pPr>
              <a:r>
                <a:rPr lang="en-US" sz="1900">
                  <a:solidFill>
                    <a:srgbClr val="FFFFFF"/>
                  </a:solidFill>
                  <a:latin typeface="Arial"/>
                  <a:ea typeface="Arial"/>
                  <a:cs typeface="Arial"/>
                  <a:sym typeface="Arial"/>
                </a:rPr>
                <a:t>THE RESULTS</a:t>
              </a:r>
              <a:endParaRPr sz="800">
                <a:solidFill>
                  <a:srgbClr val="000000"/>
                </a:solidFill>
                <a:latin typeface="Arial"/>
                <a:ea typeface="Arial"/>
                <a:cs typeface="Arial"/>
                <a:sym typeface="Arial"/>
              </a:endParaRPr>
            </a:p>
          </p:txBody>
        </p:sp>
        <p:sp>
          <p:nvSpPr>
            <p:cNvPr id="635" name="Google Shape;635;p59"/>
            <p:cNvSpPr txBox="1"/>
            <p:nvPr/>
          </p:nvSpPr>
          <p:spPr>
            <a:xfrm>
              <a:off x="1097854" y="6585910"/>
              <a:ext cx="12698100" cy="16050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1700">
                  <a:solidFill>
                    <a:srgbClr val="FFFFFF"/>
                  </a:solidFill>
                  <a:latin typeface="Arial"/>
                  <a:ea typeface="Arial"/>
                  <a:cs typeface="Arial"/>
                  <a:sym typeface="Arial"/>
                </a:rPr>
                <a:t>OF THE WORLD POPULATION RATED THEMSELVES 9 ON THE HAPPINESS SCALE</a:t>
              </a:r>
              <a:endParaRPr sz="800">
                <a:solidFill>
                  <a:srgbClr val="000000"/>
                </a:solidFill>
                <a:latin typeface="Arial"/>
                <a:ea typeface="Arial"/>
                <a:cs typeface="Arial"/>
                <a:sym typeface="Arial"/>
              </a:endParaRPr>
            </a:p>
          </p:txBody>
        </p:sp>
        <p:sp>
          <p:nvSpPr>
            <p:cNvPr id="636" name="Google Shape;636;p59"/>
            <p:cNvSpPr/>
            <p:nvPr/>
          </p:nvSpPr>
          <p:spPr>
            <a:xfrm>
              <a:off x="6863624" y="5651283"/>
              <a:ext cx="1166700" cy="165300"/>
            </a:xfrm>
            <a:prstGeom prst="rect">
              <a:avLst/>
            </a:prstGeom>
            <a:solidFill>
              <a:srgbClr val="FFFFFF"/>
            </a:solidFill>
            <a:ln>
              <a:noFill/>
            </a:ln>
          </p:spPr>
          <p:txBody>
            <a:bodyPr spcFirstLastPara="1" wrap="square" lIns="50800" tIns="50800" rIns="50800" bIns="50800" anchor="ctr" anchorCtr="0">
              <a:noAutofit/>
            </a:bodyPr>
            <a:lstStyle/>
            <a:p>
              <a:pPr marL="0" marR="0" lvl="0" indent="0" algn="l" rtl="0">
                <a:spcBef>
                  <a:spcPts val="0"/>
                </a:spcBef>
                <a:spcAft>
                  <a:spcPts val="0"/>
                </a:spcAft>
                <a:buNone/>
              </a:pPr>
              <a:endParaRPr sz="800">
                <a:solidFill>
                  <a:srgbClr val="000000"/>
                </a:solidFill>
                <a:latin typeface="Arial"/>
                <a:ea typeface="Arial"/>
                <a:cs typeface="Arial"/>
                <a:sym typeface="Arial"/>
              </a:endParaRPr>
            </a:p>
          </p:txBody>
        </p:sp>
      </p:grpSp>
      <p:pic>
        <p:nvPicPr>
          <p:cNvPr id="637" name="Google Shape;637;p59"/>
          <p:cNvPicPr preferRelativeResize="0"/>
          <p:nvPr/>
        </p:nvPicPr>
        <p:blipFill rotWithShape="1">
          <a:blip r:embed="rId3">
            <a:alphaModFix/>
          </a:blip>
          <a:srcRect/>
          <a:stretch/>
        </p:blipFill>
        <p:spPr>
          <a:xfrm>
            <a:off x="2979831" y="702894"/>
            <a:ext cx="3560275" cy="2793525"/>
          </a:xfrm>
          <a:prstGeom prst="rect">
            <a:avLst/>
          </a:prstGeom>
          <a:noFill/>
          <a:ln>
            <a:noFill/>
          </a:ln>
        </p:spPr>
      </p:pic>
      <p:sp>
        <p:nvSpPr>
          <p:cNvPr id="638" name="Google Shape;638;p59"/>
          <p:cNvSpPr txBox="1"/>
          <p:nvPr/>
        </p:nvSpPr>
        <p:spPr>
          <a:xfrm>
            <a:off x="3755988" y="3708513"/>
            <a:ext cx="2317500" cy="762900"/>
          </a:xfrm>
          <a:prstGeom prst="rect">
            <a:avLst/>
          </a:prstGeom>
          <a:noFill/>
          <a:ln>
            <a:noFill/>
          </a:ln>
        </p:spPr>
        <p:txBody>
          <a:bodyPr spcFirstLastPara="1" wrap="square" lIns="50800" tIns="50800" rIns="50800" bIns="50800" anchor="t" anchorCtr="0">
            <a:spAutoFit/>
          </a:bodyPr>
          <a:lstStyle/>
          <a:p>
            <a:pPr marL="0" lvl="0" indent="0" algn="ctr" rtl="0">
              <a:lnSpc>
                <a:spcPct val="115000"/>
              </a:lnSpc>
              <a:spcBef>
                <a:spcPts val="0"/>
              </a:spcBef>
              <a:spcAft>
                <a:spcPts val="0"/>
              </a:spcAft>
              <a:buNone/>
            </a:pPr>
            <a:r>
              <a:rPr lang="en-US" sz="1300">
                <a:solidFill>
                  <a:schemeClr val="dk1"/>
                </a:solidFill>
                <a:latin typeface="Raleway"/>
                <a:ea typeface="Raleway"/>
                <a:cs typeface="Raleway"/>
                <a:sym typeface="Raleway"/>
              </a:rPr>
              <a:t>Designed &amp; narrated by</a:t>
            </a:r>
            <a:endParaRPr sz="1300">
              <a:solidFill>
                <a:schemeClr val="dk1"/>
              </a:solidFill>
              <a:latin typeface="Raleway"/>
              <a:ea typeface="Raleway"/>
              <a:cs typeface="Raleway"/>
              <a:sym typeface="Raleway"/>
            </a:endParaRPr>
          </a:p>
          <a:p>
            <a:pPr marL="0" lvl="0" indent="0" algn="ctr" rtl="0">
              <a:lnSpc>
                <a:spcPct val="115000"/>
              </a:lnSpc>
              <a:spcBef>
                <a:spcPts val="0"/>
              </a:spcBef>
              <a:spcAft>
                <a:spcPts val="0"/>
              </a:spcAft>
              <a:buNone/>
            </a:pPr>
            <a:r>
              <a:rPr lang="en-US" sz="1300" u="sng">
                <a:solidFill>
                  <a:schemeClr val="hlink"/>
                </a:solidFill>
                <a:latin typeface="Raleway"/>
                <a:ea typeface="Raleway"/>
                <a:cs typeface="Raleway"/>
                <a:sym typeface="Raleway"/>
                <a:hlinkClick r:id="rId4"/>
              </a:rPr>
              <a:t>Vicki Zakrzewski, Ph.D.</a:t>
            </a:r>
            <a:endParaRPr sz="1300">
              <a:solidFill>
                <a:schemeClr val="dk1"/>
              </a:solidFill>
              <a:latin typeface="Raleway"/>
              <a:ea typeface="Raleway"/>
              <a:cs typeface="Raleway"/>
              <a:sym typeface="Raleway"/>
            </a:endParaRPr>
          </a:p>
          <a:p>
            <a:pPr marL="0" lvl="0" indent="0" algn="ctr" rtl="0">
              <a:lnSpc>
                <a:spcPct val="115000"/>
              </a:lnSpc>
              <a:spcBef>
                <a:spcPts val="0"/>
              </a:spcBef>
              <a:spcAft>
                <a:spcPts val="0"/>
              </a:spcAft>
              <a:buNone/>
            </a:pPr>
            <a:r>
              <a:rPr lang="en-US" sz="1300">
                <a:solidFill>
                  <a:schemeClr val="dk1"/>
                </a:solidFill>
                <a:latin typeface="Raleway"/>
                <a:ea typeface="Raleway"/>
                <a:cs typeface="Raleway"/>
                <a:sym typeface="Raleway"/>
              </a:rPr>
              <a:t>Education Director</a:t>
            </a:r>
            <a:endParaRPr sz="1300">
              <a:solidFill>
                <a:schemeClr val="dk1"/>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31" name="Google Shape;131;p17"/>
          <p:cNvSpPr/>
          <p:nvPr/>
        </p:nvSpPr>
        <p:spPr>
          <a:xfrm>
            <a:off x="527200" y="0"/>
            <a:ext cx="3606600" cy="51435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132" name="Google Shape;132;p17"/>
          <p:cNvPicPr preferRelativeResize="0"/>
          <p:nvPr/>
        </p:nvPicPr>
        <p:blipFill rotWithShape="1">
          <a:blip r:embed="rId3">
            <a:alphaModFix/>
          </a:blip>
          <a:srcRect/>
          <a:stretch/>
        </p:blipFill>
        <p:spPr>
          <a:xfrm>
            <a:off x="8629650" y="175655"/>
            <a:ext cx="190516" cy="190516"/>
          </a:xfrm>
          <a:prstGeom prst="rect">
            <a:avLst/>
          </a:prstGeom>
          <a:noFill/>
          <a:ln>
            <a:noFill/>
          </a:ln>
        </p:spPr>
      </p:pic>
      <p:grpSp>
        <p:nvGrpSpPr>
          <p:cNvPr id="133" name="Google Shape;133;p17"/>
          <p:cNvGrpSpPr/>
          <p:nvPr/>
        </p:nvGrpSpPr>
        <p:grpSpPr>
          <a:xfrm>
            <a:off x="4881750" y="2004448"/>
            <a:ext cx="3747938" cy="1573334"/>
            <a:chOff x="0" y="-76200"/>
            <a:chExt cx="9994500" cy="6738048"/>
          </a:xfrm>
        </p:grpSpPr>
        <p:sp>
          <p:nvSpPr>
            <p:cNvPr id="134" name="Google Shape;134;p17"/>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9C182C"/>
                  </a:solidFill>
                  <a:latin typeface="Raleway"/>
                  <a:ea typeface="Raleway"/>
                  <a:cs typeface="Raleway"/>
                  <a:sym typeface="Raleway"/>
                </a:rPr>
                <a:t>Video</a:t>
              </a:r>
              <a:endParaRPr sz="800"/>
            </a:p>
          </p:txBody>
        </p:sp>
        <p:sp>
          <p:nvSpPr>
            <p:cNvPr id="135" name="Google Shape;135;p17"/>
            <p:cNvSpPr txBox="1"/>
            <p:nvPr/>
          </p:nvSpPr>
          <p:spPr>
            <a:xfrm>
              <a:off x="0" y="2654748"/>
              <a:ext cx="9504300" cy="40071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Clr>
                  <a:srgbClr val="000000"/>
                </a:buClr>
                <a:buFont typeface="Arial"/>
                <a:buNone/>
              </a:pPr>
              <a:r>
                <a:rPr lang="en-US" sz="1600">
                  <a:solidFill>
                    <a:srgbClr val="050707"/>
                  </a:solidFill>
                  <a:latin typeface="Raleway"/>
                  <a:ea typeface="Raleway"/>
                  <a:cs typeface="Raleway"/>
                  <a:sym typeface="Raleway"/>
                </a:rPr>
                <a:t>Video: </a:t>
              </a:r>
              <a:r>
                <a:rPr lang="en-US" sz="1600" u="sng">
                  <a:solidFill>
                    <a:schemeClr val="hlink"/>
                  </a:solidFill>
                  <a:latin typeface="Raleway"/>
                  <a:ea typeface="Raleway"/>
                  <a:cs typeface="Raleway"/>
                  <a:sym typeface="Raleway"/>
                  <a:hlinkClick r:id="rId4"/>
                </a:rPr>
                <a:t>Creating a Safe Learning Environment: The Science of Belonging</a:t>
              </a:r>
              <a:endParaRPr sz="800"/>
            </a:p>
          </p:txBody>
        </p:sp>
      </p:grpSp>
      <p:pic>
        <p:nvPicPr>
          <p:cNvPr id="136" name="Google Shape;136;p17"/>
          <p:cNvPicPr preferRelativeResize="0"/>
          <p:nvPr/>
        </p:nvPicPr>
        <p:blipFill rotWithShape="1">
          <a:blip r:embed="rId5">
            <a:alphaModFix/>
          </a:blip>
          <a:srcRect/>
          <a:stretch/>
        </p:blipFill>
        <p:spPr>
          <a:xfrm>
            <a:off x="639218" y="252717"/>
            <a:ext cx="611712" cy="611712"/>
          </a:xfrm>
          <a:prstGeom prst="rect">
            <a:avLst/>
          </a:prstGeom>
          <a:noFill/>
          <a:ln>
            <a:noFill/>
          </a:ln>
        </p:spPr>
      </p:pic>
      <p:pic>
        <p:nvPicPr>
          <p:cNvPr id="137" name="Google Shape;137;p17" title="Creating a Safe Learning Environment: The Science of Belonging">
            <a:hlinkClick r:id="rId6"/>
          </p:cNvPr>
          <p:cNvPicPr preferRelativeResize="0"/>
          <p:nvPr/>
        </p:nvPicPr>
        <p:blipFill>
          <a:blip r:embed="rId7">
            <a:alphaModFix/>
          </a:blip>
          <a:stretch>
            <a:fillRect/>
          </a:stretch>
        </p:blipFill>
        <p:spPr>
          <a:xfrm>
            <a:off x="391900" y="1578300"/>
            <a:ext cx="4136450" cy="2326750"/>
          </a:xfrm>
          <a:prstGeom prst="rect">
            <a:avLst/>
          </a:prstGeom>
          <a:noFill/>
          <a:ln w="19050" cap="flat" cmpd="sng">
            <a:solidFill>
              <a:srgbClr val="177BA6"/>
            </a:solidFill>
            <a:prstDash val="solid"/>
            <a:round/>
            <a:headEnd type="none" w="sm" len="sm"/>
            <a:tailEnd type="none" w="sm" len="sm"/>
          </a:ln>
        </p:spPr>
      </p:pic>
      <p:sp>
        <p:nvSpPr>
          <p:cNvPr id="138" name="Google Shape;138;p17"/>
          <p:cNvSpPr txBox="1"/>
          <p:nvPr/>
        </p:nvSpPr>
        <p:spPr>
          <a:xfrm>
            <a:off x="495638" y="4098575"/>
            <a:ext cx="3606600" cy="9420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SzPts val="600"/>
              <a:buNone/>
            </a:pPr>
            <a:r>
              <a:rPr lang="en-US" sz="1700">
                <a:solidFill>
                  <a:srgbClr val="FFFFFF"/>
                </a:solidFill>
                <a:latin typeface="Raleway"/>
                <a:ea typeface="Raleway"/>
                <a:cs typeface="Raleway"/>
                <a:sym typeface="Raleway"/>
              </a:rPr>
              <a:t>2.1 Why Belonging Matters</a:t>
            </a:r>
            <a:endParaRPr sz="1700">
              <a:solidFill>
                <a:srgbClr val="FFFFFF"/>
              </a:solidFill>
              <a:latin typeface="Raleway"/>
              <a:ea typeface="Raleway"/>
              <a:cs typeface="Raleway"/>
              <a:sym typeface="Raleway"/>
            </a:endParaRPr>
          </a:p>
          <a:p>
            <a:pPr marL="0" marR="0" lvl="0" indent="0" algn="ctr" rtl="0">
              <a:lnSpc>
                <a:spcPct val="130000"/>
              </a:lnSpc>
              <a:spcBef>
                <a:spcPts val="0"/>
              </a:spcBef>
              <a:spcAft>
                <a:spcPts val="0"/>
              </a:spcAft>
              <a:buSzPts val="600"/>
              <a:buNone/>
            </a:pPr>
            <a:endParaRPr sz="1700">
              <a:solidFill>
                <a:srgbClr val="FFFFFF"/>
              </a:solidFill>
              <a:latin typeface="Raleway"/>
              <a:ea typeface="Raleway"/>
              <a:cs typeface="Raleway"/>
              <a:sym typeface="Raleway"/>
            </a:endParaRPr>
          </a:p>
          <a:p>
            <a:pPr marL="0" marR="0" lvl="0" indent="0" algn="ctr" rtl="0">
              <a:lnSpc>
                <a:spcPct val="130000"/>
              </a:lnSpc>
              <a:spcBef>
                <a:spcPts val="0"/>
              </a:spcBef>
              <a:spcAft>
                <a:spcPts val="0"/>
              </a:spcAft>
              <a:buNone/>
            </a:pPr>
            <a:endParaRPr sz="1700">
              <a:solidFill>
                <a:srgbClr val="FFFFFF"/>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pSp>
        <p:nvGrpSpPr>
          <p:cNvPr id="143" name="Google Shape;143;p18"/>
          <p:cNvGrpSpPr/>
          <p:nvPr/>
        </p:nvGrpSpPr>
        <p:grpSpPr>
          <a:xfrm>
            <a:off x="1451149" y="539353"/>
            <a:ext cx="7296188" cy="2167200"/>
            <a:chOff x="-27" y="66675"/>
            <a:chExt cx="19456500" cy="5779200"/>
          </a:xfrm>
        </p:grpSpPr>
        <p:sp>
          <p:nvSpPr>
            <p:cNvPr id="144" name="Google Shape;144;p18"/>
            <p:cNvSpPr txBox="1"/>
            <p:nvPr/>
          </p:nvSpPr>
          <p:spPr>
            <a:xfrm>
              <a:off x="0" y="66675"/>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chemeClr val="dk1"/>
                </a:buClr>
                <a:buSzPts val="600"/>
                <a:buFont typeface="Arial"/>
                <a:buNone/>
              </a:pPr>
              <a:r>
                <a:rPr lang="en-US" sz="4400">
                  <a:solidFill>
                    <a:srgbClr val="9C182C"/>
                  </a:solidFill>
                  <a:latin typeface="Raleway"/>
                  <a:ea typeface="Raleway"/>
                  <a:cs typeface="Raleway"/>
                  <a:sym typeface="Raleway"/>
                </a:rPr>
                <a:t>Let’s Discuss</a:t>
              </a: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Clr>
                  <a:schemeClr val="dk1"/>
                </a:buClr>
                <a:buSzPts val="600"/>
                <a:buFont typeface="Arial"/>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145" name="Google Shape;145;p18"/>
            <p:cNvSpPr txBox="1"/>
            <p:nvPr/>
          </p:nvSpPr>
          <p:spPr>
            <a:xfrm>
              <a:off x="-27" y="2157400"/>
              <a:ext cx="19456500" cy="7800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watching the video, reflect on the following questions:</a:t>
              </a:r>
              <a:endParaRPr sz="800"/>
            </a:p>
          </p:txBody>
        </p:sp>
      </p:grpSp>
      <p:sp>
        <p:nvSpPr>
          <p:cNvPr id="146" name="Google Shape;146;p18"/>
          <p:cNvSpPr/>
          <p:nvPr/>
        </p:nvSpPr>
        <p:spPr>
          <a:xfrm>
            <a:off x="1645247" y="1793513"/>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47" name="Google Shape;147;p18"/>
          <p:cNvSpPr txBox="1"/>
          <p:nvPr/>
        </p:nvSpPr>
        <p:spPr>
          <a:xfrm>
            <a:off x="1896675" y="1714500"/>
            <a:ext cx="6987000" cy="2970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What were the two researchers’ definitions of “belonging” provided in the video?</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What did you agree with in the two definitions? What is missing?</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br>
              <a:rPr lang="en-US" sz="1700">
                <a:solidFill>
                  <a:srgbClr val="050707"/>
                </a:solidFill>
                <a:latin typeface="Raleway"/>
                <a:ea typeface="Raleway"/>
                <a:cs typeface="Raleway"/>
                <a:sym typeface="Raleway"/>
              </a:rPr>
            </a:br>
            <a:r>
              <a:rPr lang="en-US" sz="1700">
                <a:solidFill>
                  <a:srgbClr val="050707"/>
                </a:solidFill>
                <a:latin typeface="Raleway"/>
                <a:ea typeface="Raleway"/>
                <a:cs typeface="Raleway"/>
                <a:sym typeface="Raleway"/>
              </a:rPr>
              <a:t>Think of a time when you felt like you belonged in a learning environment—when both your peers and your teacher(s) accepted you, cared about who you were as a person, and you felt safe to speak up, take risks, and fail – what did it feel like? What did your teacher(s) and peers do or say to make you feel like you belonged?</a:t>
            </a:r>
            <a:endParaRPr sz="1700">
              <a:solidFill>
                <a:srgbClr val="050707"/>
              </a:solidFill>
              <a:latin typeface="Raleway"/>
              <a:ea typeface="Raleway"/>
              <a:cs typeface="Raleway"/>
              <a:sym typeface="Raleway"/>
            </a:endParaRPr>
          </a:p>
        </p:txBody>
      </p:sp>
      <p:sp>
        <p:nvSpPr>
          <p:cNvPr id="148" name="Google Shape;148;p18"/>
          <p:cNvSpPr/>
          <p:nvPr/>
        </p:nvSpPr>
        <p:spPr>
          <a:xfrm>
            <a:off x="-261396" y="-99108"/>
            <a:ext cx="1015500" cy="53457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49" name="Google Shape;149;p18"/>
          <p:cNvSpPr/>
          <p:nvPr/>
        </p:nvSpPr>
        <p:spPr>
          <a:xfrm>
            <a:off x="1645247" y="2630342"/>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50" name="Google Shape;150;p18"/>
          <p:cNvSpPr/>
          <p:nvPr/>
        </p:nvSpPr>
        <p:spPr>
          <a:xfrm>
            <a:off x="1645259" y="3302030"/>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151" name="Google Shape;151;p18"/>
          <p:cNvPicPr preferRelativeResize="0"/>
          <p:nvPr/>
        </p:nvPicPr>
        <p:blipFill rotWithShape="1">
          <a:blip r:embed="rId3">
            <a:alphaModFix/>
          </a:blip>
          <a:srcRect/>
          <a:stretch/>
        </p:blipFill>
        <p:spPr>
          <a:xfrm>
            <a:off x="8629650" y="4629150"/>
            <a:ext cx="190516" cy="1905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p:nvPr/>
        </p:nvSpPr>
        <p:spPr>
          <a:xfrm>
            <a:off x="1450959" y="912228"/>
            <a:ext cx="7178700" cy="6774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chemeClr val="dk1"/>
              </a:buClr>
              <a:buSzPts val="600"/>
              <a:buFont typeface="Arial"/>
              <a:buNone/>
            </a:pPr>
            <a:r>
              <a:rPr lang="en-US" sz="4400">
                <a:solidFill>
                  <a:srgbClr val="9C182C"/>
                </a:solidFill>
                <a:latin typeface="Raleway"/>
                <a:ea typeface="Raleway"/>
                <a:cs typeface="Raleway"/>
                <a:sym typeface="Raleway"/>
              </a:rPr>
              <a:t>Let’s Discuss</a:t>
            </a:r>
            <a:endParaRPr sz="4400">
              <a:solidFill>
                <a:srgbClr val="9C182C"/>
              </a:solidFill>
              <a:latin typeface="Raleway"/>
              <a:ea typeface="Raleway"/>
              <a:cs typeface="Raleway"/>
              <a:sym typeface="Raleway"/>
            </a:endParaRPr>
          </a:p>
        </p:txBody>
      </p:sp>
      <p:sp>
        <p:nvSpPr>
          <p:cNvPr id="157" name="Google Shape;157;p19"/>
          <p:cNvSpPr/>
          <p:nvPr/>
        </p:nvSpPr>
        <p:spPr>
          <a:xfrm>
            <a:off x="1645247" y="1958964"/>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58" name="Google Shape;158;p19"/>
          <p:cNvSpPr txBox="1"/>
          <p:nvPr/>
        </p:nvSpPr>
        <p:spPr>
          <a:xfrm>
            <a:off x="1896700" y="1888850"/>
            <a:ext cx="6987000" cy="176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Now, think of a time when you didn’t feel like you belonged, </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What did it feel like physically? </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What did it feel like emotionally?</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How do you act and what do you feel like when you’re in an environment where you feel you belong?</a:t>
            </a:r>
            <a:endParaRPr sz="1700">
              <a:solidFill>
                <a:srgbClr val="050707"/>
              </a:solidFill>
              <a:latin typeface="Raleway"/>
              <a:ea typeface="Raleway"/>
              <a:cs typeface="Raleway"/>
              <a:sym typeface="Raleway"/>
            </a:endParaRPr>
          </a:p>
        </p:txBody>
      </p:sp>
      <p:sp>
        <p:nvSpPr>
          <p:cNvPr id="159" name="Google Shape;159;p19"/>
          <p:cNvSpPr/>
          <p:nvPr/>
        </p:nvSpPr>
        <p:spPr>
          <a:xfrm>
            <a:off x="-261396" y="-99108"/>
            <a:ext cx="1015500" cy="53457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60" name="Google Shape;160;p19"/>
          <p:cNvSpPr/>
          <p:nvPr/>
        </p:nvSpPr>
        <p:spPr>
          <a:xfrm>
            <a:off x="1645247" y="3172305"/>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161" name="Google Shape;161;p19"/>
          <p:cNvPicPr preferRelativeResize="0"/>
          <p:nvPr/>
        </p:nvPicPr>
        <p:blipFill rotWithShape="1">
          <a:blip r:embed="rId3">
            <a:alphaModFix/>
          </a:blip>
          <a:srcRect/>
          <a:stretch/>
        </p:blipFill>
        <p:spPr>
          <a:xfrm>
            <a:off x="8629650" y="4629150"/>
            <a:ext cx="190516" cy="1905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C182C"/>
        </a:solidFill>
        <a:effectLst/>
      </p:bgPr>
    </p:bg>
    <p:spTree>
      <p:nvGrpSpPr>
        <p:cNvPr id="1" name="Shape 165"/>
        <p:cNvGrpSpPr/>
        <p:nvPr/>
      </p:nvGrpSpPr>
      <p:grpSpPr>
        <a:xfrm>
          <a:off x="0" y="0"/>
          <a:ext cx="0" cy="0"/>
          <a:chOff x="0" y="0"/>
          <a:chExt cx="0" cy="0"/>
        </a:xfrm>
      </p:grpSpPr>
      <p:sp>
        <p:nvSpPr>
          <p:cNvPr id="166" name="Google Shape;166;p20"/>
          <p:cNvSpPr txBox="1"/>
          <p:nvPr/>
        </p:nvSpPr>
        <p:spPr>
          <a:xfrm>
            <a:off x="514350" y="504825"/>
            <a:ext cx="3669900" cy="2925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FFFFFF"/>
                </a:solidFill>
                <a:latin typeface="Raleway"/>
                <a:ea typeface="Raleway"/>
                <a:cs typeface="Raleway"/>
                <a:sym typeface="Raleway"/>
              </a:rPr>
              <a:t>TAKE IT DEEPER</a:t>
            </a:r>
            <a:endParaRPr sz="800"/>
          </a:p>
        </p:txBody>
      </p:sp>
      <p:sp>
        <p:nvSpPr>
          <p:cNvPr id="167" name="Google Shape;167;p20"/>
          <p:cNvSpPr txBox="1"/>
          <p:nvPr/>
        </p:nvSpPr>
        <p:spPr>
          <a:xfrm>
            <a:off x="514350" y="4390496"/>
            <a:ext cx="3637800" cy="942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chemeClr val="dk1"/>
              </a:buClr>
              <a:buSzPts val="600"/>
              <a:buFont typeface="Arial"/>
              <a:buNone/>
            </a:pPr>
            <a:r>
              <a:rPr lang="en-US" sz="1700">
                <a:solidFill>
                  <a:srgbClr val="FFFFFF"/>
                </a:solidFill>
                <a:latin typeface="Raleway"/>
                <a:ea typeface="Raleway"/>
                <a:cs typeface="Raleway"/>
                <a:sym typeface="Raleway"/>
              </a:rPr>
              <a:t>2.1 Why Belonging Matters</a:t>
            </a:r>
            <a:endParaRPr sz="1700">
              <a:solidFill>
                <a:srgbClr val="FFFFFF"/>
              </a:solidFill>
              <a:latin typeface="Raleway"/>
              <a:ea typeface="Raleway"/>
              <a:cs typeface="Raleway"/>
              <a:sym typeface="Raleway"/>
            </a:endParaRPr>
          </a:p>
          <a:p>
            <a:pPr marL="0" marR="0" lvl="0" indent="0" algn="l" rtl="0">
              <a:lnSpc>
                <a:spcPct val="130000"/>
              </a:lnSpc>
              <a:spcBef>
                <a:spcPts val="0"/>
              </a:spcBef>
              <a:spcAft>
                <a:spcPts val="0"/>
              </a:spcAft>
              <a:buClr>
                <a:schemeClr val="dk1"/>
              </a:buClr>
              <a:buSzPts val="600"/>
              <a:buFont typeface="Arial"/>
              <a:buNone/>
            </a:pPr>
            <a:endParaRPr sz="1700">
              <a:solidFill>
                <a:srgbClr val="FFFFFF"/>
              </a:solidFill>
              <a:latin typeface="Raleway"/>
              <a:ea typeface="Raleway"/>
              <a:cs typeface="Raleway"/>
              <a:sym typeface="Raleway"/>
            </a:endParaRPr>
          </a:p>
          <a:p>
            <a:pPr marL="0" marR="0" lvl="0" indent="0" algn="l" rtl="0">
              <a:lnSpc>
                <a:spcPct val="130000"/>
              </a:lnSpc>
              <a:spcBef>
                <a:spcPts val="0"/>
              </a:spcBef>
              <a:spcAft>
                <a:spcPts val="0"/>
              </a:spcAft>
              <a:buNone/>
            </a:pPr>
            <a:endParaRPr sz="1700">
              <a:solidFill>
                <a:srgbClr val="FFFFFF"/>
              </a:solidFill>
              <a:latin typeface="Raleway"/>
              <a:ea typeface="Raleway"/>
              <a:cs typeface="Raleway"/>
              <a:sym typeface="Raleway"/>
            </a:endParaRPr>
          </a:p>
        </p:txBody>
      </p:sp>
      <p:sp>
        <p:nvSpPr>
          <p:cNvPr id="168" name="Google Shape;168;p20"/>
          <p:cNvSpPr/>
          <p:nvPr/>
        </p:nvSpPr>
        <p:spPr>
          <a:xfrm>
            <a:off x="514350" y="4143636"/>
            <a:ext cx="437400" cy="61800"/>
          </a:xfrm>
          <a:prstGeom prst="rect">
            <a:avLst/>
          </a:prstGeom>
          <a:solidFill>
            <a:srgbClr val="FFFFFF"/>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69" name="Google Shape;169;p20"/>
          <p:cNvSpPr txBox="1"/>
          <p:nvPr/>
        </p:nvSpPr>
        <p:spPr>
          <a:xfrm>
            <a:off x="368788" y="1347091"/>
            <a:ext cx="4208400" cy="1662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600">
                <a:solidFill>
                  <a:srgbClr val="FFFFFF"/>
                </a:solidFill>
                <a:latin typeface="Raleway"/>
                <a:ea typeface="Raleway"/>
                <a:cs typeface="Raleway"/>
                <a:sym typeface="Raleway"/>
              </a:rPr>
              <a:t>Complete</a:t>
            </a:r>
            <a:r>
              <a:rPr lang="en-US" sz="3600" b="1">
                <a:solidFill>
                  <a:srgbClr val="FFFFFF"/>
                </a:solidFill>
                <a:latin typeface="Raleway"/>
                <a:ea typeface="Raleway"/>
                <a:cs typeface="Raleway"/>
                <a:sym typeface="Raleway"/>
              </a:rPr>
              <a:t> “Exploring Beliefs about Belonging”</a:t>
            </a:r>
            <a:endParaRPr sz="800"/>
          </a:p>
        </p:txBody>
      </p:sp>
      <p:pic>
        <p:nvPicPr>
          <p:cNvPr id="170" name="Google Shape;170;p20"/>
          <p:cNvPicPr preferRelativeResize="0"/>
          <p:nvPr/>
        </p:nvPicPr>
        <p:blipFill rotWithShape="1">
          <a:blip r:embed="rId3">
            <a:alphaModFix/>
          </a:blip>
          <a:srcRect/>
          <a:stretch/>
        </p:blipFill>
        <p:spPr>
          <a:xfrm>
            <a:off x="8557927" y="4506407"/>
            <a:ext cx="190516" cy="190516"/>
          </a:xfrm>
          <a:prstGeom prst="rect">
            <a:avLst/>
          </a:prstGeom>
          <a:noFill/>
          <a:ln>
            <a:noFill/>
          </a:ln>
        </p:spPr>
      </p:pic>
      <p:pic>
        <p:nvPicPr>
          <p:cNvPr id="171" name="Google Shape;171;p20"/>
          <p:cNvPicPr preferRelativeResize="0"/>
          <p:nvPr/>
        </p:nvPicPr>
        <p:blipFill>
          <a:blip r:embed="rId4">
            <a:alphaModFix/>
          </a:blip>
          <a:stretch>
            <a:fillRect/>
          </a:stretch>
        </p:blipFill>
        <p:spPr>
          <a:xfrm>
            <a:off x="4729588" y="152400"/>
            <a:ext cx="3675940" cy="47570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pSp>
        <p:nvGrpSpPr>
          <p:cNvPr id="176" name="Google Shape;176;p21"/>
          <p:cNvGrpSpPr/>
          <p:nvPr/>
        </p:nvGrpSpPr>
        <p:grpSpPr>
          <a:xfrm>
            <a:off x="1451159" y="539353"/>
            <a:ext cx="7178513" cy="2167200"/>
            <a:chOff x="0" y="66675"/>
            <a:chExt cx="19142700" cy="5779200"/>
          </a:xfrm>
        </p:grpSpPr>
        <p:sp>
          <p:nvSpPr>
            <p:cNvPr id="177" name="Google Shape;177;p21"/>
            <p:cNvSpPr txBox="1"/>
            <p:nvPr/>
          </p:nvSpPr>
          <p:spPr>
            <a:xfrm>
              <a:off x="0" y="66675"/>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SzPts val="600"/>
                <a:buNone/>
              </a:pPr>
              <a:r>
                <a:rPr lang="en-US" sz="4400">
                  <a:solidFill>
                    <a:srgbClr val="9C182C"/>
                  </a:solidFill>
                  <a:latin typeface="Raleway"/>
                  <a:ea typeface="Raleway"/>
                  <a:cs typeface="Raleway"/>
                  <a:sym typeface="Raleway"/>
                </a:rPr>
                <a:t>Group Reflection</a:t>
              </a: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SzPts val="600"/>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178" name="Google Shape;178;p21"/>
            <p:cNvSpPr txBox="1"/>
            <p:nvPr/>
          </p:nvSpPr>
          <p:spPr>
            <a:xfrm>
              <a:off x="10" y="2157433"/>
              <a:ext cx="19038300" cy="7800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completing </a:t>
              </a:r>
              <a:r>
                <a:rPr lang="en-US" sz="1900" b="1">
                  <a:solidFill>
                    <a:srgbClr val="050707"/>
                  </a:solidFill>
                  <a:latin typeface="Raleway"/>
                  <a:ea typeface="Raleway"/>
                  <a:cs typeface="Raleway"/>
                  <a:sym typeface="Raleway"/>
                </a:rPr>
                <a:t>Beliefs About Belonging</a:t>
              </a:r>
              <a:r>
                <a:rPr lang="en-US" sz="1900">
                  <a:solidFill>
                    <a:srgbClr val="050707"/>
                  </a:solidFill>
                  <a:latin typeface="Raleway"/>
                  <a:ea typeface="Raleway"/>
                  <a:cs typeface="Raleway"/>
                  <a:sym typeface="Raleway"/>
                </a:rPr>
                <a:t> reflect:</a:t>
              </a:r>
              <a:endParaRPr sz="800"/>
            </a:p>
          </p:txBody>
        </p:sp>
      </p:grpSp>
      <p:sp>
        <p:nvSpPr>
          <p:cNvPr id="179" name="Google Shape;179;p21"/>
          <p:cNvSpPr/>
          <p:nvPr/>
        </p:nvSpPr>
        <p:spPr>
          <a:xfrm>
            <a:off x="1645247" y="1927389"/>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80" name="Google Shape;180;p21"/>
          <p:cNvSpPr txBox="1"/>
          <p:nvPr/>
        </p:nvSpPr>
        <p:spPr>
          <a:xfrm>
            <a:off x="1888375" y="1845200"/>
            <a:ext cx="6995400" cy="2669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What does this quote tell us about how justice can lead to a greater sense of community and belonging?  </a:t>
            </a:r>
            <a:br>
              <a:rPr lang="en-US" sz="1700">
                <a:solidFill>
                  <a:srgbClr val="050707"/>
                </a:solidFill>
                <a:latin typeface="Raleway"/>
                <a:ea typeface="Raleway"/>
                <a:cs typeface="Raleway"/>
                <a:sym typeface="Raleway"/>
              </a:rPr>
            </a:br>
            <a:br>
              <a:rPr lang="en-US" sz="1700">
                <a:solidFill>
                  <a:srgbClr val="050707"/>
                </a:solidFill>
                <a:latin typeface="Raleway"/>
                <a:ea typeface="Raleway"/>
                <a:cs typeface="Raleway"/>
                <a:sym typeface="Raleway"/>
              </a:rPr>
            </a:br>
            <a:r>
              <a:rPr lang="en-US" sz="1700">
                <a:solidFill>
                  <a:srgbClr val="050707"/>
                </a:solidFill>
                <a:latin typeface="Raleway"/>
                <a:ea typeface="Raleway"/>
                <a:cs typeface="Raleway"/>
                <a:sym typeface="Raleway"/>
              </a:rPr>
              <a:t>Think about a time when an injustice has fractured a school community or sense of belonging? What was the response from students and staff?  </a:t>
            </a:r>
            <a:br>
              <a:rPr lang="en-US" sz="1700">
                <a:solidFill>
                  <a:srgbClr val="050707"/>
                </a:solidFill>
                <a:latin typeface="Raleway"/>
                <a:ea typeface="Raleway"/>
                <a:cs typeface="Raleway"/>
                <a:sym typeface="Raleway"/>
              </a:rPr>
            </a:br>
            <a:br>
              <a:rPr lang="en-US" sz="1700">
                <a:solidFill>
                  <a:srgbClr val="050707"/>
                </a:solidFill>
                <a:latin typeface="Raleway"/>
                <a:ea typeface="Raleway"/>
                <a:cs typeface="Raleway"/>
                <a:sym typeface="Raleway"/>
              </a:rPr>
            </a:br>
            <a:r>
              <a:rPr lang="en-US" sz="1700">
                <a:solidFill>
                  <a:srgbClr val="050707"/>
                </a:solidFill>
                <a:latin typeface="Raleway"/>
                <a:ea typeface="Raleway"/>
                <a:cs typeface="Raleway"/>
                <a:sym typeface="Raleway"/>
              </a:rPr>
              <a:t>When have you experienced a time when justice has brought people together and affirmed belonging for a person or group of people? </a:t>
            </a:r>
            <a:endParaRPr sz="1700">
              <a:solidFill>
                <a:srgbClr val="050707"/>
              </a:solidFill>
              <a:latin typeface="Raleway"/>
              <a:ea typeface="Raleway"/>
              <a:cs typeface="Raleway"/>
              <a:sym typeface="Raleway"/>
            </a:endParaRPr>
          </a:p>
        </p:txBody>
      </p:sp>
      <p:sp>
        <p:nvSpPr>
          <p:cNvPr id="181" name="Google Shape;181;p21"/>
          <p:cNvSpPr/>
          <p:nvPr/>
        </p:nvSpPr>
        <p:spPr>
          <a:xfrm>
            <a:off x="0" y="0"/>
            <a:ext cx="798600" cy="51435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82" name="Google Shape;182;p21"/>
          <p:cNvSpPr/>
          <p:nvPr/>
        </p:nvSpPr>
        <p:spPr>
          <a:xfrm>
            <a:off x="1645247" y="2798330"/>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83" name="Google Shape;183;p21"/>
          <p:cNvSpPr/>
          <p:nvPr/>
        </p:nvSpPr>
        <p:spPr>
          <a:xfrm>
            <a:off x="1645247" y="4000168"/>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184" name="Google Shape;184;p21"/>
          <p:cNvPicPr preferRelativeResize="0"/>
          <p:nvPr/>
        </p:nvPicPr>
        <p:blipFill rotWithShape="1">
          <a:blip r:embed="rId3">
            <a:alphaModFix/>
          </a:blip>
          <a:srcRect/>
          <a:stretch/>
        </p:blipFill>
        <p:spPr>
          <a:xfrm>
            <a:off x="8629650" y="4629150"/>
            <a:ext cx="190516" cy="19051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4293</Words>
  <Application>Microsoft Macintosh PowerPoint</Application>
  <PresentationFormat>On-screen Show (16:9)</PresentationFormat>
  <Paragraphs>300</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Roboto</vt:lpstr>
      <vt:lpstr>Arial</vt:lpstr>
      <vt:lpstr>Raleway</vt:lpstr>
      <vt:lpstr>Calibri</vt:lpstr>
      <vt:lpstr>Raleway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Mariah Flynn</cp:lastModifiedBy>
  <cp:revision>1</cp:revision>
  <dcterms:modified xsi:type="dcterms:W3CDTF">2023-09-21T04:42:49Z</dcterms:modified>
</cp:coreProperties>
</file>