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Raleway" pitchFamily="2" charset="77"/>
      <p:regular r:id="rId51"/>
      <p:bold r:id="rId52"/>
      <p:italic r:id="rId53"/>
      <p:boldItalic r:id="rId54"/>
    </p:embeddedFont>
    <p:embeddedFont>
      <p:font typeface="Raleway Black" panose="020F0502020204030204" pitchFamily="34" charset="0"/>
      <p:bold r:id="rId55"/>
      <p:italic r:id="rId56"/>
      <p:boldItalic r:id="rId57"/>
    </p:embeddedFon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80">
          <p15:clr>
            <a:srgbClr val="000000"/>
          </p15:clr>
        </p15:guide>
        <p15:guide id="2" pos="14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6"/>
    <p:restoredTop sz="94630"/>
  </p:normalViewPr>
  <p:slideViewPr>
    <p:cSldViewPr snapToGrid="0">
      <p:cViewPr varScale="1">
        <p:scale>
          <a:sx n="139" d="100"/>
          <a:sy n="139" d="100"/>
        </p:scale>
        <p:origin x="160" y="360"/>
      </p:cViewPr>
      <p:guideLst>
        <p:guide orient="horz" pos="1080"/>
        <p:guide pos="1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cde.ca.gov/ci/se/tselrelationshipskills.asp" TargetMode="External"/><Relationship Id="rId3" Type="http://schemas.openxmlformats.org/officeDocument/2006/relationships/hyperlink" Target="https://www.cde.ca.gov/" TargetMode="External"/><Relationship Id="rId7" Type="http://schemas.openxmlformats.org/officeDocument/2006/relationships/hyperlink" Target="https://www.cde.ca.gov/ci/se/tselsocialawareness.asp"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de.ca.gov/ci/se/tselselfmanagement.asp" TargetMode="External"/><Relationship Id="rId5" Type="http://schemas.openxmlformats.org/officeDocument/2006/relationships/hyperlink" Target="https://www.cde.ca.gov/ci/se/tselselfawareness.asp" TargetMode="External"/><Relationship Id="rId4" Type="http://schemas.openxmlformats.org/officeDocument/2006/relationships/hyperlink" Target="https://www.cde.ca.gov/ci/se/tselcompetencies.asp" TargetMode="External"/><Relationship Id="rId9" Type="http://schemas.openxmlformats.org/officeDocument/2006/relationships/hyperlink" Target="https://www.cde.ca.gov/ci/se/tseldecisionmaking.asp"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6Er7Ven0Fl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nMy7j8oaZk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cde.ca.gov/ci/se/tselrelationshipskills.asp" TargetMode="External"/><Relationship Id="rId3" Type="http://schemas.openxmlformats.org/officeDocument/2006/relationships/hyperlink" Target="https://www.cde.ca.gov/" TargetMode="External"/><Relationship Id="rId7" Type="http://schemas.openxmlformats.org/officeDocument/2006/relationships/hyperlink" Target="https://www.cde.ca.gov/ci/se/tselsocialawareness.asp"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cde.ca.gov/ci/se/tselselfmanagement.asp" TargetMode="External"/><Relationship Id="rId5" Type="http://schemas.openxmlformats.org/officeDocument/2006/relationships/hyperlink" Target="https://www.cde.ca.gov/ci/se/tselselfawareness.asp" TargetMode="External"/><Relationship Id="rId4" Type="http://schemas.openxmlformats.org/officeDocument/2006/relationships/hyperlink" Target="https://www.cde.ca.gov/ci/se/tselcompetencies.asp" TargetMode="External"/><Relationship Id="rId9" Type="http://schemas.openxmlformats.org/officeDocument/2006/relationships/hyperlink" Target="https://www.cde.ca.gov/ci/se/tseldecisionmaking.asp"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xr8G5dBUyj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youtu.be/P9tVTQVdT5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iaYuJDPbsl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cde.ca.gov/ci/se/tselrelationshipskills.asp" TargetMode="External"/><Relationship Id="rId3" Type="http://schemas.openxmlformats.org/officeDocument/2006/relationships/hyperlink" Target="https://www.cde.ca.gov/" TargetMode="External"/><Relationship Id="rId7" Type="http://schemas.openxmlformats.org/officeDocument/2006/relationships/hyperlink" Target="https://www.cde.ca.gov/ci/se/tselsocialawareness.asp"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cde.ca.gov/ci/se/tselselfmanagement.asp" TargetMode="External"/><Relationship Id="rId5" Type="http://schemas.openxmlformats.org/officeDocument/2006/relationships/hyperlink" Target="https://www.cde.ca.gov/ci/se/tselselfawareness.asp" TargetMode="External"/><Relationship Id="rId4" Type="http://schemas.openxmlformats.org/officeDocument/2006/relationships/hyperlink" Target="https://www.cde.ca.gov/ci/se/tselcompetencies.asp" TargetMode="External"/><Relationship Id="rId9" Type="http://schemas.openxmlformats.org/officeDocument/2006/relationships/hyperlink" Target="https://www.cde.ca.gov/ci/se/tseldecisionmaking.asp"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W7SYx5JVHSY&amp;t=2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W7SYx5JVHSY&amp;t=2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W7SYx5JVHSY&amp;t=2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www.cde.ca.gov/ci/se/tselrelationshipskills.asp" TargetMode="External"/><Relationship Id="rId3" Type="http://schemas.openxmlformats.org/officeDocument/2006/relationships/hyperlink" Target="https://www.cde.ca.gov/" TargetMode="External"/><Relationship Id="rId7" Type="http://schemas.openxmlformats.org/officeDocument/2006/relationships/hyperlink" Target="https://www.cde.ca.gov/ci/se/tselsocialawareness.asp"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cde.ca.gov/ci/se/tselselfmanagement.asp" TargetMode="External"/><Relationship Id="rId5" Type="http://schemas.openxmlformats.org/officeDocument/2006/relationships/hyperlink" Target="https://www.cde.ca.gov/ci/se/tselselfawareness.asp" TargetMode="External"/><Relationship Id="rId4" Type="http://schemas.openxmlformats.org/officeDocument/2006/relationships/hyperlink" Target="https://www.cde.ca.gov/ci/se/tselcompetencies.asp" TargetMode="External"/><Relationship Id="rId9" Type="http://schemas.openxmlformats.org/officeDocument/2006/relationships/hyperlink" Target="https://www.cde.ca.gov/ci/se/tseldecisionmaking.asp"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W7SYx5JVHSY&amp;t=2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W7SYx5JVHSY&amp;t=2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W7SYx5JVHSY&amp;t=2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cde.ca.gov/ci/se/tselrelationshipskills.asp" TargetMode="External"/><Relationship Id="rId3" Type="http://schemas.openxmlformats.org/officeDocument/2006/relationships/hyperlink" Target="https://www.cde.ca.gov/" TargetMode="External"/><Relationship Id="rId7" Type="http://schemas.openxmlformats.org/officeDocument/2006/relationships/hyperlink" Target="https://www.cde.ca.gov/ci/se/tselsocialawareness.asp"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cde.ca.gov/ci/se/tselselfmanagement.asp" TargetMode="External"/><Relationship Id="rId5" Type="http://schemas.openxmlformats.org/officeDocument/2006/relationships/hyperlink" Target="https://www.cde.ca.gov/ci/se/tselselfawareness.asp" TargetMode="External"/><Relationship Id="rId4" Type="http://schemas.openxmlformats.org/officeDocument/2006/relationships/hyperlink" Target="https://www.cde.ca.gov/ci/se/tselcompetencies.asp" TargetMode="External"/><Relationship Id="rId9" Type="http://schemas.openxmlformats.org/officeDocument/2006/relationships/hyperlink" Target="https://www.cde.ca.gov/ci/se/tseldecisionmaking.asp"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W7SYx5JVHSY&amp;t=2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RLWAK6TsJ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B91chp9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Designed and narrated by Amy L. Eva, PhD, Associate Education Director, Greater Good Science Center</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5b44ac636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Invite learners to consider these questions independently. Perhaps they might note surprising responses with a star and highlight beliefs they would like to change. If time permits, they can share insights with one another.</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a:p>
        </p:txBody>
      </p:sp>
      <p:sp>
        <p:nvSpPr>
          <p:cNvPr id="192" name="Google Shape;192;g225b44ac636_0_190: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25b44ac63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225b44ac63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Expand objectives to California Developmental Indicators through making connections to SEL competencies in California on developmental age span.</a:t>
            </a:r>
            <a:br>
              <a:rPr lang="en-US">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Sourced from CDE (July 2023):</a:t>
            </a:r>
            <a:br>
              <a:rPr lang="en-US">
                <a:solidFill>
                  <a:schemeClr val="dk1"/>
                </a:solidFill>
              </a:rPr>
            </a:br>
            <a:r>
              <a:rPr lang="en-US">
                <a:solidFill>
                  <a:schemeClr val="dk1"/>
                </a:solidFill>
              </a:rPr>
              <a:t>The </a:t>
            </a:r>
            <a:r>
              <a:rPr lang="en-US" u="sng">
                <a:solidFill>
                  <a:schemeClr val="hlink"/>
                </a:solidFill>
                <a:hlinkClick r:id="rId3"/>
              </a:rPr>
              <a:t>California Department of Education (CDE) </a:t>
            </a:r>
            <a:r>
              <a:rPr lang="en-US">
                <a:solidFill>
                  <a:schemeClr val="dk1"/>
                </a:solidFill>
              </a:rPr>
              <a:t>aims to support and advance the efforts of educators across California who are working to fully integrate systemic SEL and equity by building on the promise of T-SEL as a concept. To provide these supports, the </a:t>
            </a:r>
            <a:r>
              <a:rPr lang="en-US" u="sng">
                <a:solidFill>
                  <a:schemeClr val="hlink"/>
                </a:solidFill>
                <a:hlinkClick r:id="rId4"/>
              </a:rPr>
              <a:t>CDE has articulated developmental indicators for CASEL’s five core competencies</a:t>
            </a:r>
            <a:r>
              <a:rPr lang="en-US">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5"/>
              </a:rPr>
              <a:t>Self-Awareness (Intrapersonal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6"/>
              </a:rPr>
              <a:t>Self-Management (Intrapersonal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7"/>
              </a:rPr>
              <a:t>Social Awareness (Interpersonal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8"/>
              </a:rPr>
              <a:t>Relationship Skills (Interpersonal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9"/>
              </a:rPr>
              <a:t>Responsible Decision-Making (Inter and Intrapersonal)</a:t>
            </a:r>
            <a:endParaRPr/>
          </a:p>
        </p:txBody>
      </p:sp>
      <p:sp>
        <p:nvSpPr>
          <p:cNvPr id="216" name="Google Shape;216;p50:notes"/>
          <p:cNvSpPr>
            <a:spLocks noGrp="1" noRot="1" noChangeAspect="1"/>
          </p:cNvSpPr>
          <p:nvPr>
            <p:ph type="sldImg" idx="2"/>
          </p:nvPr>
        </p:nvSpPr>
        <p:spPr>
          <a:xfrm>
            <a:off x="114320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25b44ac636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https://www.youtube.com/watch?v=6Er7Ven0Flw</a:t>
            </a:r>
            <a:endParaRPr/>
          </a:p>
          <a:p>
            <a:pPr marL="0" lvl="0" indent="0" algn="l" rtl="0">
              <a:spcBef>
                <a:spcPts val="0"/>
              </a:spcBef>
              <a:spcAft>
                <a:spcPts val="0"/>
              </a:spcAft>
              <a:buNone/>
            </a:pPr>
            <a:r>
              <a:rPr lang="en-US"/>
              <a:t>Video Running Time: 5:12</a:t>
            </a:r>
            <a:endParaRPr/>
          </a:p>
        </p:txBody>
      </p:sp>
      <p:sp>
        <p:nvSpPr>
          <p:cNvPr id="229" name="Google Shape;229;g225b44ac636_0_233: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25b44ac636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https://youtu.be/nMy7j8oaZkg</a:t>
            </a:r>
            <a:endParaRPr/>
          </a:p>
          <a:p>
            <a:pPr marL="0" lvl="0" indent="0" algn="l" rtl="0">
              <a:spcBef>
                <a:spcPts val="0"/>
              </a:spcBef>
              <a:spcAft>
                <a:spcPts val="0"/>
              </a:spcAft>
              <a:buNone/>
            </a:pPr>
            <a:r>
              <a:rPr lang="en-US"/>
              <a:t>Video Running Time: 3:43</a:t>
            </a:r>
            <a:endParaRPr/>
          </a:p>
        </p:txBody>
      </p:sp>
      <p:sp>
        <p:nvSpPr>
          <p:cNvPr id="241" name="Google Shape;241;g225b44ac636_0_246: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25b44ac636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rPr>
              <a:t>Facilitation Tip:</a:t>
            </a:r>
            <a:endParaRPr sz="1200" dirty="0">
              <a:solidFill>
                <a:schemeClr val="dk1"/>
              </a:solidFill>
            </a:endParaRPr>
          </a:p>
          <a:p>
            <a:pPr marL="0" lvl="0" indent="0" algn="l" rtl="0">
              <a:spcBef>
                <a:spcPts val="0"/>
              </a:spcBef>
              <a:spcAft>
                <a:spcPts val="0"/>
              </a:spcAft>
              <a:buNone/>
            </a:pPr>
            <a:r>
              <a:rPr lang="en-US" sz="1200" dirty="0">
                <a:solidFill>
                  <a:schemeClr val="dk1"/>
                </a:solidFill>
              </a:rPr>
              <a:t>If facilitating with a group, put participants in groups of 3-5 to discuss the first two questions, and ask them to discuss how the strategies they identified have been helpful to them. Allow learners to consider the last two questions independently.</a:t>
            </a:r>
            <a:endParaRPr dirty="0"/>
          </a:p>
        </p:txBody>
      </p:sp>
      <p:sp>
        <p:nvSpPr>
          <p:cNvPr id="253" name="Google Shape;253;g225b44ac636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4b9c6f30e6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Allow learners to consider these questions independently. https://</a:t>
            </a:r>
            <a:r>
              <a:rPr lang="en-US" dirty="0" err="1"/>
              <a:t>ggie.berkeley.edu</a:t>
            </a:r>
            <a:r>
              <a:rPr lang="en-US" dirty="0"/>
              <a:t>/wp-content/uploads/2023/09/1.2-Navigating-Emotions-in-Professional-Life.pdf </a:t>
            </a:r>
            <a:endParaRPr dirty="0"/>
          </a:p>
        </p:txBody>
      </p:sp>
      <p:sp>
        <p:nvSpPr>
          <p:cNvPr id="267" name="Google Shape;267;g24b9c6f30e6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5b44ac636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sz="1200">
                <a:solidFill>
                  <a:schemeClr val="dk1"/>
                </a:solidFill>
              </a:rPr>
            </a:br>
            <a:endParaRPr sz="1200">
              <a:solidFill>
                <a:schemeClr val="dk1"/>
              </a:solidFill>
            </a:endParaRPr>
          </a:p>
          <a:p>
            <a:pPr marL="0" lvl="0" indent="0" algn="l" rtl="0">
              <a:spcBef>
                <a:spcPts val="0"/>
              </a:spcBef>
              <a:spcAft>
                <a:spcPts val="0"/>
              </a:spcAft>
              <a:buNone/>
            </a:pPr>
            <a:r>
              <a:rPr lang="en-US" sz="1200">
                <a:solidFill>
                  <a:schemeClr val="dk1"/>
                </a:solidFill>
              </a:rPr>
              <a:t>If the discussion does not answer this question, follow-up with: How can our personal backgrounds and experiences influence the emotion we might experience in a scenario?</a:t>
            </a:r>
            <a:endParaRPr sz="1200">
              <a:solidFill>
                <a:schemeClr val="dk1"/>
              </a:solidFill>
            </a:endParaRPr>
          </a:p>
          <a:p>
            <a:pPr marL="0" lvl="0" indent="0" algn="l" rtl="0">
              <a:spcBef>
                <a:spcPts val="0"/>
              </a:spcBef>
              <a:spcAft>
                <a:spcPts val="0"/>
              </a:spcAft>
              <a:buNone/>
            </a:pPr>
            <a:br>
              <a:rPr lang="en-US" sz="1200">
                <a:solidFill>
                  <a:schemeClr val="dk1"/>
                </a:solidFill>
              </a:rPr>
            </a:br>
            <a:br>
              <a:rPr lang="en-US" sz="1200">
                <a:solidFill>
                  <a:schemeClr val="dk1"/>
                </a:solidFill>
              </a:rPr>
            </a:br>
            <a:r>
              <a:rPr lang="en-US" sz="1200">
                <a:solidFill>
                  <a:schemeClr val="dk1"/>
                </a:solidFill>
              </a:rPr>
              <a:t>Ask: Why is it helpful to recognize how our cultural backgrounds affect our beliefs around emotions?</a:t>
            </a:r>
            <a:endParaRPr sz="1200">
              <a:solidFill>
                <a:schemeClr val="dk1"/>
              </a:solidFill>
            </a:endParaRPr>
          </a:p>
          <a:p>
            <a:pPr marL="0" lvl="0" indent="0" algn="l" rtl="0">
              <a:spcBef>
                <a:spcPts val="0"/>
              </a:spcBef>
              <a:spcAft>
                <a:spcPts val="0"/>
              </a:spcAft>
              <a:buNone/>
            </a:pPr>
            <a:br>
              <a:rPr lang="en-US" sz="1200">
                <a:solidFill>
                  <a:schemeClr val="dk1"/>
                </a:solidFill>
              </a:rPr>
            </a:br>
            <a:r>
              <a:rPr lang="en-US" sz="1200">
                <a:solidFill>
                  <a:schemeClr val="dk1"/>
                </a:solidFill>
              </a:rPr>
              <a:t>Optional extension activity: Provide learners with a copy of the extension activity handout. Challenge them to practice identifying their emotions throughout the work week, noting situations where they experience each emotion, and responding to the reflection questions at the end of the week:</a:t>
            </a:r>
            <a:endParaRPr sz="1200">
              <a:solidFill>
                <a:schemeClr val="dk1"/>
              </a:solidFill>
            </a:endParaRPr>
          </a:p>
          <a:p>
            <a:pPr marL="0" lvl="0" indent="0" algn="l" rtl="0">
              <a:spcBef>
                <a:spcPts val="0"/>
              </a:spcBef>
              <a:spcAft>
                <a:spcPts val="0"/>
              </a:spcAft>
              <a:buNone/>
            </a:pPr>
            <a:r>
              <a:rPr lang="en-US" sz="1200">
                <a:solidFill>
                  <a:schemeClr val="dk1"/>
                </a:solidFill>
              </a:rPr>
              <a:t>What emotions surprised me this week?</a:t>
            </a:r>
            <a:endParaRPr sz="1200">
              <a:solidFill>
                <a:schemeClr val="dk1"/>
              </a:solidFill>
            </a:endParaRPr>
          </a:p>
          <a:p>
            <a:pPr marL="0" lvl="0" indent="0" algn="l" rtl="0">
              <a:spcBef>
                <a:spcPts val="0"/>
              </a:spcBef>
              <a:spcAft>
                <a:spcPts val="0"/>
              </a:spcAft>
              <a:buNone/>
            </a:pPr>
            <a:r>
              <a:rPr lang="en-US" sz="1200">
                <a:solidFill>
                  <a:schemeClr val="dk1"/>
                </a:solidFill>
              </a:rPr>
              <a:t>How might my background and experiences have influenced the emotions I felt in these scenarios?</a:t>
            </a:r>
            <a:endParaRPr sz="1200">
              <a:solidFill>
                <a:schemeClr val="dk1"/>
              </a:solidFill>
            </a:endParaRPr>
          </a:p>
          <a:p>
            <a:pPr marL="0" lvl="0" indent="0" algn="l" rtl="0">
              <a:spcBef>
                <a:spcPts val="0"/>
              </a:spcBef>
              <a:spcAft>
                <a:spcPts val="0"/>
              </a:spcAft>
              <a:buNone/>
            </a:pPr>
            <a:r>
              <a:rPr lang="en-US" sz="1200">
                <a:solidFill>
                  <a:schemeClr val="dk1"/>
                </a:solidFill>
              </a:rPr>
              <a:t>What else did I learn about my emotions this week?</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a:p>
        </p:txBody>
      </p:sp>
      <p:sp>
        <p:nvSpPr>
          <p:cNvPr id="278" name="Google Shape;278;g225b44ac636_0_216: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25b44ac63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First, ask participants how they demonstrate kindness. Likely, their examples and thoughts will highlight ways they demonstrate kindness to others. Point out the trend and remind them that the concept of displaying kindness also applies to how they treat themselves. Then, begin with the introductory language.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Many of us may be pretty good at extending kindness and compassion to our students and friends, but what about ourselves? How do you treat yourself after a challenging interaction with a student or colleague? Are you kind? Do you mentally beat yourself up?</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91" name="Google Shape;291;g225b44ac63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Jack Kornfield reminds us, “If your compassion doesn’t include yourself, it is incomplete.” Self-compassionate people tend to be more motivated, more healthy (mentally and physically) and less likely to experience burnout.</a:t>
            </a:r>
            <a:endParaRPr/>
          </a:p>
        </p:txBody>
      </p:sp>
      <p:sp>
        <p:nvSpPr>
          <p:cNvPr id="303" name="Google Shape;303;p13:notes"/>
          <p:cNvSpPr>
            <a:spLocks noGrp="1" noRot="1" noChangeAspect="1"/>
          </p:cNvSpPr>
          <p:nvPr>
            <p:ph type="sldImg" idx="2"/>
          </p:nvPr>
        </p:nvSpPr>
        <p:spPr>
          <a:xfrm>
            <a:off x="114320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78fa23d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solidFill>
                  <a:schemeClr val="dk1"/>
                </a:solidFill>
              </a:rPr>
              <a:t>Add SEL Signature Practices (e.g., welcoming rituals, optimistic closures, etc.) to your presentation: https://</a:t>
            </a:r>
            <a:r>
              <a:rPr lang="en-US" dirty="0" err="1">
                <a:solidFill>
                  <a:schemeClr val="dk1"/>
                </a:solidFill>
              </a:rPr>
              <a:t>ggie.berkeley.edu</a:t>
            </a:r>
            <a:r>
              <a:rPr lang="en-US" dirty="0">
                <a:solidFill>
                  <a:schemeClr val="dk1"/>
                </a:solidFill>
              </a:rPr>
              <a:t>/wp-content/uploads/2023/05/</a:t>
            </a:r>
            <a:r>
              <a:rPr lang="en-US" dirty="0" err="1">
                <a:solidFill>
                  <a:schemeClr val="dk1"/>
                </a:solidFill>
              </a:rPr>
              <a:t>Welcoming_Closing-Activities.pptx</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sz="1100" dirty="0">
                <a:latin typeface="Arial"/>
                <a:ea typeface="Arial"/>
                <a:cs typeface="Arial"/>
                <a:sym typeface="Arial"/>
              </a:rPr>
              <a:t>The SEL 3 Signature Practices are one tool for fostering a supportive environment and promoting SEL. They intentionally and explicitly help build a habit of practices through which students and adults enhance their SEL skills. </a:t>
            </a:r>
            <a:endParaRPr dirty="0"/>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US" dirty="0">
                <a:solidFill>
                  <a:schemeClr val="dk1"/>
                </a:solidFill>
              </a:rPr>
              <a:t>For a short presentation of what SEL 3 Signature Practices are, along with a list of practices, see the following:</a:t>
            </a:r>
            <a:endParaRPr dirty="0"/>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https://</a:t>
            </a:r>
            <a:r>
              <a:rPr lang="en-US" sz="1100" dirty="0" err="1">
                <a:latin typeface="Arial"/>
                <a:ea typeface="Arial"/>
                <a:cs typeface="Arial"/>
                <a:sym typeface="Arial"/>
              </a:rPr>
              <a:t>docs.google.com</a:t>
            </a:r>
            <a:r>
              <a:rPr lang="en-US" sz="1100" dirty="0">
                <a:latin typeface="Arial"/>
                <a:ea typeface="Arial"/>
                <a:cs typeface="Arial"/>
                <a:sym typeface="Arial"/>
              </a:rPr>
              <a:t>/presentation/d/1utb0X71RHbzQdt-aZmOQfiFkg_kHltO7i-hUoOPb2m0/</a:t>
            </a:r>
            <a:r>
              <a:rPr lang="en-US" sz="1100" dirty="0" err="1">
                <a:latin typeface="Arial"/>
                <a:ea typeface="Arial"/>
                <a:cs typeface="Arial"/>
                <a:sym typeface="Arial"/>
              </a:rPr>
              <a:t>edit?usp</a:t>
            </a:r>
            <a:r>
              <a:rPr lang="en-US" sz="1100" dirty="0">
                <a:latin typeface="Arial"/>
                <a:ea typeface="Arial"/>
                <a:cs typeface="Arial"/>
                <a:sym typeface="Arial"/>
              </a:rPr>
              <a:t>=sharing</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100" dirty="0">
              <a:latin typeface="Arial"/>
              <a:ea typeface="Arial"/>
              <a:cs typeface="Arial"/>
              <a:sym typeface="Arial"/>
            </a:endParaRPr>
          </a:p>
        </p:txBody>
      </p:sp>
      <p:sp>
        <p:nvSpPr>
          <p:cNvPr id="94" name="Google Shape;94;g2578fa23d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Expand objectives to California Developmental Indicators through making connections to SEL competencies in California on developmental age span.</a:t>
            </a:r>
            <a:br>
              <a:rPr lang="en-US">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Sourced from CDE (July 2023):</a:t>
            </a:r>
            <a:br>
              <a:rPr lang="en-US">
                <a:solidFill>
                  <a:schemeClr val="dk1"/>
                </a:solidFill>
              </a:rPr>
            </a:br>
            <a:r>
              <a:rPr lang="en-US">
                <a:solidFill>
                  <a:schemeClr val="dk1"/>
                </a:solidFill>
              </a:rPr>
              <a:t>The </a:t>
            </a:r>
            <a:r>
              <a:rPr lang="en-US" u="sng">
                <a:solidFill>
                  <a:schemeClr val="hlink"/>
                </a:solidFill>
                <a:hlinkClick r:id="rId3"/>
              </a:rPr>
              <a:t>California Department of Education (CDE) </a:t>
            </a:r>
            <a:r>
              <a:rPr lang="en-US">
                <a:solidFill>
                  <a:schemeClr val="dk1"/>
                </a:solidFill>
              </a:rPr>
              <a:t>aims to support and advance the efforts of educators across California who are working to fully integrate systemic SEL and equity by building on the promise of T-SEL as a concept. To provide these supports, the </a:t>
            </a:r>
            <a:r>
              <a:rPr lang="en-US" u="sng">
                <a:solidFill>
                  <a:schemeClr val="hlink"/>
                </a:solidFill>
                <a:hlinkClick r:id="rId4"/>
              </a:rPr>
              <a:t>CDE has articulated developmental indicators for CASEL’s five core competencies</a:t>
            </a:r>
            <a:r>
              <a:rPr lang="en-US">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5"/>
              </a:rPr>
              <a:t>Self-Awareness (Intrapersonal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6"/>
              </a:rPr>
              <a:t>Self-Management (Intrapersonal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7"/>
              </a:rPr>
              <a:t>Social Awareness (Interpersonal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8"/>
              </a:rPr>
              <a:t>Relationship Skills (Interpersonal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9"/>
              </a:rPr>
              <a:t>Responsible Decision-Making (Inter and Intrapersonal)</a:t>
            </a:r>
            <a:endParaRPr/>
          </a:p>
        </p:txBody>
      </p:sp>
      <p:sp>
        <p:nvSpPr>
          <p:cNvPr id="313" name="Google Shape;313;p51:notes"/>
          <p:cNvSpPr>
            <a:spLocks noGrp="1" noRot="1" noChangeAspect="1"/>
          </p:cNvSpPr>
          <p:nvPr>
            <p:ph type="sldImg" idx="2"/>
          </p:nvPr>
        </p:nvSpPr>
        <p:spPr>
          <a:xfrm>
            <a:off x="114320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https://youtu.be/xr8G5dBUyj4</a:t>
            </a:r>
            <a:endParaRPr/>
          </a:p>
          <a:p>
            <a:pPr marL="0" lvl="0" indent="0" algn="l" rtl="0">
              <a:spcBef>
                <a:spcPts val="0"/>
              </a:spcBef>
              <a:spcAft>
                <a:spcPts val="0"/>
              </a:spcAft>
              <a:buNone/>
            </a:pPr>
            <a:r>
              <a:rPr lang="en-US"/>
              <a:t>Video Running Time: 4:22</a:t>
            </a:r>
            <a:endParaRPr/>
          </a:p>
        </p:txBody>
      </p:sp>
      <p:sp>
        <p:nvSpPr>
          <p:cNvPr id="326" name="Google Shape;326;p71:notes"/>
          <p:cNvSpPr>
            <a:spLocks noGrp="1" noRot="1" noChangeAspect="1"/>
          </p:cNvSpPr>
          <p:nvPr>
            <p:ph type="sldImg" idx="2"/>
          </p:nvPr>
        </p:nvSpPr>
        <p:spPr>
          <a:xfrm>
            <a:off x="114320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25b44ac636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https://youtu.be/P9tVTQVdT5E</a:t>
            </a:r>
            <a:endParaRPr/>
          </a:p>
          <a:p>
            <a:pPr marL="0" lvl="0" indent="0" algn="l" rtl="0">
              <a:spcBef>
                <a:spcPts val="0"/>
              </a:spcBef>
              <a:spcAft>
                <a:spcPts val="0"/>
              </a:spcAft>
              <a:buNone/>
            </a:pPr>
            <a:r>
              <a:rPr lang="en-US"/>
              <a:t>Video Running Time: 4:24</a:t>
            </a:r>
            <a:endParaRPr/>
          </a:p>
        </p:txBody>
      </p:sp>
      <p:sp>
        <p:nvSpPr>
          <p:cNvPr id="340" name="Google Shape;340;g225b44ac636_0_297: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25b44ac636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https://www.youtube.com/watch?v=iaYuJDPbslA</a:t>
            </a:r>
            <a:endParaRPr/>
          </a:p>
          <a:p>
            <a:pPr marL="0" lvl="0" indent="0" algn="l" rtl="0">
              <a:spcBef>
                <a:spcPts val="0"/>
              </a:spcBef>
              <a:spcAft>
                <a:spcPts val="0"/>
              </a:spcAft>
              <a:buNone/>
            </a:pPr>
            <a:r>
              <a:rPr lang="en-US"/>
              <a:t>Video Running Time: 5:33</a:t>
            </a:r>
            <a:endParaRPr/>
          </a:p>
        </p:txBody>
      </p:sp>
      <p:sp>
        <p:nvSpPr>
          <p:cNvPr id="354" name="Google Shape;354;g225b44ac636_0_324: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25b44ac636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Facilitation Tip:</a:t>
            </a:r>
            <a:endParaRPr sz="1200">
              <a:solidFill>
                <a:schemeClr val="dk1"/>
              </a:solidFill>
            </a:endParaRPr>
          </a:p>
          <a:p>
            <a:pPr marL="0" lvl="0" indent="0" algn="l" rtl="0">
              <a:spcBef>
                <a:spcPts val="0"/>
              </a:spcBef>
              <a:spcAft>
                <a:spcPts val="0"/>
              </a:spcAft>
              <a:buNone/>
            </a:pPr>
            <a:r>
              <a:rPr lang="en-US" sz="1200">
                <a:solidFill>
                  <a:schemeClr val="dk1"/>
                </a:solidFill>
              </a:rPr>
              <a:t>If facilitating with a group, put participants in groups of 3-5 to discuss.</a:t>
            </a: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368" name="Google Shape;368;g225b44ac636_0_341: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25b44ac636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rPr>
              <a:t>Instruct participants to briefly identify three challenging situations in each box in the first row. They can either reference specific scenarios or describe ongoing challenges that they frequently face at work. </a:t>
            </a:r>
            <a:br>
              <a:rPr lang="en-US" sz="1200" dirty="0">
                <a:solidFill>
                  <a:schemeClr val="dk1"/>
                </a:solidFill>
              </a:rPr>
            </a:br>
            <a:endParaRPr sz="1200" dirty="0">
              <a:solidFill>
                <a:schemeClr val="dk1"/>
              </a:solidFill>
            </a:endParaRPr>
          </a:p>
          <a:p>
            <a:pPr marL="0" lvl="0" indent="0" algn="l" rtl="0">
              <a:spcBef>
                <a:spcPts val="0"/>
              </a:spcBef>
              <a:spcAft>
                <a:spcPts val="0"/>
              </a:spcAft>
              <a:buClr>
                <a:schemeClr val="dk1"/>
              </a:buClr>
              <a:buSzPts val="1100"/>
              <a:buFont typeface="Arial"/>
              <a:buNone/>
            </a:pPr>
            <a:r>
              <a:rPr lang="en-US" sz="1200" dirty="0">
                <a:solidFill>
                  <a:schemeClr val="dk1"/>
                </a:solidFill>
              </a:rPr>
              <a:t>Ask the participants to recall the mindfulness step to practicing self-compassion referred to in the video. Remind them it should look like naming and validating the struggle, such as: “This is a moment of suffering, and it’s really hard.” Instruct them to write a mindfulness statement specific to each situation.</a:t>
            </a:r>
            <a:br>
              <a:rPr lang="en-US" sz="1200" dirty="0">
                <a:solidFill>
                  <a:schemeClr val="dk1"/>
                </a:solidFill>
              </a:rPr>
            </a:br>
            <a:endParaRPr sz="1200" dirty="0">
              <a:solidFill>
                <a:schemeClr val="dk1"/>
              </a:solidFill>
            </a:endParaRPr>
          </a:p>
          <a:p>
            <a:pPr marL="0" lvl="0" indent="0" algn="l" rtl="0">
              <a:spcBef>
                <a:spcPts val="0"/>
              </a:spcBef>
              <a:spcAft>
                <a:spcPts val="0"/>
              </a:spcAft>
              <a:buClr>
                <a:schemeClr val="dk1"/>
              </a:buClr>
              <a:buSzPts val="1100"/>
              <a:buFont typeface="Arial"/>
              <a:buNone/>
            </a:pPr>
            <a:r>
              <a:rPr lang="en-US" sz="1200" dirty="0">
                <a:solidFill>
                  <a:schemeClr val="dk1"/>
                </a:solidFill>
              </a:rPr>
              <a:t>Ask the participants to recall what the video meant with regard to connecting the situation to common humanity. Remind them this is an opportunity to accept our own humanity and remember we’re not alone in experiencing struggle. Instruct them to articulate a connection to common humanity specific to each situation.</a:t>
            </a:r>
            <a:endParaRPr sz="1200" dirty="0">
              <a:solidFill>
                <a:schemeClr val="dk1"/>
              </a:solidFill>
            </a:endParaRPr>
          </a:p>
          <a:p>
            <a:pPr marL="0" lvl="0" indent="0" algn="l" rtl="0">
              <a:spcBef>
                <a:spcPts val="0"/>
              </a:spcBef>
              <a:spcAft>
                <a:spcPts val="0"/>
              </a:spcAft>
              <a:buClr>
                <a:schemeClr val="dk1"/>
              </a:buClr>
              <a:buSzPts val="1100"/>
              <a:buFont typeface="Arial"/>
              <a:buNone/>
            </a:pPr>
            <a:br>
              <a:rPr lang="en-US" sz="1200" dirty="0">
                <a:solidFill>
                  <a:schemeClr val="dk1"/>
                </a:solidFill>
              </a:rPr>
            </a:br>
            <a:r>
              <a:rPr lang="en-US" sz="1200" dirty="0">
                <a:solidFill>
                  <a:schemeClr val="dk1"/>
                </a:solidFill>
              </a:rPr>
              <a:t>Finally, instruct the participants to fill the last row with methods of showing themselves kindness specific to each scenario. They can reflect on what they truly need to say to themselves in that moment. Do they need to remind themselves of their courage? Capability? Good intentions? How can they give themselves that reminder in a way that truly feels supportive?</a:t>
            </a:r>
            <a:endParaRPr sz="1200" dirty="0">
              <a:solidFill>
                <a:schemeClr val="dk1"/>
              </a:solidFill>
            </a:endParaRPr>
          </a:p>
          <a:p>
            <a:pPr marL="0" lvl="0" indent="0" algn="l" rtl="0">
              <a:spcBef>
                <a:spcPts val="0"/>
              </a:spcBef>
              <a:spcAft>
                <a:spcPts val="0"/>
              </a:spcAft>
              <a:buClr>
                <a:schemeClr val="dk1"/>
              </a:buClr>
              <a:buSzPts val="1100"/>
              <a:buFont typeface="Arial"/>
              <a:buNone/>
            </a:pPr>
            <a:br>
              <a:rPr lang="en-US" sz="1200" dirty="0">
                <a:solidFill>
                  <a:schemeClr val="dk1"/>
                </a:solidFill>
              </a:rPr>
            </a:br>
            <a:r>
              <a:rPr lang="en-US" sz="1200" dirty="0">
                <a:solidFill>
                  <a:schemeClr val="dk1"/>
                </a:solidFill>
              </a:rPr>
              <a:t>Next, ask participants to create a reminder for their desk of the three steps to practicing self-compassion explored in this lesson: mindfulness, common humanity, and kindness. They can use the steps in their tables as cues for practicing self-compassion in a personalized way.</a:t>
            </a:r>
          </a:p>
          <a:p>
            <a:pPr marL="0" lvl="0" indent="0" algn="l" rtl="0">
              <a:spcBef>
                <a:spcPts val="0"/>
              </a:spcBef>
              <a:spcAft>
                <a:spcPts val="0"/>
              </a:spcAft>
              <a:buClr>
                <a:schemeClr val="dk1"/>
              </a:buClr>
              <a:buSzPts val="1100"/>
              <a:buFont typeface="Arial"/>
              <a:buNone/>
            </a:pPr>
            <a:endParaRPr lang="en-US" sz="1200" dirty="0">
              <a:solidFill>
                <a:schemeClr val="dk1"/>
              </a:solidFill>
            </a:endParaRPr>
          </a:p>
          <a:p>
            <a:pPr marL="0" lvl="0" indent="0" algn="l" rtl="0">
              <a:spcBef>
                <a:spcPts val="0"/>
              </a:spcBef>
              <a:spcAft>
                <a:spcPts val="0"/>
              </a:spcAft>
              <a:buClr>
                <a:schemeClr val="dk1"/>
              </a:buClr>
              <a:buSzPts val="1100"/>
              <a:buFont typeface="Arial"/>
              <a:buNone/>
            </a:pPr>
            <a:r>
              <a:rPr lang="en-US" sz="1100" dirty="0">
                <a:solidFill>
                  <a:schemeClr val="dk1"/>
                </a:solidFill>
              </a:rPr>
              <a:t>https://</a:t>
            </a:r>
            <a:r>
              <a:rPr lang="en-US" sz="1100" dirty="0" err="1">
                <a:solidFill>
                  <a:schemeClr val="dk1"/>
                </a:solidFill>
              </a:rPr>
              <a:t>ggie.berkeley.edu</a:t>
            </a:r>
            <a:r>
              <a:rPr lang="en-US" sz="1100" dirty="0">
                <a:solidFill>
                  <a:schemeClr val="dk1"/>
                </a:solidFill>
              </a:rPr>
              <a:t>/wp-content/uploads/2023/09/1.3-Being-Kind-to-Yourself-in-Professional-Experiences.pdf</a:t>
            </a:r>
            <a:endParaRPr dirty="0"/>
          </a:p>
        </p:txBody>
      </p:sp>
      <p:sp>
        <p:nvSpPr>
          <p:cNvPr id="381" name="Google Shape;381;g225b44ac636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25b44ac636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Facilitation Tip:</a:t>
            </a:r>
            <a:endParaRPr sz="1200">
              <a:solidFill>
                <a:schemeClr val="dk1"/>
              </a:solidFill>
            </a:endParaRPr>
          </a:p>
          <a:p>
            <a:pPr marL="0" lvl="0" indent="0" algn="l" rtl="0">
              <a:spcBef>
                <a:spcPts val="0"/>
              </a:spcBef>
              <a:spcAft>
                <a:spcPts val="0"/>
              </a:spcAft>
              <a:buNone/>
            </a:pPr>
            <a:r>
              <a:rPr lang="en-US" sz="1200">
                <a:solidFill>
                  <a:schemeClr val="dk1"/>
                </a:solidFill>
              </a:rPr>
              <a:t>If facilitating with a group, put participants in groups of 3-5 to discuss.</a:t>
            </a: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392" name="Google Shape;392;g225b44ac636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25b44ac63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First, ask participants to consider a time their emotions were affected by someone else’s suffering. How did it influence their thinking or behaviors throughout the day or week? Then, begin with the introductory language.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The capacity to “feel with” and share others’ emotions, can be a beautiful gift that connects us with each other. Yet it can also feel heart-wrenching and even unbearable at times. Teachers everywhere have students in their classes who experience unbelievable challenges in their lives—and acting compassionately towards them would be a normal response. But sometimes the emotional toll of seeing so much suffering on a daily basis can lead to educator burnout.</a:t>
            </a:r>
            <a:br>
              <a:rPr lang="en-US" sz="1200">
                <a:solidFill>
                  <a:schemeClr val="dk1"/>
                </a:solidFill>
              </a:rPr>
            </a:b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There are tools at our disposal to help us navigate the difficult emotions we can experience when we face others’ suffering so that we can emerge with a greater capacity to be present and helpful to our students and colleagues.</a:t>
            </a:r>
            <a:endParaRPr/>
          </a:p>
        </p:txBody>
      </p:sp>
      <p:sp>
        <p:nvSpPr>
          <p:cNvPr id="404" name="Google Shape;404;g225b44ac63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Expand objectives to California Developmental Indicators through making connections to SEL competencies in California on developmental age span.</a:t>
            </a:r>
            <a:br>
              <a:rPr lang="en-US">
                <a:solidFill>
                  <a:schemeClr val="dk1"/>
                </a:solidFill>
              </a:rPr>
            </a:br>
            <a:endParaRPr>
              <a:solidFill>
                <a:schemeClr val="dk1"/>
              </a:solidFill>
            </a:endParaRPr>
          </a:p>
          <a:p>
            <a:pPr marL="0" lvl="0" indent="0" algn="l" rtl="0">
              <a:spcBef>
                <a:spcPts val="0"/>
              </a:spcBef>
              <a:spcAft>
                <a:spcPts val="0"/>
              </a:spcAft>
              <a:buNone/>
            </a:pPr>
            <a:r>
              <a:rPr lang="en-US">
                <a:solidFill>
                  <a:schemeClr val="dk1"/>
                </a:solidFill>
              </a:rPr>
              <a:t>Sourced from CDE (July 2023):</a:t>
            </a:r>
            <a:br>
              <a:rPr lang="en-US">
                <a:solidFill>
                  <a:schemeClr val="dk1"/>
                </a:solidFill>
              </a:rPr>
            </a:br>
            <a:r>
              <a:rPr lang="en-US">
                <a:solidFill>
                  <a:schemeClr val="dk1"/>
                </a:solidFill>
              </a:rPr>
              <a:t>The </a:t>
            </a:r>
            <a:r>
              <a:rPr lang="en-US" u="sng">
                <a:solidFill>
                  <a:srgbClr val="2200CC"/>
                </a:solidFill>
                <a:hlinkClick r:id="rId3">
                  <a:extLst>
                    <a:ext uri="{A12FA001-AC4F-418D-AE19-62706E023703}">
                      <ahyp:hlinkClr xmlns:ahyp="http://schemas.microsoft.com/office/drawing/2018/hyperlinkcolor" val="tx"/>
                    </a:ext>
                  </a:extLst>
                </a:hlinkClick>
              </a:rPr>
              <a:t>California Department of Education (CDE) </a:t>
            </a:r>
            <a:r>
              <a:rPr lang="en-US">
                <a:solidFill>
                  <a:schemeClr val="dk1"/>
                </a:solidFill>
              </a:rPr>
              <a:t>aims to support and advance the efforts of educators across California who are working to fully integrate systemic SEL and equity by building on the promise of T-SEL as a concept. To provide these supports, the </a:t>
            </a:r>
            <a:r>
              <a:rPr lang="en-US" u="sng">
                <a:solidFill>
                  <a:srgbClr val="2200CC"/>
                </a:solidFill>
                <a:hlinkClick r:id="rId4">
                  <a:extLst>
                    <a:ext uri="{A12FA001-AC4F-418D-AE19-62706E023703}">
                      <ahyp:hlinkClr xmlns:ahyp="http://schemas.microsoft.com/office/drawing/2018/hyperlinkcolor" val="tx"/>
                    </a:ext>
                  </a:extLst>
                </a:hlinkClick>
              </a:rPr>
              <a:t>CDE has articulated developmental indicators for CASEL’s five core competencies</a:t>
            </a:r>
            <a:r>
              <a:rPr lang="en-US">
                <a:solidFill>
                  <a:schemeClr val="dk1"/>
                </a:solidFill>
              </a:rPr>
              <a: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u="sng">
                <a:solidFill>
                  <a:srgbClr val="2200CC"/>
                </a:solidFill>
                <a:hlinkClick r:id="rId5">
                  <a:extLst>
                    <a:ext uri="{A12FA001-AC4F-418D-AE19-62706E023703}">
                      <ahyp:hlinkClr xmlns:ahyp="http://schemas.microsoft.com/office/drawing/2018/hyperlinkcolor" val="tx"/>
                    </a:ext>
                  </a:extLst>
                </a:hlinkClick>
              </a:rPr>
              <a:t>Self-Awareness (Intrapersonal Focus)</a:t>
            </a:r>
            <a:endParaRPr>
              <a:solidFill>
                <a:schemeClr val="dk1"/>
              </a:solidFill>
            </a:endParaRPr>
          </a:p>
          <a:p>
            <a:pPr marL="0" lvl="0" indent="0" algn="l" rtl="0">
              <a:spcBef>
                <a:spcPts val="0"/>
              </a:spcBef>
              <a:spcAft>
                <a:spcPts val="0"/>
              </a:spcAft>
              <a:buNone/>
            </a:pPr>
            <a:r>
              <a:rPr lang="en-US" u="sng">
                <a:solidFill>
                  <a:srgbClr val="2200CC"/>
                </a:solidFill>
                <a:hlinkClick r:id="rId6">
                  <a:extLst>
                    <a:ext uri="{A12FA001-AC4F-418D-AE19-62706E023703}">
                      <ahyp:hlinkClr xmlns:ahyp="http://schemas.microsoft.com/office/drawing/2018/hyperlinkcolor" val="tx"/>
                    </a:ext>
                  </a:extLst>
                </a:hlinkClick>
              </a:rPr>
              <a:t>Self-Management (Intrapersonal Focus)</a:t>
            </a:r>
            <a:endParaRPr>
              <a:solidFill>
                <a:schemeClr val="dk1"/>
              </a:solidFill>
            </a:endParaRPr>
          </a:p>
          <a:p>
            <a:pPr marL="0" lvl="0" indent="0" algn="l" rtl="0">
              <a:spcBef>
                <a:spcPts val="0"/>
              </a:spcBef>
              <a:spcAft>
                <a:spcPts val="0"/>
              </a:spcAft>
              <a:buNone/>
            </a:pPr>
            <a:r>
              <a:rPr lang="en-US" u="sng">
                <a:solidFill>
                  <a:srgbClr val="2200CC"/>
                </a:solidFill>
                <a:hlinkClick r:id="rId7">
                  <a:extLst>
                    <a:ext uri="{A12FA001-AC4F-418D-AE19-62706E023703}">
                      <ahyp:hlinkClr xmlns:ahyp="http://schemas.microsoft.com/office/drawing/2018/hyperlinkcolor" val="tx"/>
                    </a:ext>
                  </a:extLst>
                </a:hlinkClick>
              </a:rPr>
              <a:t>Social Awareness (Interpersonal Focus)</a:t>
            </a:r>
            <a:endParaRPr>
              <a:solidFill>
                <a:schemeClr val="dk1"/>
              </a:solidFill>
            </a:endParaRPr>
          </a:p>
          <a:p>
            <a:pPr marL="0" lvl="0" indent="0" algn="l" rtl="0">
              <a:spcBef>
                <a:spcPts val="0"/>
              </a:spcBef>
              <a:spcAft>
                <a:spcPts val="0"/>
              </a:spcAft>
              <a:buNone/>
            </a:pPr>
            <a:r>
              <a:rPr lang="en-US" u="sng">
                <a:solidFill>
                  <a:srgbClr val="2200CC"/>
                </a:solidFill>
                <a:hlinkClick r:id="rId8">
                  <a:extLst>
                    <a:ext uri="{A12FA001-AC4F-418D-AE19-62706E023703}">
                      <ahyp:hlinkClr xmlns:ahyp="http://schemas.microsoft.com/office/drawing/2018/hyperlinkcolor" val="tx"/>
                    </a:ext>
                  </a:extLst>
                </a:hlinkClick>
              </a:rPr>
              <a:t>Relationship Skills (Interpersonal Focus)</a:t>
            </a:r>
            <a:endParaRPr>
              <a:solidFill>
                <a:schemeClr val="dk1"/>
              </a:solidFill>
            </a:endParaRPr>
          </a:p>
          <a:p>
            <a:pPr marL="0" lvl="0" indent="0" algn="l" rtl="0">
              <a:spcBef>
                <a:spcPts val="0"/>
              </a:spcBef>
              <a:spcAft>
                <a:spcPts val="0"/>
              </a:spcAft>
              <a:buNone/>
            </a:pPr>
            <a:r>
              <a:rPr lang="en-US" u="sng">
                <a:solidFill>
                  <a:srgbClr val="2200CC"/>
                </a:solidFill>
                <a:hlinkClick r:id="rId9">
                  <a:extLst>
                    <a:ext uri="{A12FA001-AC4F-418D-AE19-62706E023703}">
                      <ahyp:hlinkClr xmlns:ahyp="http://schemas.microsoft.com/office/drawing/2018/hyperlinkcolor" val="tx"/>
                    </a:ext>
                  </a:extLst>
                </a:hlinkClick>
              </a:rPr>
              <a:t>Responsible Decision-Making (Inter and Intrapersonal)</a:t>
            </a:r>
            <a:endParaRPr sz="1400"/>
          </a:p>
          <a:p>
            <a:pPr marL="0" lvl="0" indent="0" algn="l" rtl="0">
              <a:spcBef>
                <a:spcPts val="0"/>
              </a:spcBef>
              <a:spcAft>
                <a:spcPts val="0"/>
              </a:spcAft>
              <a:buNone/>
            </a:pPr>
            <a:endParaRPr/>
          </a:p>
        </p:txBody>
      </p:sp>
      <p:sp>
        <p:nvSpPr>
          <p:cNvPr id="416" name="Google Shape;416;p52:notes"/>
          <p:cNvSpPr>
            <a:spLocks noGrp="1" noRot="1" noChangeAspect="1"/>
          </p:cNvSpPr>
          <p:nvPr>
            <p:ph type="sldImg" idx="2"/>
          </p:nvPr>
        </p:nvSpPr>
        <p:spPr>
          <a:xfrm>
            <a:off x="114320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25b44ac63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https://www.youtube.com/watch?v=W7SYx5JVHSY&amp;t=2s</a:t>
            </a:r>
            <a:endParaRPr/>
          </a:p>
          <a:p>
            <a:pPr marL="0" lvl="0" indent="0" algn="l" rtl="0">
              <a:spcBef>
                <a:spcPts val="0"/>
              </a:spcBef>
              <a:spcAft>
                <a:spcPts val="0"/>
              </a:spcAft>
              <a:buNone/>
            </a:pPr>
            <a:r>
              <a:rPr lang="en-US"/>
              <a:t>Video Running Time: 4:55</a:t>
            </a:r>
            <a:endParaRPr/>
          </a:p>
        </p:txBody>
      </p:sp>
      <p:sp>
        <p:nvSpPr>
          <p:cNvPr id="429" name="Google Shape;429;g225b44ac636_0_380: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25b44ac63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Regardless of how we might FEEL about the emotions we experience every day, they can actually provide valuable information about students, colleagues, ourselves, and the work we do. Emotions reflect our sensitivity to our environment, cueing us to see what’s relevant, and ultimately informing our decisions and actions.</a:t>
            </a:r>
            <a:endParaRPr sz="1400" dirty="0"/>
          </a:p>
        </p:txBody>
      </p:sp>
      <p:sp>
        <p:nvSpPr>
          <p:cNvPr id="108" name="Google Shape;108;g225b44ac63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25b44ac636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https://www.youtube.com/watch?v=W7SYx5JVHSY&amp;t=2s</a:t>
            </a:r>
            <a:endParaRPr/>
          </a:p>
          <a:p>
            <a:pPr marL="0" lvl="0" indent="0" algn="l" rtl="0">
              <a:spcBef>
                <a:spcPts val="0"/>
              </a:spcBef>
              <a:spcAft>
                <a:spcPts val="0"/>
              </a:spcAft>
              <a:buNone/>
            </a:pPr>
            <a:r>
              <a:rPr lang="en-US"/>
              <a:t>Video Running Time: 6:52</a:t>
            </a:r>
            <a:endParaRPr/>
          </a:p>
        </p:txBody>
      </p:sp>
      <p:sp>
        <p:nvSpPr>
          <p:cNvPr id="441" name="Google Shape;441;g225b44ac636_0_393: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25b44ac636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https://www.youtube.com/watch?v=W7SYx5JVHSY&amp;t=2s</a:t>
            </a:r>
            <a:endParaRPr/>
          </a:p>
          <a:p>
            <a:pPr marL="0" lvl="0" indent="0" algn="l" rtl="0">
              <a:spcBef>
                <a:spcPts val="0"/>
              </a:spcBef>
              <a:spcAft>
                <a:spcPts val="0"/>
              </a:spcAft>
              <a:buNone/>
            </a:pPr>
            <a:r>
              <a:rPr lang="en-US"/>
              <a:t>Video Running Time: 4:55</a:t>
            </a:r>
            <a:endParaRPr/>
          </a:p>
        </p:txBody>
      </p:sp>
      <p:sp>
        <p:nvSpPr>
          <p:cNvPr id="453" name="Google Shape;453;g225b44ac636_0_406: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Facilitation Tip:</a:t>
            </a:r>
            <a:endParaRPr/>
          </a:p>
          <a:p>
            <a:pPr marL="0" lvl="0" indent="0" algn="l" rtl="0">
              <a:spcBef>
                <a:spcPts val="0"/>
              </a:spcBef>
              <a:spcAft>
                <a:spcPts val="0"/>
              </a:spcAft>
              <a:buClr>
                <a:schemeClr val="dk1"/>
              </a:buClr>
              <a:buSzPts val="1100"/>
              <a:buFont typeface="Arial"/>
              <a:buNone/>
            </a:pPr>
            <a:r>
              <a:rPr lang="en-US"/>
              <a:t>Instruct learners to discuss the first question in pairs. As the full group responds to the second question, instruct learners to list the five strategies in their notes, and then highlight the strategies they would like to try to implement in response to the third question.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65" name="Google Shape;465;p76:notes"/>
          <p:cNvSpPr>
            <a:spLocks noGrp="1" noRot="1" noChangeAspect="1"/>
          </p:cNvSpPr>
          <p:nvPr>
            <p:ph type="sldImg" idx="2"/>
          </p:nvPr>
        </p:nvSpPr>
        <p:spPr>
          <a:xfrm>
            <a:off x="114320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4b9c6f30e6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https://</a:t>
            </a:r>
            <a:r>
              <a:rPr lang="en-US" dirty="0" err="1"/>
              <a:t>ggie.berkeley.edu</a:t>
            </a:r>
            <a:r>
              <a:rPr lang="en-US" dirty="0"/>
              <a:t>/wp-content/uploads/2023/09/1.4-Understanding-Empathetic-Distress.pdf</a:t>
            </a:r>
            <a:endParaRPr dirty="0"/>
          </a:p>
        </p:txBody>
      </p:sp>
      <p:sp>
        <p:nvSpPr>
          <p:cNvPr id="478" name="Google Shape;478;g24b9c6f30e6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25b44ac63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489" name="Google Shape;489;g225b44ac63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25b44ac63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Expand objectives to California Developmental Indicators through making connections to SEL competencies in California on developmental age span.</a:t>
            </a:r>
            <a:br>
              <a:rPr lang="en-US">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Sourced from CDE (July 2023):</a:t>
            </a:r>
            <a:br>
              <a:rPr lang="en-US">
                <a:solidFill>
                  <a:schemeClr val="dk1"/>
                </a:solidFill>
              </a:rPr>
            </a:br>
            <a:r>
              <a:rPr lang="en-US">
                <a:solidFill>
                  <a:schemeClr val="dk1"/>
                </a:solidFill>
              </a:rPr>
              <a:t>The </a:t>
            </a:r>
            <a:r>
              <a:rPr lang="en-US" u="sng">
                <a:solidFill>
                  <a:schemeClr val="hlink"/>
                </a:solidFill>
                <a:hlinkClick r:id="rId3"/>
              </a:rPr>
              <a:t>California Department of Education (CDE) </a:t>
            </a:r>
            <a:r>
              <a:rPr lang="en-US">
                <a:solidFill>
                  <a:schemeClr val="dk1"/>
                </a:solidFill>
              </a:rPr>
              <a:t>aims to support and advance the efforts of educators across California who are working to fully integrate systemic SEL and equity by building on the promise of T-SEL as a concept. To provide these supports, the </a:t>
            </a:r>
            <a:r>
              <a:rPr lang="en-US" u="sng">
                <a:solidFill>
                  <a:schemeClr val="hlink"/>
                </a:solidFill>
                <a:hlinkClick r:id="rId4"/>
              </a:rPr>
              <a:t>CDE has articulated developmental indicators for CASEL’s five core competencies</a:t>
            </a:r>
            <a:r>
              <a:rPr lang="en-US">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5"/>
              </a:rPr>
              <a:t>Self-Awareness (Intrapersonal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6"/>
              </a:rPr>
              <a:t>Self-Management (Intrapersonal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7"/>
              </a:rPr>
              <a:t>Social Awareness (Interpersonal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8"/>
              </a:rPr>
              <a:t>Relationship Skills (Interpersonal Focus)</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9"/>
              </a:rPr>
              <a:t>Responsible Decision-Making (Inter and Intrapersonal)</a:t>
            </a:r>
            <a:endParaRPr>
              <a:solidFill>
                <a:schemeClr val="dk1"/>
              </a:solidFill>
            </a:endParaRPr>
          </a:p>
          <a:p>
            <a:pPr marL="0" lvl="0" indent="0" algn="l" rtl="0">
              <a:spcBef>
                <a:spcPts val="0"/>
              </a:spcBef>
              <a:spcAft>
                <a:spcPts val="0"/>
              </a:spcAft>
              <a:buNone/>
            </a:pPr>
            <a:endParaRPr/>
          </a:p>
        </p:txBody>
      </p:sp>
      <p:sp>
        <p:nvSpPr>
          <p:cNvPr id="501" name="Google Shape;501;g225b44ac636_0_13: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4b9c6f30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https://www.youtube.com/watch?v=W7SYx5JVHSY&amp;t=2s</a:t>
            </a:r>
            <a:endParaRPr/>
          </a:p>
          <a:p>
            <a:pPr marL="0" lvl="0" indent="0" algn="l" rtl="0">
              <a:spcBef>
                <a:spcPts val="0"/>
              </a:spcBef>
              <a:spcAft>
                <a:spcPts val="0"/>
              </a:spcAft>
              <a:buNone/>
            </a:pPr>
            <a:r>
              <a:rPr lang="en-US"/>
              <a:t>Video Running Time: 9:46</a:t>
            </a:r>
            <a:endParaRPr/>
          </a:p>
          <a:p>
            <a:pPr marL="0" lvl="0" indent="0" algn="l" rtl="0">
              <a:spcBef>
                <a:spcPts val="0"/>
              </a:spcBef>
              <a:spcAft>
                <a:spcPts val="0"/>
              </a:spcAft>
              <a:buNone/>
            </a:pPr>
            <a:endParaRPr/>
          </a:p>
        </p:txBody>
      </p:sp>
      <p:sp>
        <p:nvSpPr>
          <p:cNvPr id="514" name="Google Shape;514;g24b9c6f30e6_0_0: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4b9c6f30e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https://www.youtube.com/watch?v=W7SYx5JVHSY&amp;t=2s</a:t>
            </a:r>
            <a:endParaRPr/>
          </a:p>
          <a:p>
            <a:pPr marL="0" lvl="0" indent="0" algn="l" rtl="0">
              <a:spcBef>
                <a:spcPts val="0"/>
              </a:spcBef>
              <a:spcAft>
                <a:spcPts val="0"/>
              </a:spcAft>
              <a:buNone/>
            </a:pPr>
            <a:r>
              <a:rPr lang="en-US"/>
              <a:t>Video Running Time: 9:43</a:t>
            </a:r>
            <a:endParaRPr/>
          </a:p>
        </p:txBody>
      </p:sp>
      <p:sp>
        <p:nvSpPr>
          <p:cNvPr id="526" name="Google Shape;526;g24b9c6f30e6_0_12: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4b9c6f30e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https://www.youtube.com/watch?v=W7SYx5JVHSY&amp;t=2s</a:t>
            </a:r>
            <a:endParaRPr/>
          </a:p>
          <a:p>
            <a:pPr marL="0" lvl="0" indent="0" algn="l" rtl="0">
              <a:spcBef>
                <a:spcPts val="0"/>
              </a:spcBef>
              <a:spcAft>
                <a:spcPts val="0"/>
              </a:spcAft>
              <a:buNone/>
            </a:pPr>
            <a:r>
              <a:rPr lang="en-US"/>
              <a:t>Video Running Time: 2:59</a:t>
            </a:r>
            <a:endParaRPr/>
          </a:p>
        </p:txBody>
      </p:sp>
      <p:sp>
        <p:nvSpPr>
          <p:cNvPr id="538" name="Google Shape;538;g24b9c6f30e6_0_23: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4b9c6f30e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If facilitating with a group, watch videos and then put participants in groups of 3-5 to discuss these three questions.</a:t>
            </a:r>
            <a:endParaRPr sz="1200">
              <a:solidFill>
                <a:schemeClr val="dk1"/>
              </a:solidFill>
            </a:endParaRPr>
          </a:p>
          <a:p>
            <a:pPr marL="0" lvl="0" indent="0" algn="l" rtl="0">
              <a:spcBef>
                <a:spcPts val="0"/>
              </a:spcBef>
              <a:spcAft>
                <a:spcPts val="0"/>
              </a:spcAft>
              <a:buNone/>
            </a:pPr>
            <a:endParaRPr/>
          </a:p>
        </p:txBody>
      </p:sp>
      <p:sp>
        <p:nvSpPr>
          <p:cNvPr id="550" name="Google Shape;550;g24b9c6f30e6_0_39: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Expand objectives to California Developmental Indicators through making connections to SEL competencies in California on developmental age span.</a:t>
            </a:r>
            <a:br>
              <a:rPr lang="en-US"/>
            </a:br>
            <a:endParaRPr/>
          </a:p>
          <a:p>
            <a:pPr marL="0" lvl="0" indent="0" algn="l" rtl="0">
              <a:spcBef>
                <a:spcPts val="0"/>
              </a:spcBef>
              <a:spcAft>
                <a:spcPts val="0"/>
              </a:spcAft>
              <a:buClr>
                <a:schemeClr val="dk1"/>
              </a:buClr>
              <a:buSzPts val="1100"/>
              <a:buFont typeface="Arial"/>
              <a:buNone/>
            </a:pPr>
            <a:r>
              <a:rPr lang="en-US"/>
              <a:t>Sourced from CDE (July 2023):</a:t>
            </a:r>
            <a:br>
              <a:rPr lang="en-US"/>
            </a:br>
            <a:r>
              <a:rPr lang="en-US"/>
              <a:t>The </a:t>
            </a:r>
            <a:r>
              <a:rPr lang="en-US" u="sng">
                <a:solidFill>
                  <a:schemeClr val="hlink"/>
                </a:solidFill>
                <a:hlinkClick r:id="rId3"/>
              </a:rPr>
              <a:t>California Department of Education (CDE) </a:t>
            </a:r>
            <a:r>
              <a:rPr lang="en-US"/>
              <a:t>aims to support and advance the efforts of educators across California who are working to fully integrate systemic SEL and equity by building on the promise of T-SEL as a concept. To provide these supports, the </a:t>
            </a:r>
            <a:r>
              <a:rPr lang="en-US" u="sng">
                <a:solidFill>
                  <a:schemeClr val="hlink"/>
                </a:solidFill>
                <a:hlinkClick r:id="rId4"/>
              </a:rPr>
              <a:t>CDE has articulated developmental indicators for CASEL’s five core competencies</a:t>
            </a:r>
            <a:r>
              <a:rPr lang="en-US"/>
              <a: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u="sng">
                <a:solidFill>
                  <a:schemeClr val="hlink"/>
                </a:solidFill>
                <a:hlinkClick r:id="rId5"/>
              </a:rPr>
              <a:t>Self-Awareness (Intrapersonal Focus)</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6"/>
              </a:rPr>
              <a:t>Self-Management (Intrapersonal Focus)</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7"/>
              </a:rPr>
              <a:t>Social Awareness (Interpersonal Focus)</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8"/>
              </a:rPr>
              <a:t>Relationship Skills (Interpersonal Focus)</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9"/>
              </a:rPr>
              <a:t>Responsible Decision-Making (Inter and Intrapersonal)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20" name="Google Shape;120;p49:notes"/>
          <p:cNvSpPr>
            <a:spLocks noGrp="1" noRot="1" noChangeAspect="1"/>
          </p:cNvSpPr>
          <p:nvPr>
            <p:ph type="sldImg" idx="2"/>
          </p:nvPr>
        </p:nvSpPr>
        <p:spPr>
          <a:xfrm>
            <a:off x="114320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4ea6e3fb5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If facilitating with a group, watch videos and then put participants in groups of 3-5 to discuss these three questions.</a:t>
            </a:r>
            <a:endParaRPr sz="1200">
              <a:solidFill>
                <a:schemeClr val="dk1"/>
              </a:solidFill>
            </a:endParaRPr>
          </a:p>
          <a:p>
            <a:pPr marL="0" lvl="0" indent="0" algn="l" rtl="0">
              <a:spcBef>
                <a:spcPts val="0"/>
              </a:spcBef>
              <a:spcAft>
                <a:spcPts val="0"/>
              </a:spcAft>
              <a:buNone/>
            </a:pPr>
            <a:endParaRPr/>
          </a:p>
        </p:txBody>
      </p:sp>
      <p:sp>
        <p:nvSpPr>
          <p:cNvPr id="564" name="Google Shape;564;g24ea6e3fb55_0_1: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4b9c6f30e6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https://</a:t>
            </a:r>
            <a:r>
              <a:rPr lang="en-US" dirty="0" err="1"/>
              <a:t>ggie.berkeley.edu</a:t>
            </a:r>
            <a:r>
              <a:rPr lang="en-US" dirty="0"/>
              <a:t>/wp-content/uploads/2023/09/1.5-Self-Awareness-Emotional-Resilience-and-Equity-Professional-Experience.pdf</a:t>
            </a:r>
            <a:endParaRPr dirty="0"/>
          </a:p>
        </p:txBody>
      </p:sp>
      <p:sp>
        <p:nvSpPr>
          <p:cNvPr id="576" name="Google Shape;576;g24b9c6f30e6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4b9c6f30e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Facilitation Tip: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Instruct the participants to write their three steps on a sticky note to keep with them.</a:t>
            </a:r>
            <a:endParaRPr/>
          </a:p>
        </p:txBody>
      </p:sp>
      <p:sp>
        <p:nvSpPr>
          <p:cNvPr id="587" name="Google Shape;587;g24b9c6f30e6_0_52: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578fa23d24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solidFill>
                  <a:schemeClr val="dk1"/>
                </a:solidFill>
              </a:rPr>
              <a:t>Add SEL Signature Practices (e.g., welcoming Rituals, optimistic closures, etc. to your presentation). https://</a:t>
            </a:r>
            <a:r>
              <a:rPr lang="en-US" dirty="0" err="1">
                <a:solidFill>
                  <a:schemeClr val="dk1"/>
                </a:solidFill>
              </a:rPr>
              <a:t>ggie.berkeley.edu</a:t>
            </a:r>
            <a:r>
              <a:rPr lang="en-US" dirty="0">
                <a:solidFill>
                  <a:schemeClr val="dk1"/>
                </a:solidFill>
              </a:rPr>
              <a:t>/wp-content/uploads/2023/05/</a:t>
            </a:r>
            <a:r>
              <a:rPr lang="en-US">
                <a:solidFill>
                  <a:schemeClr val="dk1"/>
                </a:solidFill>
              </a:rPr>
              <a:t>Welcoming_Closing-Activities.pptx</a:t>
            </a:r>
            <a:endParaRPr>
              <a:solidFill>
                <a:schemeClr val="dk1"/>
              </a:solidFill>
            </a:endParaRPr>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sz="1100" dirty="0">
                <a:latin typeface="Arial"/>
                <a:ea typeface="Arial"/>
                <a:cs typeface="Arial"/>
                <a:sym typeface="Arial"/>
              </a:rPr>
              <a:t>The SEL 3 Signature Practices are one tool for fostering a supportive environment and promoting SEL. They intentionally and explicitly help build a habit of practices through which students and adults enhance their SEL skills. </a:t>
            </a:r>
            <a:endParaRPr dirty="0"/>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US" dirty="0">
                <a:solidFill>
                  <a:schemeClr val="dk1"/>
                </a:solidFill>
              </a:rPr>
              <a:t>For a short presentation of what SEL 3 Signature Practices are, along with a list of practices, see the following:</a:t>
            </a:r>
            <a:endParaRPr dirty="0"/>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https://</a:t>
            </a:r>
            <a:r>
              <a:rPr lang="en-US" sz="1100" dirty="0" err="1">
                <a:latin typeface="Arial"/>
                <a:ea typeface="Arial"/>
                <a:cs typeface="Arial"/>
                <a:sym typeface="Arial"/>
              </a:rPr>
              <a:t>docs.google.com</a:t>
            </a:r>
            <a:r>
              <a:rPr lang="en-US" sz="1100" dirty="0">
                <a:latin typeface="Arial"/>
                <a:ea typeface="Arial"/>
                <a:cs typeface="Arial"/>
                <a:sym typeface="Arial"/>
              </a:rPr>
              <a:t>/presentation/d/1utb0X71RHbzQdt-aZmOQfiFkg_kHltO7i-hUoOPb2m0/</a:t>
            </a:r>
            <a:r>
              <a:rPr lang="en-US" sz="1100" dirty="0" err="1">
                <a:latin typeface="Arial"/>
                <a:ea typeface="Arial"/>
                <a:cs typeface="Arial"/>
                <a:sym typeface="Arial"/>
              </a:rPr>
              <a:t>edit?usp</a:t>
            </a:r>
            <a:r>
              <a:rPr lang="en-US" sz="1100" dirty="0">
                <a:latin typeface="Arial"/>
                <a:ea typeface="Arial"/>
                <a:cs typeface="Arial"/>
                <a:sym typeface="Arial"/>
              </a:rPr>
              <a:t>=sharing</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100" dirty="0">
              <a:latin typeface="Arial"/>
              <a:ea typeface="Arial"/>
              <a:cs typeface="Arial"/>
              <a:sym typeface="Arial"/>
            </a:endParaRPr>
          </a:p>
        </p:txBody>
      </p:sp>
      <p:sp>
        <p:nvSpPr>
          <p:cNvPr id="601" name="Google Shape;601;g2578fa23d24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55fb3654bb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https://ggie.berkeley.edu/person/amy-eva/</a:t>
            </a:r>
            <a:endParaRPr/>
          </a:p>
        </p:txBody>
      </p:sp>
      <p:sp>
        <p:nvSpPr>
          <p:cNvPr id="615" name="Google Shape;615;g255fb3654bb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25b44ac636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https://www.youtube.com/watch?v=W7SYx5JVHSY&amp;t=2s</a:t>
            </a:r>
            <a:endParaRPr/>
          </a:p>
          <a:p>
            <a:pPr marL="0" lvl="0" indent="0" algn="l" rtl="0">
              <a:spcBef>
                <a:spcPts val="0"/>
              </a:spcBef>
              <a:spcAft>
                <a:spcPts val="0"/>
              </a:spcAft>
              <a:buNone/>
            </a:pPr>
            <a:r>
              <a:rPr lang="en-US"/>
              <a:t>Video Running Time: 4:51</a:t>
            </a:r>
            <a:endParaRPr/>
          </a:p>
        </p:txBody>
      </p:sp>
      <p:sp>
        <p:nvSpPr>
          <p:cNvPr id="133" name="Google Shape;133;g225b44ac636_0_111: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5b44ac636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https://www.youtube.com/watch?v=-RLWAK6TsJQ</a:t>
            </a:r>
            <a:endParaRPr/>
          </a:p>
          <a:p>
            <a:pPr marL="0" lvl="0" indent="0" algn="l" rtl="0">
              <a:spcBef>
                <a:spcPts val="0"/>
              </a:spcBef>
              <a:spcAft>
                <a:spcPts val="0"/>
              </a:spcAft>
              <a:buNone/>
            </a:pPr>
            <a:r>
              <a:rPr lang="en-US"/>
              <a:t>Video Running Time: 4:12</a:t>
            </a:r>
            <a:endParaRPr/>
          </a:p>
          <a:p>
            <a:pPr marL="0" lvl="0" indent="0" algn="l" rtl="0">
              <a:spcBef>
                <a:spcPts val="0"/>
              </a:spcBef>
              <a:spcAft>
                <a:spcPts val="0"/>
              </a:spcAft>
              <a:buNone/>
            </a:pPr>
            <a:endParaRPr/>
          </a:p>
        </p:txBody>
      </p:sp>
      <p:sp>
        <p:nvSpPr>
          <p:cNvPr id="145" name="Google Shape;145;g225b44ac636_0_124: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5b44ac636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https://www.youtube.com/watch?v=B91chp9R</a:t>
            </a:r>
            <a:endParaRPr/>
          </a:p>
          <a:p>
            <a:pPr marL="0" lvl="0" indent="0" algn="l" rtl="0">
              <a:spcBef>
                <a:spcPts val="0"/>
              </a:spcBef>
              <a:spcAft>
                <a:spcPts val="0"/>
              </a:spcAft>
              <a:buNone/>
            </a:pPr>
            <a:r>
              <a:rPr lang="en-US"/>
              <a:t>Video Running Time: 4:25</a:t>
            </a:r>
            <a:endParaRPr/>
          </a:p>
        </p:txBody>
      </p:sp>
      <p:sp>
        <p:nvSpPr>
          <p:cNvPr id="157" name="Google Shape;157;g225b44ac636_0_148: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25b44ac636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If facilitating with a group, watch videos and then put participants in groups of 3-5 to discuss these three questions.</a:t>
            </a:r>
            <a:endParaRPr sz="1200">
              <a:solidFill>
                <a:schemeClr val="dk1"/>
              </a:solidFill>
            </a:endParaRPr>
          </a:p>
          <a:p>
            <a:pPr marL="0" lvl="0" indent="0" algn="l" rtl="0">
              <a:spcBef>
                <a:spcPts val="0"/>
              </a:spcBef>
              <a:spcAft>
                <a:spcPts val="0"/>
              </a:spcAft>
              <a:buNone/>
            </a:pPr>
            <a:endParaRPr/>
          </a:p>
        </p:txBody>
      </p:sp>
      <p:sp>
        <p:nvSpPr>
          <p:cNvPr id="169" name="Google Shape;169;g225b44ac636_0_159:notes"/>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ggie.berkeley.edu</a:t>
            </a:r>
            <a:r>
              <a:rPr lang="en-US" dirty="0"/>
              <a:t>/wp-content/uploads/2023/09/1.1-Exploring-Beliefs-About-Emotions.pdf</a:t>
            </a:r>
            <a:endParaRPr dirty="0"/>
          </a:p>
        </p:txBody>
      </p:sp>
      <p:sp>
        <p:nvSpPr>
          <p:cNvPr id="182" name="Google Shape;182;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13" name="Google Shape;13;p2"/>
          <p:cNvSpPr txBox="1">
            <a:spLocks noGrp="1"/>
          </p:cNvSpPr>
          <p:nvPr>
            <p:ph type="ftr" idx="11"/>
          </p:nvPr>
        </p:nvSpPr>
        <p:spPr>
          <a:xfrm>
            <a:off x="48300" y="48300"/>
            <a:ext cx="8926800" cy="5055000"/>
          </a:xfrm>
          <a:prstGeom prst="rect">
            <a:avLst/>
          </a:prstGeom>
          <a:noFill/>
          <a:ln w="28575" cap="flat" cmpd="sng">
            <a:solidFill>
              <a:schemeClr val="accent6"/>
            </a:solidFill>
            <a:prstDash val="solid"/>
            <a:round/>
            <a:headEnd type="none" w="sm" len="sm"/>
            <a:tailEnd type="none" w="sm" len="sm"/>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14" name="Google Shape;14;p2"/>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70" name="Google Shape;70;p11"/>
          <p:cNvSpPr txBox="1">
            <a:spLocks noGrp="1"/>
          </p:cNvSpPr>
          <p:nvPr>
            <p:ph type="body" idx="1"/>
          </p:nvPr>
        </p:nvSpPr>
        <p:spPr>
          <a:xfrm rot="5400000">
            <a:off x="1154400" y="-125700"/>
            <a:ext cx="2263200" cy="4114800"/>
          </a:xfrm>
          <a:prstGeom prst="rect">
            <a:avLst/>
          </a:prstGeom>
          <a:noFill/>
          <a:ln>
            <a:noFill/>
          </a:ln>
        </p:spPr>
        <p:txBody>
          <a:bodyPr spcFirstLastPara="1" wrap="square" lIns="50800" tIns="25400" rIns="50800" bIns="25400" anchor="t" anchorCtr="0">
            <a:normAutofit/>
          </a:bodyPr>
          <a:lstStyle>
            <a:lvl1pPr marL="457200" lvl="0" indent="-292100" algn="l">
              <a:spcBef>
                <a:spcPts val="200"/>
              </a:spcBef>
              <a:spcAft>
                <a:spcPts val="0"/>
              </a:spcAft>
              <a:buClr>
                <a:schemeClr val="dk1"/>
              </a:buClr>
              <a:buSzPts val="1000"/>
              <a:buChar char="•"/>
              <a:defRPr/>
            </a:lvl1pPr>
            <a:lvl2pPr marL="914400" lvl="1" indent="-292100" algn="l">
              <a:spcBef>
                <a:spcPts val="200"/>
              </a:spcBef>
              <a:spcAft>
                <a:spcPts val="0"/>
              </a:spcAft>
              <a:buClr>
                <a:schemeClr val="dk1"/>
              </a:buClr>
              <a:buSzPts val="1000"/>
              <a:buChar char="–"/>
              <a:defRPr/>
            </a:lvl2pPr>
            <a:lvl3pPr marL="1371600" lvl="2" indent="-292100" algn="l">
              <a:spcBef>
                <a:spcPts val="200"/>
              </a:spcBef>
              <a:spcAft>
                <a:spcPts val="0"/>
              </a:spcAft>
              <a:buClr>
                <a:schemeClr val="dk1"/>
              </a:buClr>
              <a:buSzPts val="1000"/>
              <a:buChar char="•"/>
              <a:defRPr/>
            </a:lvl3pPr>
            <a:lvl4pPr marL="1828800" lvl="3" indent="-292100" algn="l">
              <a:spcBef>
                <a:spcPts val="200"/>
              </a:spcBef>
              <a:spcAft>
                <a:spcPts val="0"/>
              </a:spcAft>
              <a:buClr>
                <a:schemeClr val="dk1"/>
              </a:buClr>
              <a:buSzPts val="1000"/>
              <a:buChar char="–"/>
              <a:defRPr/>
            </a:lvl4pPr>
            <a:lvl5pPr marL="2286000" lvl="4" indent="-292100" algn="l">
              <a:spcBef>
                <a:spcPts val="200"/>
              </a:spcBef>
              <a:spcAft>
                <a:spcPts val="0"/>
              </a:spcAft>
              <a:buClr>
                <a:schemeClr val="dk1"/>
              </a:buClr>
              <a:buSzPts val="1000"/>
              <a:buChar char="»"/>
              <a:defRPr/>
            </a:lvl5pPr>
            <a:lvl6pPr marL="2743200" lvl="5" indent="-292100" algn="l">
              <a:spcBef>
                <a:spcPts val="200"/>
              </a:spcBef>
              <a:spcAft>
                <a:spcPts val="0"/>
              </a:spcAft>
              <a:buClr>
                <a:schemeClr val="dk1"/>
              </a:buClr>
              <a:buSzPts val="1000"/>
              <a:buChar char="•"/>
              <a:defRPr/>
            </a:lvl6pPr>
            <a:lvl7pPr marL="3200400" lvl="6" indent="-292100" algn="l">
              <a:spcBef>
                <a:spcPts val="200"/>
              </a:spcBef>
              <a:spcAft>
                <a:spcPts val="0"/>
              </a:spcAft>
              <a:buClr>
                <a:schemeClr val="dk1"/>
              </a:buClr>
              <a:buSzPts val="1000"/>
              <a:buChar char="•"/>
              <a:defRPr/>
            </a:lvl7pPr>
            <a:lvl8pPr marL="3657600" lvl="7" indent="-292100" algn="l">
              <a:spcBef>
                <a:spcPts val="200"/>
              </a:spcBef>
              <a:spcAft>
                <a:spcPts val="0"/>
              </a:spcAft>
              <a:buClr>
                <a:schemeClr val="dk1"/>
              </a:buClr>
              <a:buSzPts val="1000"/>
              <a:buChar char="•"/>
              <a:defRPr/>
            </a:lvl8pPr>
            <a:lvl9pPr marL="4114800" lvl="8" indent="-292100" algn="l">
              <a:spcBef>
                <a:spcPts val="200"/>
              </a:spcBef>
              <a:spcAft>
                <a:spcPts val="0"/>
              </a:spcAft>
              <a:buClr>
                <a:schemeClr val="dk1"/>
              </a:buClr>
              <a:buSzPts val="1000"/>
              <a:buChar char="•"/>
              <a:defRPr/>
            </a:lvl9pPr>
          </a:lstStyle>
          <a:p>
            <a:endParaRPr/>
          </a:p>
        </p:txBody>
      </p:sp>
      <p:sp>
        <p:nvSpPr>
          <p:cNvPr id="71" name="Google Shape;71;p11"/>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72" name="Google Shape;72;p11"/>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73" name="Google Shape;73;p11"/>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366250" y="1085769"/>
            <a:ext cx="2925600" cy="10287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76" name="Google Shape;76;p12"/>
          <p:cNvSpPr txBox="1">
            <a:spLocks noGrp="1"/>
          </p:cNvSpPr>
          <p:nvPr>
            <p:ph type="body" idx="1"/>
          </p:nvPr>
        </p:nvSpPr>
        <p:spPr>
          <a:xfrm rot="5400000">
            <a:off x="270750" y="95169"/>
            <a:ext cx="2925600" cy="3009900"/>
          </a:xfrm>
          <a:prstGeom prst="rect">
            <a:avLst/>
          </a:prstGeom>
          <a:noFill/>
          <a:ln>
            <a:noFill/>
          </a:ln>
        </p:spPr>
        <p:txBody>
          <a:bodyPr spcFirstLastPara="1" wrap="square" lIns="50800" tIns="25400" rIns="50800" bIns="25400" anchor="t" anchorCtr="0">
            <a:normAutofit/>
          </a:bodyPr>
          <a:lstStyle>
            <a:lvl1pPr marL="457200" lvl="0" indent="-292100" algn="l">
              <a:spcBef>
                <a:spcPts val="200"/>
              </a:spcBef>
              <a:spcAft>
                <a:spcPts val="0"/>
              </a:spcAft>
              <a:buClr>
                <a:schemeClr val="dk1"/>
              </a:buClr>
              <a:buSzPts val="1000"/>
              <a:buChar char="•"/>
              <a:defRPr/>
            </a:lvl1pPr>
            <a:lvl2pPr marL="914400" lvl="1" indent="-292100" algn="l">
              <a:spcBef>
                <a:spcPts val="200"/>
              </a:spcBef>
              <a:spcAft>
                <a:spcPts val="0"/>
              </a:spcAft>
              <a:buClr>
                <a:schemeClr val="dk1"/>
              </a:buClr>
              <a:buSzPts val="1000"/>
              <a:buChar char="–"/>
              <a:defRPr/>
            </a:lvl2pPr>
            <a:lvl3pPr marL="1371600" lvl="2" indent="-292100" algn="l">
              <a:spcBef>
                <a:spcPts val="200"/>
              </a:spcBef>
              <a:spcAft>
                <a:spcPts val="0"/>
              </a:spcAft>
              <a:buClr>
                <a:schemeClr val="dk1"/>
              </a:buClr>
              <a:buSzPts val="1000"/>
              <a:buChar char="•"/>
              <a:defRPr/>
            </a:lvl3pPr>
            <a:lvl4pPr marL="1828800" lvl="3" indent="-292100" algn="l">
              <a:spcBef>
                <a:spcPts val="200"/>
              </a:spcBef>
              <a:spcAft>
                <a:spcPts val="0"/>
              </a:spcAft>
              <a:buClr>
                <a:schemeClr val="dk1"/>
              </a:buClr>
              <a:buSzPts val="1000"/>
              <a:buChar char="–"/>
              <a:defRPr/>
            </a:lvl4pPr>
            <a:lvl5pPr marL="2286000" lvl="4" indent="-292100" algn="l">
              <a:spcBef>
                <a:spcPts val="200"/>
              </a:spcBef>
              <a:spcAft>
                <a:spcPts val="0"/>
              </a:spcAft>
              <a:buClr>
                <a:schemeClr val="dk1"/>
              </a:buClr>
              <a:buSzPts val="1000"/>
              <a:buChar char="»"/>
              <a:defRPr/>
            </a:lvl5pPr>
            <a:lvl6pPr marL="2743200" lvl="5" indent="-292100" algn="l">
              <a:spcBef>
                <a:spcPts val="200"/>
              </a:spcBef>
              <a:spcAft>
                <a:spcPts val="0"/>
              </a:spcAft>
              <a:buClr>
                <a:schemeClr val="dk1"/>
              </a:buClr>
              <a:buSzPts val="1000"/>
              <a:buChar char="•"/>
              <a:defRPr/>
            </a:lvl6pPr>
            <a:lvl7pPr marL="3200400" lvl="6" indent="-292100" algn="l">
              <a:spcBef>
                <a:spcPts val="200"/>
              </a:spcBef>
              <a:spcAft>
                <a:spcPts val="0"/>
              </a:spcAft>
              <a:buClr>
                <a:schemeClr val="dk1"/>
              </a:buClr>
              <a:buSzPts val="1000"/>
              <a:buChar char="•"/>
              <a:defRPr/>
            </a:lvl7pPr>
            <a:lvl8pPr marL="3657600" lvl="7" indent="-292100" algn="l">
              <a:spcBef>
                <a:spcPts val="200"/>
              </a:spcBef>
              <a:spcAft>
                <a:spcPts val="0"/>
              </a:spcAft>
              <a:buClr>
                <a:schemeClr val="dk1"/>
              </a:buClr>
              <a:buSzPts val="1000"/>
              <a:buChar char="•"/>
              <a:defRPr/>
            </a:lvl8pPr>
            <a:lvl9pPr marL="4114800" lvl="8" indent="-292100" algn="l">
              <a:spcBef>
                <a:spcPts val="200"/>
              </a:spcBef>
              <a:spcAft>
                <a:spcPts val="0"/>
              </a:spcAft>
              <a:buClr>
                <a:schemeClr val="dk1"/>
              </a:buClr>
              <a:buSzPts val="1000"/>
              <a:buChar char="•"/>
              <a:defRPr/>
            </a:lvl9pPr>
          </a:lstStyle>
          <a:p>
            <a:endParaRPr/>
          </a:p>
        </p:txBody>
      </p:sp>
      <p:sp>
        <p:nvSpPr>
          <p:cNvPr id="77" name="Google Shape;77;p12"/>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78" name="Google Shape;78;p12"/>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79" name="Google Shape;79;p12"/>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2900" y="1065213"/>
            <a:ext cx="3886200" cy="7350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17" name="Google Shape;17;p3"/>
          <p:cNvSpPr txBox="1">
            <a:spLocks noGrp="1"/>
          </p:cNvSpPr>
          <p:nvPr>
            <p:ph type="subTitle" idx="1"/>
          </p:nvPr>
        </p:nvSpPr>
        <p:spPr>
          <a:xfrm>
            <a:off x="685800" y="1943100"/>
            <a:ext cx="3200400" cy="876300"/>
          </a:xfrm>
          <a:prstGeom prst="rect">
            <a:avLst/>
          </a:prstGeom>
          <a:noFill/>
          <a:ln>
            <a:noFill/>
          </a:ln>
        </p:spPr>
        <p:txBody>
          <a:bodyPr spcFirstLastPara="1" wrap="square" lIns="50800" tIns="25400" rIns="50800" bIns="25400" anchor="t" anchorCtr="0">
            <a:normAutofit/>
          </a:bodyPr>
          <a:lstStyle>
            <a:lvl1pPr lvl="0" algn="ctr">
              <a:spcBef>
                <a:spcPts val="400"/>
              </a:spcBef>
              <a:spcAft>
                <a:spcPts val="0"/>
              </a:spcAft>
              <a:buClr>
                <a:srgbClr val="888888"/>
              </a:buClr>
              <a:buSzPts val="1800"/>
              <a:buNone/>
              <a:defRPr>
                <a:solidFill>
                  <a:srgbClr val="888888"/>
                </a:solidFill>
              </a:defRPr>
            </a:lvl1pPr>
            <a:lvl2pPr lvl="1" algn="ctr">
              <a:spcBef>
                <a:spcPts val="300"/>
              </a:spcBef>
              <a:spcAft>
                <a:spcPts val="0"/>
              </a:spcAft>
              <a:buClr>
                <a:srgbClr val="888888"/>
              </a:buClr>
              <a:buSzPts val="1600"/>
              <a:buNone/>
              <a:defRPr>
                <a:solidFill>
                  <a:srgbClr val="888888"/>
                </a:solidFill>
              </a:defRPr>
            </a:lvl2pPr>
            <a:lvl3pPr lvl="2" algn="ctr">
              <a:spcBef>
                <a:spcPts val="300"/>
              </a:spcBef>
              <a:spcAft>
                <a:spcPts val="0"/>
              </a:spcAft>
              <a:buClr>
                <a:srgbClr val="888888"/>
              </a:buClr>
              <a:buSzPts val="1300"/>
              <a:buNone/>
              <a:defRPr>
                <a:solidFill>
                  <a:srgbClr val="888888"/>
                </a:solidFill>
              </a:defRPr>
            </a:lvl3pPr>
            <a:lvl4pPr lvl="3" algn="ctr">
              <a:spcBef>
                <a:spcPts val="200"/>
              </a:spcBef>
              <a:spcAft>
                <a:spcPts val="0"/>
              </a:spcAft>
              <a:buClr>
                <a:srgbClr val="888888"/>
              </a:buClr>
              <a:buSzPts val="1100"/>
              <a:buNone/>
              <a:defRPr>
                <a:solidFill>
                  <a:srgbClr val="888888"/>
                </a:solidFill>
              </a:defRPr>
            </a:lvl4pPr>
            <a:lvl5pPr lvl="4" algn="ctr">
              <a:spcBef>
                <a:spcPts val="200"/>
              </a:spcBef>
              <a:spcAft>
                <a:spcPts val="0"/>
              </a:spcAft>
              <a:buClr>
                <a:srgbClr val="888888"/>
              </a:buClr>
              <a:buSzPts val="1100"/>
              <a:buNone/>
              <a:defRPr>
                <a:solidFill>
                  <a:srgbClr val="888888"/>
                </a:solidFill>
              </a:defRPr>
            </a:lvl5pPr>
            <a:lvl6pPr lvl="5" algn="ctr">
              <a:spcBef>
                <a:spcPts val="200"/>
              </a:spcBef>
              <a:spcAft>
                <a:spcPts val="0"/>
              </a:spcAft>
              <a:buClr>
                <a:srgbClr val="888888"/>
              </a:buClr>
              <a:buSzPts val="1100"/>
              <a:buNone/>
              <a:defRPr>
                <a:solidFill>
                  <a:srgbClr val="888888"/>
                </a:solidFill>
              </a:defRPr>
            </a:lvl6pPr>
            <a:lvl7pPr lvl="6" algn="ctr">
              <a:spcBef>
                <a:spcPts val="200"/>
              </a:spcBef>
              <a:spcAft>
                <a:spcPts val="0"/>
              </a:spcAft>
              <a:buClr>
                <a:srgbClr val="888888"/>
              </a:buClr>
              <a:buSzPts val="1100"/>
              <a:buNone/>
              <a:defRPr>
                <a:solidFill>
                  <a:srgbClr val="888888"/>
                </a:solidFill>
              </a:defRPr>
            </a:lvl7pPr>
            <a:lvl8pPr lvl="7" algn="ctr">
              <a:spcBef>
                <a:spcPts val="200"/>
              </a:spcBef>
              <a:spcAft>
                <a:spcPts val="0"/>
              </a:spcAft>
              <a:buClr>
                <a:srgbClr val="888888"/>
              </a:buClr>
              <a:buSzPts val="1100"/>
              <a:buNone/>
              <a:defRPr>
                <a:solidFill>
                  <a:srgbClr val="888888"/>
                </a:solidFill>
              </a:defRPr>
            </a:lvl8pPr>
            <a:lvl9pPr lvl="8" algn="ctr">
              <a:spcBef>
                <a:spcPts val="200"/>
              </a:spcBef>
              <a:spcAft>
                <a:spcPts val="0"/>
              </a:spcAft>
              <a:buClr>
                <a:srgbClr val="888888"/>
              </a:buClr>
              <a:buSzPts val="1100"/>
              <a:buNone/>
              <a:defRPr>
                <a:solidFill>
                  <a:srgbClr val="888888"/>
                </a:solidFill>
              </a:defRPr>
            </a:lvl9pPr>
          </a:lstStyle>
          <a:p>
            <a:endParaRPr/>
          </a:p>
        </p:txBody>
      </p:sp>
      <p:sp>
        <p:nvSpPr>
          <p:cNvPr id="18" name="Google Shape;18;p3"/>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19" name="Google Shape;19;p3"/>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20" name="Google Shape;20;p3"/>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23" name="Google Shape;23;p4"/>
          <p:cNvSpPr txBox="1">
            <a:spLocks noGrp="1"/>
          </p:cNvSpPr>
          <p:nvPr>
            <p:ph type="body" idx="1"/>
          </p:nvPr>
        </p:nvSpPr>
        <p:spPr>
          <a:xfrm>
            <a:off x="228600" y="800100"/>
            <a:ext cx="4114800" cy="2263200"/>
          </a:xfrm>
          <a:prstGeom prst="rect">
            <a:avLst/>
          </a:prstGeom>
          <a:noFill/>
          <a:ln>
            <a:noFill/>
          </a:ln>
        </p:spPr>
        <p:txBody>
          <a:bodyPr spcFirstLastPara="1" wrap="square" lIns="50800" tIns="25400" rIns="50800" bIns="25400" anchor="t" anchorCtr="0">
            <a:normAutofit/>
          </a:bodyPr>
          <a:lstStyle>
            <a:lvl1pPr marL="457200" lvl="0" indent="-292100" algn="l">
              <a:spcBef>
                <a:spcPts val="200"/>
              </a:spcBef>
              <a:spcAft>
                <a:spcPts val="0"/>
              </a:spcAft>
              <a:buClr>
                <a:schemeClr val="dk1"/>
              </a:buClr>
              <a:buSzPts val="1000"/>
              <a:buChar char="•"/>
              <a:defRPr/>
            </a:lvl1pPr>
            <a:lvl2pPr marL="914400" lvl="1" indent="-292100" algn="l">
              <a:spcBef>
                <a:spcPts val="200"/>
              </a:spcBef>
              <a:spcAft>
                <a:spcPts val="0"/>
              </a:spcAft>
              <a:buClr>
                <a:schemeClr val="dk1"/>
              </a:buClr>
              <a:buSzPts val="1000"/>
              <a:buChar char="–"/>
              <a:defRPr/>
            </a:lvl2pPr>
            <a:lvl3pPr marL="1371600" lvl="2" indent="-292100" algn="l">
              <a:spcBef>
                <a:spcPts val="200"/>
              </a:spcBef>
              <a:spcAft>
                <a:spcPts val="0"/>
              </a:spcAft>
              <a:buClr>
                <a:schemeClr val="dk1"/>
              </a:buClr>
              <a:buSzPts val="1000"/>
              <a:buChar char="•"/>
              <a:defRPr/>
            </a:lvl3pPr>
            <a:lvl4pPr marL="1828800" lvl="3" indent="-292100" algn="l">
              <a:spcBef>
                <a:spcPts val="200"/>
              </a:spcBef>
              <a:spcAft>
                <a:spcPts val="0"/>
              </a:spcAft>
              <a:buClr>
                <a:schemeClr val="dk1"/>
              </a:buClr>
              <a:buSzPts val="1000"/>
              <a:buChar char="–"/>
              <a:defRPr/>
            </a:lvl4pPr>
            <a:lvl5pPr marL="2286000" lvl="4" indent="-292100" algn="l">
              <a:spcBef>
                <a:spcPts val="200"/>
              </a:spcBef>
              <a:spcAft>
                <a:spcPts val="0"/>
              </a:spcAft>
              <a:buClr>
                <a:schemeClr val="dk1"/>
              </a:buClr>
              <a:buSzPts val="1000"/>
              <a:buChar char="»"/>
              <a:defRPr/>
            </a:lvl5pPr>
            <a:lvl6pPr marL="2743200" lvl="5" indent="-292100" algn="l">
              <a:spcBef>
                <a:spcPts val="200"/>
              </a:spcBef>
              <a:spcAft>
                <a:spcPts val="0"/>
              </a:spcAft>
              <a:buClr>
                <a:schemeClr val="dk1"/>
              </a:buClr>
              <a:buSzPts val="1000"/>
              <a:buChar char="•"/>
              <a:defRPr/>
            </a:lvl6pPr>
            <a:lvl7pPr marL="3200400" lvl="6" indent="-292100" algn="l">
              <a:spcBef>
                <a:spcPts val="200"/>
              </a:spcBef>
              <a:spcAft>
                <a:spcPts val="0"/>
              </a:spcAft>
              <a:buClr>
                <a:schemeClr val="dk1"/>
              </a:buClr>
              <a:buSzPts val="1000"/>
              <a:buChar char="•"/>
              <a:defRPr/>
            </a:lvl7pPr>
            <a:lvl8pPr marL="3657600" lvl="7" indent="-292100" algn="l">
              <a:spcBef>
                <a:spcPts val="200"/>
              </a:spcBef>
              <a:spcAft>
                <a:spcPts val="0"/>
              </a:spcAft>
              <a:buClr>
                <a:schemeClr val="dk1"/>
              </a:buClr>
              <a:buSzPts val="1000"/>
              <a:buChar char="•"/>
              <a:defRPr/>
            </a:lvl8pPr>
            <a:lvl9pPr marL="4114800" lvl="8" indent="-292100" algn="l">
              <a:spcBef>
                <a:spcPts val="200"/>
              </a:spcBef>
              <a:spcAft>
                <a:spcPts val="0"/>
              </a:spcAft>
              <a:buClr>
                <a:schemeClr val="dk1"/>
              </a:buClr>
              <a:buSzPts val="1000"/>
              <a:buChar char="•"/>
              <a:defRPr/>
            </a:lvl9pPr>
          </a:lstStyle>
          <a:p>
            <a:endParaRPr/>
          </a:p>
        </p:txBody>
      </p:sp>
      <p:sp>
        <p:nvSpPr>
          <p:cNvPr id="24" name="Google Shape;24;p4"/>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25" name="Google Shape;25;p4"/>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26" name="Google Shape;26;p4"/>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1156" y="2203450"/>
            <a:ext cx="3886200" cy="681000"/>
          </a:xfrm>
          <a:prstGeom prst="rect">
            <a:avLst/>
          </a:prstGeom>
          <a:noFill/>
          <a:ln>
            <a:noFill/>
          </a:ln>
        </p:spPr>
        <p:txBody>
          <a:bodyPr spcFirstLastPara="1" wrap="square" lIns="50800" tIns="25400" rIns="50800" bIns="25400" anchor="t" anchorCtr="0">
            <a:normAutofit/>
          </a:bodyPr>
          <a:lstStyle>
            <a:lvl1pPr lvl="0" algn="l">
              <a:spcBef>
                <a:spcPts val="0"/>
              </a:spcBef>
              <a:spcAft>
                <a:spcPts val="0"/>
              </a:spcAft>
              <a:buClr>
                <a:schemeClr val="dk1"/>
              </a:buClr>
              <a:buSzPts val="2200"/>
              <a:buFont typeface="Calibri"/>
              <a:buNone/>
              <a:defRPr sz="2200" b="1" cap="none"/>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29" name="Google Shape;29;p5"/>
          <p:cNvSpPr txBox="1">
            <a:spLocks noGrp="1"/>
          </p:cNvSpPr>
          <p:nvPr>
            <p:ph type="body" idx="1"/>
          </p:nvPr>
        </p:nvSpPr>
        <p:spPr>
          <a:xfrm>
            <a:off x="361156" y="1453357"/>
            <a:ext cx="3886200" cy="750300"/>
          </a:xfrm>
          <a:prstGeom prst="rect">
            <a:avLst/>
          </a:prstGeom>
          <a:noFill/>
          <a:ln>
            <a:noFill/>
          </a:ln>
        </p:spPr>
        <p:txBody>
          <a:bodyPr spcFirstLastPara="1" wrap="square" lIns="50800" tIns="25400" rIns="50800" bIns="25400" anchor="b" anchorCtr="0">
            <a:normAutofit/>
          </a:bodyPr>
          <a:lstStyle>
            <a:lvl1pPr marL="457200" lvl="0" indent="-228600" algn="l">
              <a:spcBef>
                <a:spcPts val="200"/>
              </a:spcBef>
              <a:spcAft>
                <a:spcPts val="0"/>
              </a:spcAft>
              <a:buClr>
                <a:srgbClr val="888888"/>
              </a:buClr>
              <a:buSzPts val="1100"/>
              <a:buNone/>
              <a:defRPr sz="1100">
                <a:solidFill>
                  <a:srgbClr val="888888"/>
                </a:solidFill>
              </a:defRPr>
            </a:lvl1pPr>
            <a:lvl2pPr marL="914400" lvl="1" indent="-228600" algn="l">
              <a:spcBef>
                <a:spcPts val="200"/>
              </a:spcBef>
              <a:spcAft>
                <a:spcPts val="0"/>
              </a:spcAft>
              <a:buClr>
                <a:srgbClr val="888888"/>
              </a:buClr>
              <a:buSzPts val="1000"/>
              <a:buNone/>
              <a:defRPr sz="1000">
                <a:solidFill>
                  <a:srgbClr val="888888"/>
                </a:solidFill>
              </a:defRPr>
            </a:lvl2pPr>
            <a:lvl3pPr marL="1371600" lvl="2" indent="-228600" algn="l">
              <a:spcBef>
                <a:spcPts val="200"/>
              </a:spcBef>
              <a:spcAft>
                <a:spcPts val="0"/>
              </a:spcAft>
              <a:buClr>
                <a:srgbClr val="888888"/>
              </a:buClr>
              <a:buSzPts val="900"/>
              <a:buNone/>
              <a:defRPr sz="900">
                <a:solidFill>
                  <a:srgbClr val="888888"/>
                </a:solidFill>
              </a:defRPr>
            </a:lvl3pPr>
            <a:lvl4pPr marL="1828800" lvl="3" indent="-228600" algn="l">
              <a:spcBef>
                <a:spcPts val="200"/>
              </a:spcBef>
              <a:spcAft>
                <a:spcPts val="0"/>
              </a:spcAft>
              <a:buClr>
                <a:srgbClr val="888888"/>
              </a:buClr>
              <a:buSzPts val="800"/>
              <a:buNone/>
              <a:defRPr sz="800">
                <a:solidFill>
                  <a:srgbClr val="888888"/>
                </a:solidFill>
              </a:defRPr>
            </a:lvl4pPr>
            <a:lvl5pPr marL="2286000" lvl="4" indent="-228600" algn="l">
              <a:spcBef>
                <a:spcPts val="200"/>
              </a:spcBef>
              <a:spcAft>
                <a:spcPts val="0"/>
              </a:spcAft>
              <a:buClr>
                <a:srgbClr val="888888"/>
              </a:buClr>
              <a:buSzPts val="800"/>
              <a:buNone/>
              <a:defRPr sz="800">
                <a:solidFill>
                  <a:srgbClr val="888888"/>
                </a:solidFill>
              </a:defRPr>
            </a:lvl5pPr>
            <a:lvl6pPr marL="2743200" lvl="5" indent="-228600" algn="l">
              <a:spcBef>
                <a:spcPts val="200"/>
              </a:spcBef>
              <a:spcAft>
                <a:spcPts val="0"/>
              </a:spcAft>
              <a:buClr>
                <a:srgbClr val="888888"/>
              </a:buClr>
              <a:buSzPts val="800"/>
              <a:buNone/>
              <a:defRPr sz="800">
                <a:solidFill>
                  <a:srgbClr val="888888"/>
                </a:solidFill>
              </a:defRPr>
            </a:lvl6pPr>
            <a:lvl7pPr marL="3200400" lvl="6" indent="-228600" algn="l">
              <a:spcBef>
                <a:spcPts val="200"/>
              </a:spcBef>
              <a:spcAft>
                <a:spcPts val="0"/>
              </a:spcAft>
              <a:buClr>
                <a:srgbClr val="888888"/>
              </a:buClr>
              <a:buSzPts val="800"/>
              <a:buNone/>
              <a:defRPr sz="800">
                <a:solidFill>
                  <a:srgbClr val="888888"/>
                </a:solidFill>
              </a:defRPr>
            </a:lvl7pPr>
            <a:lvl8pPr marL="3657600" lvl="7" indent="-228600" algn="l">
              <a:spcBef>
                <a:spcPts val="200"/>
              </a:spcBef>
              <a:spcAft>
                <a:spcPts val="0"/>
              </a:spcAft>
              <a:buClr>
                <a:srgbClr val="888888"/>
              </a:buClr>
              <a:buSzPts val="800"/>
              <a:buNone/>
              <a:defRPr sz="800">
                <a:solidFill>
                  <a:srgbClr val="888888"/>
                </a:solidFill>
              </a:defRPr>
            </a:lvl8pPr>
            <a:lvl9pPr marL="4114800" lvl="8" indent="-228600" algn="l">
              <a:spcBef>
                <a:spcPts val="200"/>
              </a:spcBef>
              <a:spcAft>
                <a:spcPts val="0"/>
              </a:spcAft>
              <a:buClr>
                <a:srgbClr val="888888"/>
              </a:buClr>
              <a:buSzPts val="800"/>
              <a:buNone/>
              <a:defRPr sz="800">
                <a:solidFill>
                  <a:srgbClr val="888888"/>
                </a:solidFill>
              </a:defRPr>
            </a:lvl9pPr>
          </a:lstStyle>
          <a:p>
            <a:endParaRPr/>
          </a:p>
        </p:txBody>
      </p:sp>
      <p:sp>
        <p:nvSpPr>
          <p:cNvPr id="30" name="Google Shape;30;p5"/>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31" name="Google Shape;31;p5"/>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32" name="Google Shape;32;p5"/>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35" name="Google Shape;35;p6"/>
          <p:cNvSpPr txBox="1">
            <a:spLocks noGrp="1"/>
          </p:cNvSpPr>
          <p:nvPr>
            <p:ph type="body" idx="1"/>
          </p:nvPr>
        </p:nvSpPr>
        <p:spPr>
          <a:xfrm>
            <a:off x="228600" y="800100"/>
            <a:ext cx="2019300" cy="2263200"/>
          </a:xfrm>
          <a:prstGeom prst="rect">
            <a:avLst/>
          </a:prstGeom>
          <a:noFill/>
          <a:ln>
            <a:noFill/>
          </a:ln>
        </p:spPr>
        <p:txBody>
          <a:bodyPr spcFirstLastPara="1" wrap="square" lIns="50800" tIns="25400" rIns="50800" bIns="25400" anchor="t" anchorCtr="0">
            <a:normAutofit/>
          </a:bodyPr>
          <a:lstStyle>
            <a:lvl1pPr marL="457200" lvl="0" indent="-330200" algn="l">
              <a:spcBef>
                <a:spcPts val="300"/>
              </a:spcBef>
              <a:spcAft>
                <a:spcPts val="0"/>
              </a:spcAft>
              <a:buClr>
                <a:schemeClr val="dk1"/>
              </a:buClr>
              <a:buSzPts val="1600"/>
              <a:buChar char="•"/>
              <a:defRPr sz="1600"/>
            </a:lvl1pPr>
            <a:lvl2pPr marL="914400" lvl="1" indent="-311150" algn="l">
              <a:spcBef>
                <a:spcPts val="300"/>
              </a:spcBef>
              <a:spcAft>
                <a:spcPts val="0"/>
              </a:spcAft>
              <a:buClr>
                <a:schemeClr val="dk1"/>
              </a:buClr>
              <a:buSzPts val="1300"/>
              <a:buChar char="–"/>
              <a:defRPr sz="1300"/>
            </a:lvl2pPr>
            <a:lvl3pPr marL="1371600" lvl="2" indent="-298450" algn="l">
              <a:spcBef>
                <a:spcPts val="200"/>
              </a:spcBef>
              <a:spcAft>
                <a:spcPts val="0"/>
              </a:spcAft>
              <a:buClr>
                <a:schemeClr val="dk1"/>
              </a:buClr>
              <a:buSzPts val="1100"/>
              <a:buChar char="•"/>
              <a:defRPr sz="11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36" name="Google Shape;36;p6"/>
          <p:cNvSpPr txBox="1">
            <a:spLocks noGrp="1"/>
          </p:cNvSpPr>
          <p:nvPr>
            <p:ph type="body" idx="2"/>
          </p:nvPr>
        </p:nvSpPr>
        <p:spPr>
          <a:xfrm>
            <a:off x="2324100" y="800100"/>
            <a:ext cx="2019300" cy="2263200"/>
          </a:xfrm>
          <a:prstGeom prst="rect">
            <a:avLst/>
          </a:prstGeom>
          <a:noFill/>
          <a:ln>
            <a:noFill/>
          </a:ln>
        </p:spPr>
        <p:txBody>
          <a:bodyPr spcFirstLastPara="1" wrap="square" lIns="50800" tIns="25400" rIns="50800" bIns="25400" anchor="t" anchorCtr="0">
            <a:normAutofit/>
          </a:bodyPr>
          <a:lstStyle>
            <a:lvl1pPr marL="457200" lvl="0" indent="-330200" algn="l">
              <a:spcBef>
                <a:spcPts val="300"/>
              </a:spcBef>
              <a:spcAft>
                <a:spcPts val="0"/>
              </a:spcAft>
              <a:buClr>
                <a:schemeClr val="dk1"/>
              </a:buClr>
              <a:buSzPts val="1600"/>
              <a:buChar char="•"/>
              <a:defRPr sz="1600"/>
            </a:lvl1pPr>
            <a:lvl2pPr marL="914400" lvl="1" indent="-311150" algn="l">
              <a:spcBef>
                <a:spcPts val="300"/>
              </a:spcBef>
              <a:spcAft>
                <a:spcPts val="0"/>
              </a:spcAft>
              <a:buClr>
                <a:schemeClr val="dk1"/>
              </a:buClr>
              <a:buSzPts val="1300"/>
              <a:buChar char="–"/>
              <a:defRPr sz="1300"/>
            </a:lvl2pPr>
            <a:lvl3pPr marL="1371600" lvl="2" indent="-298450" algn="l">
              <a:spcBef>
                <a:spcPts val="200"/>
              </a:spcBef>
              <a:spcAft>
                <a:spcPts val="0"/>
              </a:spcAft>
              <a:buClr>
                <a:schemeClr val="dk1"/>
              </a:buClr>
              <a:buSzPts val="1100"/>
              <a:buChar char="•"/>
              <a:defRPr sz="11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37" name="Google Shape;37;p6"/>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38" name="Google Shape;38;p6"/>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39" name="Google Shape;39;p6"/>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2400"/>
              <a:buFont typeface="Calibri"/>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42" name="Google Shape;42;p7"/>
          <p:cNvSpPr txBox="1">
            <a:spLocks noGrp="1"/>
          </p:cNvSpPr>
          <p:nvPr>
            <p:ph type="body" idx="1"/>
          </p:nvPr>
        </p:nvSpPr>
        <p:spPr>
          <a:xfrm>
            <a:off x="228600" y="767556"/>
            <a:ext cx="2020200" cy="320100"/>
          </a:xfrm>
          <a:prstGeom prst="rect">
            <a:avLst/>
          </a:prstGeom>
          <a:noFill/>
          <a:ln>
            <a:noFill/>
          </a:ln>
        </p:spPr>
        <p:txBody>
          <a:bodyPr spcFirstLastPara="1" wrap="square" lIns="50800" tIns="25400" rIns="50800" bIns="25400" anchor="b" anchorCtr="0">
            <a:normAutofit/>
          </a:bodyPr>
          <a:lstStyle>
            <a:lvl1pPr marL="457200" lvl="0" indent="-228600" algn="l">
              <a:spcBef>
                <a:spcPts val="300"/>
              </a:spcBef>
              <a:spcAft>
                <a:spcPts val="0"/>
              </a:spcAft>
              <a:buClr>
                <a:schemeClr val="dk1"/>
              </a:buClr>
              <a:buSzPts val="1300"/>
              <a:buNone/>
              <a:defRPr sz="1300" b="1"/>
            </a:lvl1pPr>
            <a:lvl2pPr marL="914400" lvl="1" indent="-228600" algn="l">
              <a:spcBef>
                <a:spcPts val="200"/>
              </a:spcBef>
              <a:spcAft>
                <a:spcPts val="0"/>
              </a:spcAft>
              <a:buClr>
                <a:schemeClr val="dk1"/>
              </a:buClr>
              <a:buSzPts val="1100"/>
              <a:buNone/>
              <a:defRPr sz="1100" b="1"/>
            </a:lvl2pPr>
            <a:lvl3pPr marL="1371600" lvl="2" indent="-228600" algn="l">
              <a:spcBef>
                <a:spcPts val="200"/>
              </a:spcBef>
              <a:spcAft>
                <a:spcPts val="0"/>
              </a:spcAft>
              <a:buClr>
                <a:schemeClr val="dk1"/>
              </a:buClr>
              <a:buSzPts val="1000"/>
              <a:buNone/>
              <a:defRPr sz="1000" b="1"/>
            </a:lvl3pPr>
            <a:lvl4pPr marL="1828800" lvl="3" indent="-228600" algn="l">
              <a:spcBef>
                <a:spcPts val="200"/>
              </a:spcBef>
              <a:spcAft>
                <a:spcPts val="0"/>
              </a:spcAft>
              <a:buClr>
                <a:schemeClr val="dk1"/>
              </a:buClr>
              <a:buSzPts val="900"/>
              <a:buNone/>
              <a:defRPr sz="900" b="1"/>
            </a:lvl4pPr>
            <a:lvl5pPr marL="2286000" lvl="4" indent="-228600" algn="l">
              <a:spcBef>
                <a:spcPts val="200"/>
              </a:spcBef>
              <a:spcAft>
                <a:spcPts val="0"/>
              </a:spcAft>
              <a:buClr>
                <a:schemeClr val="dk1"/>
              </a:buClr>
              <a:buSzPts val="900"/>
              <a:buNone/>
              <a:defRPr sz="900" b="1"/>
            </a:lvl5pPr>
            <a:lvl6pPr marL="2743200" lvl="5" indent="-228600" algn="l">
              <a:spcBef>
                <a:spcPts val="200"/>
              </a:spcBef>
              <a:spcAft>
                <a:spcPts val="0"/>
              </a:spcAft>
              <a:buClr>
                <a:schemeClr val="dk1"/>
              </a:buClr>
              <a:buSzPts val="900"/>
              <a:buNone/>
              <a:defRPr sz="900" b="1"/>
            </a:lvl6pPr>
            <a:lvl7pPr marL="3200400" lvl="6" indent="-228600" algn="l">
              <a:spcBef>
                <a:spcPts val="200"/>
              </a:spcBef>
              <a:spcAft>
                <a:spcPts val="0"/>
              </a:spcAft>
              <a:buClr>
                <a:schemeClr val="dk1"/>
              </a:buClr>
              <a:buSzPts val="900"/>
              <a:buNone/>
              <a:defRPr sz="900" b="1"/>
            </a:lvl7pPr>
            <a:lvl8pPr marL="3657600" lvl="7" indent="-228600" algn="l">
              <a:spcBef>
                <a:spcPts val="200"/>
              </a:spcBef>
              <a:spcAft>
                <a:spcPts val="0"/>
              </a:spcAft>
              <a:buClr>
                <a:schemeClr val="dk1"/>
              </a:buClr>
              <a:buSzPts val="900"/>
              <a:buNone/>
              <a:defRPr sz="900" b="1"/>
            </a:lvl8pPr>
            <a:lvl9pPr marL="4114800" lvl="8" indent="-228600" algn="l">
              <a:spcBef>
                <a:spcPts val="200"/>
              </a:spcBef>
              <a:spcAft>
                <a:spcPts val="0"/>
              </a:spcAft>
              <a:buClr>
                <a:schemeClr val="dk1"/>
              </a:buClr>
              <a:buSzPts val="900"/>
              <a:buNone/>
              <a:defRPr sz="900" b="1"/>
            </a:lvl9pPr>
          </a:lstStyle>
          <a:p>
            <a:endParaRPr/>
          </a:p>
        </p:txBody>
      </p:sp>
      <p:sp>
        <p:nvSpPr>
          <p:cNvPr id="43" name="Google Shape;43;p7"/>
          <p:cNvSpPr txBox="1">
            <a:spLocks noGrp="1"/>
          </p:cNvSpPr>
          <p:nvPr>
            <p:ph type="body" idx="2"/>
          </p:nvPr>
        </p:nvSpPr>
        <p:spPr>
          <a:xfrm>
            <a:off x="228600" y="1087438"/>
            <a:ext cx="2020200" cy="1975800"/>
          </a:xfrm>
          <a:prstGeom prst="rect">
            <a:avLst/>
          </a:prstGeom>
          <a:noFill/>
          <a:ln>
            <a:noFill/>
          </a:ln>
        </p:spPr>
        <p:txBody>
          <a:bodyPr spcFirstLastPara="1" wrap="square" lIns="50800" tIns="25400" rIns="50800" bIns="25400" anchor="t" anchorCtr="0">
            <a:normAutofit/>
          </a:bodyPr>
          <a:lstStyle>
            <a:lvl1pPr marL="457200" lvl="0" indent="-311150" algn="l">
              <a:spcBef>
                <a:spcPts val="300"/>
              </a:spcBef>
              <a:spcAft>
                <a:spcPts val="0"/>
              </a:spcAft>
              <a:buClr>
                <a:schemeClr val="dk1"/>
              </a:buClr>
              <a:buSzPts val="1300"/>
              <a:buChar char="•"/>
              <a:defRPr sz="1300"/>
            </a:lvl1pPr>
            <a:lvl2pPr marL="914400" lvl="1" indent="-298450" algn="l">
              <a:spcBef>
                <a:spcPts val="200"/>
              </a:spcBef>
              <a:spcAft>
                <a:spcPts val="0"/>
              </a:spcAft>
              <a:buClr>
                <a:schemeClr val="dk1"/>
              </a:buClr>
              <a:buSzPts val="1100"/>
              <a:buChar char="–"/>
              <a:defRPr sz="11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44" name="Google Shape;44;p7"/>
          <p:cNvSpPr txBox="1">
            <a:spLocks noGrp="1"/>
          </p:cNvSpPr>
          <p:nvPr>
            <p:ph type="body" idx="3"/>
          </p:nvPr>
        </p:nvSpPr>
        <p:spPr>
          <a:xfrm>
            <a:off x="2322513" y="767556"/>
            <a:ext cx="2020800" cy="320100"/>
          </a:xfrm>
          <a:prstGeom prst="rect">
            <a:avLst/>
          </a:prstGeom>
          <a:noFill/>
          <a:ln>
            <a:noFill/>
          </a:ln>
        </p:spPr>
        <p:txBody>
          <a:bodyPr spcFirstLastPara="1" wrap="square" lIns="50800" tIns="25400" rIns="50800" bIns="25400" anchor="b" anchorCtr="0">
            <a:normAutofit/>
          </a:bodyPr>
          <a:lstStyle>
            <a:lvl1pPr marL="457200" lvl="0" indent="-228600" algn="l">
              <a:spcBef>
                <a:spcPts val="300"/>
              </a:spcBef>
              <a:spcAft>
                <a:spcPts val="0"/>
              </a:spcAft>
              <a:buClr>
                <a:schemeClr val="dk1"/>
              </a:buClr>
              <a:buSzPts val="1300"/>
              <a:buNone/>
              <a:defRPr sz="1300" b="1"/>
            </a:lvl1pPr>
            <a:lvl2pPr marL="914400" lvl="1" indent="-228600" algn="l">
              <a:spcBef>
                <a:spcPts val="200"/>
              </a:spcBef>
              <a:spcAft>
                <a:spcPts val="0"/>
              </a:spcAft>
              <a:buClr>
                <a:schemeClr val="dk1"/>
              </a:buClr>
              <a:buSzPts val="1100"/>
              <a:buNone/>
              <a:defRPr sz="1100" b="1"/>
            </a:lvl2pPr>
            <a:lvl3pPr marL="1371600" lvl="2" indent="-228600" algn="l">
              <a:spcBef>
                <a:spcPts val="200"/>
              </a:spcBef>
              <a:spcAft>
                <a:spcPts val="0"/>
              </a:spcAft>
              <a:buClr>
                <a:schemeClr val="dk1"/>
              </a:buClr>
              <a:buSzPts val="1000"/>
              <a:buNone/>
              <a:defRPr sz="1000" b="1"/>
            </a:lvl3pPr>
            <a:lvl4pPr marL="1828800" lvl="3" indent="-228600" algn="l">
              <a:spcBef>
                <a:spcPts val="200"/>
              </a:spcBef>
              <a:spcAft>
                <a:spcPts val="0"/>
              </a:spcAft>
              <a:buClr>
                <a:schemeClr val="dk1"/>
              </a:buClr>
              <a:buSzPts val="900"/>
              <a:buNone/>
              <a:defRPr sz="900" b="1"/>
            </a:lvl4pPr>
            <a:lvl5pPr marL="2286000" lvl="4" indent="-228600" algn="l">
              <a:spcBef>
                <a:spcPts val="200"/>
              </a:spcBef>
              <a:spcAft>
                <a:spcPts val="0"/>
              </a:spcAft>
              <a:buClr>
                <a:schemeClr val="dk1"/>
              </a:buClr>
              <a:buSzPts val="900"/>
              <a:buNone/>
              <a:defRPr sz="900" b="1"/>
            </a:lvl5pPr>
            <a:lvl6pPr marL="2743200" lvl="5" indent="-228600" algn="l">
              <a:spcBef>
                <a:spcPts val="200"/>
              </a:spcBef>
              <a:spcAft>
                <a:spcPts val="0"/>
              </a:spcAft>
              <a:buClr>
                <a:schemeClr val="dk1"/>
              </a:buClr>
              <a:buSzPts val="900"/>
              <a:buNone/>
              <a:defRPr sz="900" b="1"/>
            </a:lvl6pPr>
            <a:lvl7pPr marL="3200400" lvl="6" indent="-228600" algn="l">
              <a:spcBef>
                <a:spcPts val="200"/>
              </a:spcBef>
              <a:spcAft>
                <a:spcPts val="0"/>
              </a:spcAft>
              <a:buClr>
                <a:schemeClr val="dk1"/>
              </a:buClr>
              <a:buSzPts val="900"/>
              <a:buNone/>
              <a:defRPr sz="900" b="1"/>
            </a:lvl7pPr>
            <a:lvl8pPr marL="3657600" lvl="7" indent="-228600" algn="l">
              <a:spcBef>
                <a:spcPts val="200"/>
              </a:spcBef>
              <a:spcAft>
                <a:spcPts val="0"/>
              </a:spcAft>
              <a:buClr>
                <a:schemeClr val="dk1"/>
              </a:buClr>
              <a:buSzPts val="900"/>
              <a:buNone/>
              <a:defRPr sz="900" b="1"/>
            </a:lvl8pPr>
            <a:lvl9pPr marL="4114800" lvl="8" indent="-228600" algn="l">
              <a:spcBef>
                <a:spcPts val="200"/>
              </a:spcBef>
              <a:spcAft>
                <a:spcPts val="0"/>
              </a:spcAft>
              <a:buClr>
                <a:schemeClr val="dk1"/>
              </a:buClr>
              <a:buSzPts val="900"/>
              <a:buNone/>
              <a:defRPr sz="900" b="1"/>
            </a:lvl9pPr>
          </a:lstStyle>
          <a:p>
            <a:endParaRPr/>
          </a:p>
        </p:txBody>
      </p:sp>
      <p:sp>
        <p:nvSpPr>
          <p:cNvPr id="45" name="Google Shape;45;p7"/>
          <p:cNvSpPr txBox="1">
            <a:spLocks noGrp="1"/>
          </p:cNvSpPr>
          <p:nvPr>
            <p:ph type="body" idx="4"/>
          </p:nvPr>
        </p:nvSpPr>
        <p:spPr>
          <a:xfrm>
            <a:off x="2322513" y="1087438"/>
            <a:ext cx="2020800" cy="1975800"/>
          </a:xfrm>
          <a:prstGeom prst="rect">
            <a:avLst/>
          </a:prstGeom>
          <a:noFill/>
          <a:ln>
            <a:noFill/>
          </a:ln>
        </p:spPr>
        <p:txBody>
          <a:bodyPr spcFirstLastPara="1" wrap="square" lIns="50800" tIns="25400" rIns="50800" bIns="25400" anchor="t" anchorCtr="0">
            <a:normAutofit/>
          </a:bodyPr>
          <a:lstStyle>
            <a:lvl1pPr marL="457200" lvl="0" indent="-311150" algn="l">
              <a:spcBef>
                <a:spcPts val="300"/>
              </a:spcBef>
              <a:spcAft>
                <a:spcPts val="0"/>
              </a:spcAft>
              <a:buClr>
                <a:schemeClr val="dk1"/>
              </a:buClr>
              <a:buSzPts val="1300"/>
              <a:buChar char="•"/>
              <a:defRPr sz="1300"/>
            </a:lvl1pPr>
            <a:lvl2pPr marL="914400" lvl="1" indent="-298450" algn="l">
              <a:spcBef>
                <a:spcPts val="200"/>
              </a:spcBef>
              <a:spcAft>
                <a:spcPts val="0"/>
              </a:spcAft>
              <a:buClr>
                <a:schemeClr val="dk1"/>
              </a:buClr>
              <a:buSzPts val="1100"/>
              <a:buChar char="–"/>
              <a:defRPr sz="11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46" name="Google Shape;46;p7"/>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47" name="Google Shape;47;p7"/>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48" name="Google Shape;48;p7"/>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51" name="Google Shape;51;p8"/>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52" name="Google Shape;52;p8"/>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53" name="Google Shape;53;p8"/>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28600" y="136525"/>
            <a:ext cx="1504200" cy="581100"/>
          </a:xfrm>
          <a:prstGeom prst="rect">
            <a:avLst/>
          </a:prstGeom>
          <a:noFill/>
          <a:ln>
            <a:noFill/>
          </a:ln>
        </p:spPr>
        <p:txBody>
          <a:bodyPr spcFirstLastPara="1" wrap="square" lIns="50800" tIns="25400" rIns="50800" bIns="25400" anchor="b" anchorCtr="0">
            <a:normAutofit/>
          </a:bodyPr>
          <a:lstStyle>
            <a:lvl1pPr lvl="0" algn="l">
              <a:spcBef>
                <a:spcPts val="0"/>
              </a:spcBef>
              <a:spcAft>
                <a:spcPts val="0"/>
              </a:spcAft>
              <a:buClr>
                <a:schemeClr val="dk1"/>
              </a:buClr>
              <a:buSzPts val="1100"/>
              <a:buFont typeface="Calibri"/>
              <a:buNone/>
              <a:defRPr sz="1100" b="1"/>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56" name="Google Shape;56;p9"/>
          <p:cNvSpPr txBox="1">
            <a:spLocks noGrp="1"/>
          </p:cNvSpPr>
          <p:nvPr>
            <p:ph type="body" idx="1"/>
          </p:nvPr>
        </p:nvSpPr>
        <p:spPr>
          <a:xfrm>
            <a:off x="1787525" y="136525"/>
            <a:ext cx="2556000" cy="2926500"/>
          </a:xfrm>
          <a:prstGeom prst="rect">
            <a:avLst/>
          </a:prstGeom>
          <a:noFill/>
          <a:ln>
            <a:noFill/>
          </a:ln>
        </p:spPr>
        <p:txBody>
          <a:bodyPr spcFirstLastPara="1" wrap="square" lIns="50800" tIns="25400" rIns="50800" bIns="25400" anchor="t" anchorCtr="0">
            <a:normAutofit/>
          </a:bodyPr>
          <a:lstStyle>
            <a:lvl1pPr marL="457200" lvl="0" indent="-342900" algn="l">
              <a:spcBef>
                <a:spcPts val="400"/>
              </a:spcBef>
              <a:spcAft>
                <a:spcPts val="0"/>
              </a:spcAft>
              <a:buClr>
                <a:schemeClr val="dk1"/>
              </a:buClr>
              <a:buSzPts val="1800"/>
              <a:buChar char="•"/>
              <a:defRPr sz="1800"/>
            </a:lvl1pPr>
            <a:lvl2pPr marL="914400" lvl="1" indent="-330200" algn="l">
              <a:spcBef>
                <a:spcPts val="300"/>
              </a:spcBef>
              <a:spcAft>
                <a:spcPts val="0"/>
              </a:spcAft>
              <a:buClr>
                <a:schemeClr val="dk1"/>
              </a:buClr>
              <a:buSzPts val="1600"/>
              <a:buChar char="–"/>
              <a:defRPr sz="1600"/>
            </a:lvl2pPr>
            <a:lvl3pPr marL="1371600" lvl="2" indent="-311150" algn="l">
              <a:spcBef>
                <a:spcPts val="300"/>
              </a:spcBef>
              <a:spcAft>
                <a:spcPts val="0"/>
              </a:spcAft>
              <a:buClr>
                <a:schemeClr val="dk1"/>
              </a:buClr>
              <a:buSzPts val="1300"/>
              <a:buChar char="•"/>
              <a:defRPr sz="1300"/>
            </a:lvl3pPr>
            <a:lvl4pPr marL="1828800" lvl="3" indent="-298450" algn="l">
              <a:spcBef>
                <a:spcPts val="200"/>
              </a:spcBef>
              <a:spcAft>
                <a:spcPts val="0"/>
              </a:spcAft>
              <a:buClr>
                <a:schemeClr val="dk1"/>
              </a:buClr>
              <a:buSzPts val="1100"/>
              <a:buChar char="–"/>
              <a:defRPr sz="1100"/>
            </a:lvl4pPr>
            <a:lvl5pPr marL="2286000" lvl="4" indent="-298450" algn="l">
              <a:spcBef>
                <a:spcPts val="200"/>
              </a:spcBef>
              <a:spcAft>
                <a:spcPts val="0"/>
              </a:spcAft>
              <a:buClr>
                <a:schemeClr val="dk1"/>
              </a:buClr>
              <a:buSzPts val="1100"/>
              <a:buChar char="»"/>
              <a:defRPr sz="1100"/>
            </a:lvl5pPr>
            <a:lvl6pPr marL="2743200" lvl="5" indent="-298450" algn="l">
              <a:spcBef>
                <a:spcPts val="200"/>
              </a:spcBef>
              <a:spcAft>
                <a:spcPts val="0"/>
              </a:spcAft>
              <a:buClr>
                <a:schemeClr val="dk1"/>
              </a:buClr>
              <a:buSzPts val="1100"/>
              <a:buChar char="•"/>
              <a:defRPr sz="1100"/>
            </a:lvl6pPr>
            <a:lvl7pPr marL="3200400" lvl="6" indent="-298450" algn="l">
              <a:spcBef>
                <a:spcPts val="200"/>
              </a:spcBef>
              <a:spcAft>
                <a:spcPts val="0"/>
              </a:spcAft>
              <a:buClr>
                <a:schemeClr val="dk1"/>
              </a:buClr>
              <a:buSzPts val="1100"/>
              <a:buChar char="•"/>
              <a:defRPr sz="1100"/>
            </a:lvl7pPr>
            <a:lvl8pPr marL="3657600" lvl="7" indent="-298450" algn="l">
              <a:spcBef>
                <a:spcPts val="200"/>
              </a:spcBef>
              <a:spcAft>
                <a:spcPts val="0"/>
              </a:spcAft>
              <a:buClr>
                <a:schemeClr val="dk1"/>
              </a:buClr>
              <a:buSzPts val="1100"/>
              <a:buChar char="•"/>
              <a:defRPr sz="1100"/>
            </a:lvl8pPr>
            <a:lvl9pPr marL="4114800" lvl="8" indent="-298450" algn="l">
              <a:spcBef>
                <a:spcPts val="200"/>
              </a:spcBef>
              <a:spcAft>
                <a:spcPts val="0"/>
              </a:spcAft>
              <a:buClr>
                <a:schemeClr val="dk1"/>
              </a:buClr>
              <a:buSzPts val="1100"/>
              <a:buChar char="•"/>
              <a:defRPr sz="1100"/>
            </a:lvl9pPr>
          </a:lstStyle>
          <a:p>
            <a:endParaRPr/>
          </a:p>
        </p:txBody>
      </p:sp>
      <p:sp>
        <p:nvSpPr>
          <p:cNvPr id="57" name="Google Shape;57;p9"/>
          <p:cNvSpPr txBox="1">
            <a:spLocks noGrp="1"/>
          </p:cNvSpPr>
          <p:nvPr>
            <p:ph type="body" idx="2"/>
          </p:nvPr>
        </p:nvSpPr>
        <p:spPr>
          <a:xfrm>
            <a:off x="228600" y="717550"/>
            <a:ext cx="1504200" cy="2345700"/>
          </a:xfrm>
          <a:prstGeom prst="rect">
            <a:avLst/>
          </a:prstGeom>
          <a:noFill/>
          <a:ln>
            <a:noFill/>
          </a:ln>
        </p:spPr>
        <p:txBody>
          <a:bodyPr spcFirstLastPara="1" wrap="square" lIns="50800" tIns="25400" rIns="50800" bIns="25400" anchor="t" anchorCtr="0">
            <a:normAutofit/>
          </a:bodyPr>
          <a:lstStyle>
            <a:lvl1pPr marL="457200" lvl="0" indent="-228600" algn="l">
              <a:spcBef>
                <a:spcPts val="200"/>
              </a:spcBef>
              <a:spcAft>
                <a:spcPts val="0"/>
              </a:spcAft>
              <a:buClr>
                <a:schemeClr val="dk1"/>
              </a:buClr>
              <a:buSzPts val="800"/>
              <a:buNone/>
              <a:defRPr sz="800"/>
            </a:lvl1pPr>
            <a:lvl2pPr marL="914400" lvl="1" indent="-228600" algn="l">
              <a:spcBef>
                <a:spcPts val="100"/>
              </a:spcBef>
              <a:spcAft>
                <a:spcPts val="0"/>
              </a:spcAft>
              <a:buClr>
                <a:schemeClr val="dk1"/>
              </a:buClr>
              <a:buSzPts val="700"/>
              <a:buNone/>
              <a:defRPr sz="700"/>
            </a:lvl2pPr>
            <a:lvl3pPr marL="1371600" lvl="2" indent="-228600" algn="l">
              <a:spcBef>
                <a:spcPts val="100"/>
              </a:spcBef>
              <a:spcAft>
                <a:spcPts val="0"/>
              </a:spcAft>
              <a:buClr>
                <a:schemeClr val="dk1"/>
              </a:buClr>
              <a:buSzPts val="600"/>
              <a:buNone/>
              <a:defRPr sz="6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58" name="Google Shape;58;p9"/>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59" name="Google Shape;59;p9"/>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60" name="Google Shape;60;p9"/>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96144" y="2400300"/>
            <a:ext cx="2743200" cy="283200"/>
          </a:xfrm>
          <a:prstGeom prst="rect">
            <a:avLst/>
          </a:prstGeom>
          <a:noFill/>
          <a:ln>
            <a:noFill/>
          </a:ln>
        </p:spPr>
        <p:txBody>
          <a:bodyPr spcFirstLastPara="1" wrap="square" lIns="50800" tIns="25400" rIns="50800" bIns="25400" anchor="b" anchorCtr="0">
            <a:normAutofit/>
          </a:bodyPr>
          <a:lstStyle>
            <a:lvl1pPr lvl="0" algn="l">
              <a:spcBef>
                <a:spcPts val="0"/>
              </a:spcBef>
              <a:spcAft>
                <a:spcPts val="0"/>
              </a:spcAft>
              <a:buClr>
                <a:schemeClr val="dk1"/>
              </a:buClr>
              <a:buSzPts val="1100"/>
              <a:buFont typeface="Calibri"/>
              <a:buNone/>
              <a:defRPr sz="1100" b="1"/>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63" name="Google Shape;63;p10"/>
          <p:cNvSpPr>
            <a:spLocks noGrp="1"/>
          </p:cNvSpPr>
          <p:nvPr>
            <p:ph type="pic" idx="2"/>
          </p:nvPr>
        </p:nvSpPr>
        <p:spPr>
          <a:xfrm>
            <a:off x="896144" y="306388"/>
            <a:ext cx="2057400" cy="2057400"/>
          </a:xfrm>
          <a:prstGeom prst="rect">
            <a:avLst/>
          </a:prstGeom>
          <a:noFill/>
          <a:ln>
            <a:noFill/>
          </a:ln>
        </p:spPr>
      </p:sp>
      <p:sp>
        <p:nvSpPr>
          <p:cNvPr id="64" name="Google Shape;64;p10"/>
          <p:cNvSpPr txBox="1">
            <a:spLocks noGrp="1"/>
          </p:cNvSpPr>
          <p:nvPr>
            <p:ph type="body" idx="1"/>
          </p:nvPr>
        </p:nvSpPr>
        <p:spPr>
          <a:xfrm>
            <a:off x="896144" y="2683669"/>
            <a:ext cx="2743200" cy="402600"/>
          </a:xfrm>
          <a:prstGeom prst="rect">
            <a:avLst/>
          </a:prstGeom>
          <a:noFill/>
          <a:ln>
            <a:noFill/>
          </a:ln>
        </p:spPr>
        <p:txBody>
          <a:bodyPr spcFirstLastPara="1" wrap="square" lIns="50800" tIns="25400" rIns="50800" bIns="25400" anchor="t" anchorCtr="0">
            <a:normAutofit/>
          </a:bodyPr>
          <a:lstStyle>
            <a:lvl1pPr marL="457200" lvl="0" indent="-228600" algn="l">
              <a:spcBef>
                <a:spcPts val="200"/>
              </a:spcBef>
              <a:spcAft>
                <a:spcPts val="0"/>
              </a:spcAft>
              <a:buClr>
                <a:schemeClr val="dk1"/>
              </a:buClr>
              <a:buSzPts val="800"/>
              <a:buNone/>
              <a:defRPr sz="800"/>
            </a:lvl1pPr>
            <a:lvl2pPr marL="914400" lvl="1" indent="-228600" algn="l">
              <a:spcBef>
                <a:spcPts val="100"/>
              </a:spcBef>
              <a:spcAft>
                <a:spcPts val="0"/>
              </a:spcAft>
              <a:buClr>
                <a:schemeClr val="dk1"/>
              </a:buClr>
              <a:buSzPts val="700"/>
              <a:buNone/>
              <a:defRPr sz="700"/>
            </a:lvl2pPr>
            <a:lvl3pPr marL="1371600" lvl="2" indent="-228600" algn="l">
              <a:spcBef>
                <a:spcPts val="100"/>
              </a:spcBef>
              <a:spcAft>
                <a:spcPts val="0"/>
              </a:spcAft>
              <a:buClr>
                <a:schemeClr val="dk1"/>
              </a:buClr>
              <a:buSzPts val="600"/>
              <a:buNone/>
              <a:defRPr sz="6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65" name="Google Shape;65;p10"/>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66" name="Google Shape;66;p10"/>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endParaRPr/>
          </a:p>
        </p:txBody>
      </p:sp>
      <p:sp>
        <p:nvSpPr>
          <p:cNvPr id="67" name="Google Shape;67;p10"/>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137319"/>
            <a:ext cx="4114800" cy="571500"/>
          </a:xfrm>
          <a:prstGeom prst="rect">
            <a:avLst/>
          </a:prstGeom>
          <a:noFill/>
          <a:ln>
            <a:noFill/>
          </a:ln>
        </p:spPr>
        <p:txBody>
          <a:bodyPr spcFirstLastPara="1" wrap="square" lIns="50800" tIns="25400" rIns="50800" bIns="25400" anchor="ctr" anchorCtr="0">
            <a:normAutofit/>
          </a:bodyPr>
          <a:lstStyle>
            <a:lvl1pPr marR="0" lvl="0" algn="ctr"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800"/>
              <a:buNone/>
              <a:defRPr sz="1000"/>
            </a:lvl2pPr>
            <a:lvl3pPr lvl="2">
              <a:spcBef>
                <a:spcPts val="0"/>
              </a:spcBef>
              <a:spcAft>
                <a:spcPts val="0"/>
              </a:spcAft>
              <a:buSzPts val="800"/>
              <a:buNone/>
              <a:defRPr sz="1000"/>
            </a:lvl3pPr>
            <a:lvl4pPr lvl="3">
              <a:spcBef>
                <a:spcPts val="0"/>
              </a:spcBef>
              <a:spcAft>
                <a:spcPts val="0"/>
              </a:spcAft>
              <a:buSzPts val="800"/>
              <a:buNone/>
              <a:defRPr sz="1000"/>
            </a:lvl4pPr>
            <a:lvl5pPr lvl="4">
              <a:spcBef>
                <a:spcPts val="0"/>
              </a:spcBef>
              <a:spcAft>
                <a:spcPts val="0"/>
              </a:spcAft>
              <a:buSzPts val="800"/>
              <a:buNone/>
              <a:defRPr sz="1000"/>
            </a:lvl5pPr>
            <a:lvl6pPr lvl="5">
              <a:spcBef>
                <a:spcPts val="0"/>
              </a:spcBef>
              <a:spcAft>
                <a:spcPts val="0"/>
              </a:spcAft>
              <a:buSzPts val="800"/>
              <a:buNone/>
              <a:defRPr sz="1000"/>
            </a:lvl6pPr>
            <a:lvl7pPr lvl="6">
              <a:spcBef>
                <a:spcPts val="0"/>
              </a:spcBef>
              <a:spcAft>
                <a:spcPts val="0"/>
              </a:spcAft>
              <a:buSzPts val="800"/>
              <a:buNone/>
              <a:defRPr sz="1000"/>
            </a:lvl7pPr>
            <a:lvl8pPr lvl="7">
              <a:spcBef>
                <a:spcPts val="0"/>
              </a:spcBef>
              <a:spcAft>
                <a:spcPts val="0"/>
              </a:spcAft>
              <a:buSzPts val="800"/>
              <a:buNone/>
              <a:defRPr sz="1000"/>
            </a:lvl8pPr>
            <a:lvl9pPr lvl="8">
              <a:spcBef>
                <a:spcPts val="0"/>
              </a:spcBef>
              <a:spcAft>
                <a:spcPts val="0"/>
              </a:spcAft>
              <a:buSzPts val="800"/>
              <a:buNone/>
              <a:defRPr sz="1000"/>
            </a:lvl9pPr>
          </a:lstStyle>
          <a:p>
            <a:endParaRPr/>
          </a:p>
        </p:txBody>
      </p:sp>
      <p:sp>
        <p:nvSpPr>
          <p:cNvPr id="7" name="Google Shape;7;p1"/>
          <p:cNvSpPr txBox="1">
            <a:spLocks noGrp="1"/>
          </p:cNvSpPr>
          <p:nvPr>
            <p:ph type="body" idx="1"/>
          </p:nvPr>
        </p:nvSpPr>
        <p:spPr>
          <a:xfrm>
            <a:off x="228600" y="800100"/>
            <a:ext cx="4114800" cy="2263200"/>
          </a:xfrm>
          <a:prstGeom prst="rect">
            <a:avLst/>
          </a:prstGeom>
          <a:noFill/>
          <a:ln>
            <a:noFill/>
          </a:ln>
        </p:spPr>
        <p:txBody>
          <a:bodyPr spcFirstLastPara="1" wrap="square" lIns="50800" tIns="25400" rIns="50800" bIns="25400" anchor="t" anchorCtr="0">
            <a:normAutofit/>
          </a:bodyPr>
          <a:lstStyle>
            <a:lvl1pPr marL="457200" marR="0" lvl="0"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3pPr>
            <a:lvl4pPr marL="1828800" marR="0" lvl="3"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28600" y="3178175"/>
            <a:ext cx="1066800" cy="182400"/>
          </a:xfrm>
          <a:prstGeom prst="rect">
            <a:avLst/>
          </a:prstGeom>
          <a:noFill/>
          <a:ln>
            <a:noFill/>
          </a:ln>
        </p:spPr>
        <p:txBody>
          <a:bodyPr spcFirstLastPara="1" wrap="square" lIns="50800" tIns="25400" rIns="50800" bIns="25400" anchor="ctr" anchorCtr="0">
            <a:noAutofit/>
          </a:bodyPr>
          <a:lstStyle>
            <a:lvl1pPr marR="0" lvl="0" algn="l" rtl="0">
              <a:spcBef>
                <a:spcPts val="0"/>
              </a:spcBef>
              <a:spcAft>
                <a:spcPts val="0"/>
              </a:spcAft>
              <a:buSzPts val="800"/>
              <a:buNone/>
              <a:defRPr sz="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562100" y="3178175"/>
            <a:ext cx="1447800" cy="182400"/>
          </a:xfrm>
          <a:prstGeom prst="rect">
            <a:avLst/>
          </a:prstGeom>
          <a:noFill/>
          <a:ln>
            <a:noFill/>
          </a:ln>
        </p:spPr>
        <p:txBody>
          <a:bodyPr spcFirstLastPara="1" wrap="square" lIns="50800" tIns="25400" rIns="50800" bIns="25400" anchor="ctr" anchorCtr="0">
            <a:noAutofit/>
          </a:bodyPr>
          <a:lstStyle>
            <a:lvl1pPr marR="0" lvl="0" algn="ctr" rtl="0">
              <a:spcBef>
                <a:spcPts val="0"/>
              </a:spcBef>
              <a:spcAft>
                <a:spcPts val="0"/>
              </a:spcAft>
              <a:buSzPts val="800"/>
              <a:buNone/>
              <a:defRPr sz="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800"/>
              <a:buNone/>
              <a:defRPr sz="10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276600" y="3178175"/>
            <a:ext cx="1066800" cy="182400"/>
          </a:xfrm>
          <a:prstGeom prst="rect">
            <a:avLst/>
          </a:prstGeom>
          <a:noFill/>
          <a:ln>
            <a:noFill/>
          </a:ln>
        </p:spPr>
        <p:txBody>
          <a:bodyPr spcFirstLastPara="1" wrap="square" lIns="50800" tIns="25400" rIns="50800" bIns="25400" anchor="ctr" anchorCtr="0">
            <a:noAutofit/>
          </a:bodyPr>
          <a:lstStyle>
            <a:lvl1pPr marL="0" marR="0" lvl="0" indent="0" algn="r" rtl="0">
              <a:spcBef>
                <a:spcPts val="0"/>
              </a:spcBef>
              <a:buNone/>
              <a:defRPr sz="700" b="0" i="0" u="none" strike="noStrike" cap="none">
                <a:solidFill>
                  <a:srgbClr val="888888"/>
                </a:solidFill>
                <a:latin typeface="Calibri"/>
                <a:ea typeface="Calibri"/>
                <a:cs typeface="Calibri"/>
                <a:sym typeface="Calibri"/>
              </a:defRPr>
            </a:lvl1pPr>
            <a:lvl2pPr marL="0" marR="0" lvl="1" indent="0" algn="r" rtl="0">
              <a:spcBef>
                <a:spcPts val="0"/>
              </a:spcBef>
              <a:buNone/>
              <a:defRPr sz="700" b="0" i="0" u="none" strike="noStrike" cap="none">
                <a:solidFill>
                  <a:srgbClr val="888888"/>
                </a:solidFill>
                <a:latin typeface="Calibri"/>
                <a:ea typeface="Calibri"/>
                <a:cs typeface="Calibri"/>
                <a:sym typeface="Calibri"/>
              </a:defRPr>
            </a:lvl2pPr>
            <a:lvl3pPr marL="0" marR="0" lvl="2" indent="0" algn="r" rtl="0">
              <a:spcBef>
                <a:spcPts val="0"/>
              </a:spcBef>
              <a:buNone/>
              <a:defRPr sz="700" b="0" i="0" u="none" strike="noStrike" cap="none">
                <a:solidFill>
                  <a:srgbClr val="888888"/>
                </a:solidFill>
                <a:latin typeface="Calibri"/>
                <a:ea typeface="Calibri"/>
                <a:cs typeface="Calibri"/>
                <a:sym typeface="Calibri"/>
              </a:defRPr>
            </a:lvl3pPr>
            <a:lvl4pPr marL="0" marR="0" lvl="3" indent="0" algn="r" rtl="0">
              <a:spcBef>
                <a:spcPts val="0"/>
              </a:spcBef>
              <a:buNone/>
              <a:defRPr sz="700" b="0" i="0" u="none" strike="noStrike" cap="none">
                <a:solidFill>
                  <a:srgbClr val="888888"/>
                </a:solidFill>
                <a:latin typeface="Calibri"/>
                <a:ea typeface="Calibri"/>
                <a:cs typeface="Calibri"/>
                <a:sym typeface="Calibri"/>
              </a:defRPr>
            </a:lvl4pPr>
            <a:lvl5pPr marL="0" marR="0" lvl="4" indent="0" algn="r" rtl="0">
              <a:spcBef>
                <a:spcPts val="0"/>
              </a:spcBef>
              <a:buNone/>
              <a:defRPr sz="700" b="0" i="0" u="none" strike="noStrike" cap="none">
                <a:solidFill>
                  <a:srgbClr val="888888"/>
                </a:solidFill>
                <a:latin typeface="Calibri"/>
                <a:ea typeface="Calibri"/>
                <a:cs typeface="Calibri"/>
                <a:sym typeface="Calibri"/>
              </a:defRPr>
            </a:lvl5pPr>
            <a:lvl6pPr marL="0" marR="0" lvl="5" indent="0" algn="r" rtl="0">
              <a:spcBef>
                <a:spcPts val="0"/>
              </a:spcBef>
              <a:buNone/>
              <a:defRPr sz="700" b="0" i="0" u="none" strike="noStrike" cap="none">
                <a:solidFill>
                  <a:srgbClr val="888888"/>
                </a:solidFill>
                <a:latin typeface="Calibri"/>
                <a:ea typeface="Calibri"/>
                <a:cs typeface="Calibri"/>
                <a:sym typeface="Calibri"/>
              </a:defRPr>
            </a:lvl6pPr>
            <a:lvl7pPr marL="0" marR="0" lvl="6" indent="0" algn="r" rtl="0">
              <a:spcBef>
                <a:spcPts val="0"/>
              </a:spcBef>
              <a:buNone/>
              <a:defRPr sz="700" b="0" i="0" u="none" strike="noStrike" cap="none">
                <a:solidFill>
                  <a:srgbClr val="888888"/>
                </a:solidFill>
                <a:latin typeface="Calibri"/>
                <a:ea typeface="Calibri"/>
                <a:cs typeface="Calibri"/>
                <a:sym typeface="Calibri"/>
              </a:defRPr>
            </a:lvl7pPr>
            <a:lvl8pPr marL="0" marR="0" lvl="7" indent="0" algn="r" rtl="0">
              <a:spcBef>
                <a:spcPts val="0"/>
              </a:spcBef>
              <a:buNone/>
              <a:defRPr sz="700" b="0" i="0" u="none" strike="noStrike" cap="none">
                <a:solidFill>
                  <a:srgbClr val="888888"/>
                </a:solidFill>
                <a:latin typeface="Calibri"/>
                <a:ea typeface="Calibri"/>
                <a:cs typeface="Calibri"/>
                <a:sym typeface="Calibri"/>
              </a:defRPr>
            </a:lvl8pPr>
            <a:lvl9pPr marL="0" marR="0" lvl="8" indent="0" algn="r" rtl="0">
              <a:spcBef>
                <a:spcPts val="0"/>
              </a:spcBef>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cde.ca.gov/ci/se/tselcompetencies.asp"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6Er7Ven0Flw" TargetMode="External"/><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http://www.youtube.com/watch?v=6Er7Ven0Flw" TargetMode="Externa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nMy7j8oaZkg" TargetMode="External"/><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hyperlink" Target="http://www.youtube.com/watch?v=nMy7j8oaZkg" TargetMode="Externa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www.cde.ca.gov/ci/se/tselcompetencies.asp"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xr8G5dBUyj4" TargetMode="External"/><Relationship Id="rId7"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www.youtube.com/watch?v=xr8G5dBUyj4" TargetMode="External"/><Relationship Id="rId5" Type="http://schemas.openxmlformats.org/officeDocument/2006/relationships/image" Target="../media/image4.jp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P9tVTQVdT5E" TargetMode="External"/><Relationship Id="rId7"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www.youtube.com/watch?v=P9tVTQVdT5E" TargetMode="External"/><Relationship Id="rId5" Type="http://schemas.openxmlformats.org/officeDocument/2006/relationships/image" Target="../media/image4.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iaYuJDPbslA" TargetMode="External"/><Relationship Id="rId7"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www.youtube.com/watch?v=iaYuJDPbslA" TargetMode="External"/><Relationship Id="rId5" Type="http://schemas.openxmlformats.org/officeDocument/2006/relationships/image" Target="../media/image4.jp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www.cde.ca.gov/ci/se/tselcompetencies.asp"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www.youtube.com/watch?v=cXRR-ObWWp4" TargetMode="External"/><Relationship Id="rId5" Type="http://schemas.openxmlformats.org/officeDocument/2006/relationships/image" Target="../media/image7.png"/><Relationship Id="rId4" Type="http://schemas.openxmlformats.org/officeDocument/2006/relationships/hyperlink" Target="https://youtu.be/cXRR-ObWW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www.youtube.com/watch?v=c-foSCknL2g" TargetMode="External"/><Relationship Id="rId5" Type="http://schemas.openxmlformats.org/officeDocument/2006/relationships/image" Target="../media/image7.png"/><Relationship Id="rId4" Type="http://schemas.openxmlformats.org/officeDocument/2006/relationships/hyperlink" Target="https://youtu.be/c-foSCknL2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www.youtube.com/watch?v=8_TFfB9j7I4" TargetMode="External"/><Relationship Id="rId5" Type="http://schemas.openxmlformats.org/officeDocument/2006/relationships/image" Target="../media/image7.png"/><Relationship Id="rId4" Type="http://schemas.openxmlformats.org/officeDocument/2006/relationships/hyperlink" Target="https://youtu.be/8_TFfB9j7I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www.cde.ca.gov/ci/se/tselcompetencies.asp" TargetMode="Externa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www.youtube.com/watch?v=Vn2y6rv1t24" TargetMode="External"/><Relationship Id="rId5" Type="http://schemas.openxmlformats.org/officeDocument/2006/relationships/image" Target="../media/image7.png"/><Relationship Id="rId4" Type="http://schemas.openxmlformats.org/officeDocument/2006/relationships/hyperlink" Target="https://www.youtube.com/watch?v=Vn2y6rv1t2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www.youtube.com/watch?v=37Y5AvOebT4" TargetMode="External"/><Relationship Id="rId5" Type="http://schemas.openxmlformats.org/officeDocument/2006/relationships/image" Target="../media/image7.png"/><Relationship Id="rId4" Type="http://schemas.openxmlformats.org/officeDocument/2006/relationships/hyperlink" Target="https://youtu.be/37Y5AvOebT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www.youtube.com/watch?v=-VccMx3X1w4" TargetMode="External"/><Relationship Id="rId5" Type="http://schemas.openxmlformats.org/officeDocument/2006/relationships/image" Target="../media/image7.png"/><Relationship Id="rId4" Type="http://schemas.openxmlformats.org/officeDocument/2006/relationships/hyperlink" Target="https://youtu.be/-VccMx3X1w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cde.ca.gov/ci/se/tselcompetencies.asp"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https://ggie.berkeley.edu/person/amy-ev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youtube.com/watch?v=W7SYx5JVHSY&amp;t=2s" TargetMode="External"/><Relationship Id="rId5" Type="http://schemas.openxmlformats.org/officeDocument/2006/relationships/image" Target="../media/image6.jpg"/><Relationship Id="rId4" Type="http://schemas.openxmlformats.org/officeDocument/2006/relationships/hyperlink" Target="http://www.youtube.com/watch?v=W7SYx5JVHS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LWAK6TsJQ"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www.youtube.com/watch?v=-RLWAK6TsJQ"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91chp9RUAY"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www.youtube.com/watch?v=B91chp9RUAY"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4629150"/>
            <a:ext cx="5769000" cy="234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85" name="Google Shape;85;p13"/>
          <p:cNvSpPr/>
          <p:nvPr/>
        </p:nvSpPr>
        <p:spPr>
          <a:xfrm>
            <a:off x="5768926" y="0"/>
            <a:ext cx="3778200" cy="3660000"/>
          </a:xfrm>
          <a:prstGeom prst="rect">
            <a:avLst/>
          </a:prstGeom>
          <a:solidFill>
            <a:schemeClr val="accent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86" name="Google Shape;86;p13"/>
          <p:cNvPicPr preferRelativeResize="0"/>
          <p:nvPr/>
        </p:nvPicPr>
        <p:blipFill rotWithShape="1">
          <a:blip r:embed="rId3">
            <a:alphaModFix/>
          </a:blip>
          <a:srcRect/>
          <a:stretch/>
        </p:blipFill>
        <p:spPr>
          <a:xfrm>
            <a:off x="6067777" y="3954027"/>
            <a:ext cx="2099489" cy="632471"/>
          </a:xfrm>
          <a:prstGeom prst="rect">
            <a:avLst/>
          </a:prstGeom>
          <a:noFill/>
          <a:ln>
            <a:noFill/>
          </a:ln>
        </p:spPr>
      </p:pic>
      <p:grpSp>
        <p:nvGrpSpPr>
          <p:cNvPr id="88" name="Google Shape;88;p13"/>
          <p:cNvGrpSpPr/>
          <p:nvPr/>
        </p:nvGrpSpPr>
        <p:grpSpPr>
          <a:xfrm>
            <a:off x="452873" y="2108945"/>
            <a:ext cx="5037300" cy="1822040"/>
            <a:chOff x="0" y="285750"/>
            <a:chExt cx="13432800" cy="4858773"/>
          </a:xfrm>
        </p:grpSpPr>
        <p:sp>
          <p:nvSpPr>
            <p:cNvPr id="89" name="Google Shape;89;p13"/>
            <p:cNvSpPr txBox="1"/>
            <p:nvPr/>
          </p:nvSpPr>
          <p:spPr>
            <a:xfrm>
              <a:off x="0" y="4487823"/>
              <a:ext cx="12207000" cy="6567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The Science of Emotional Resilience</a:t>
              </a:r>
              <a:endParaRPr sz="800"/>
            </a:p>
          </p:txBody>
        </p:sp>
        <p:sp>
          <p:nvSpPr>
            <p:cNvPr id="90" name="Google Shape;90;p13"/>
            <p:cNvSpPr txBox="1"/>
            <p:nvPr/>
          </p:nvSpPr>
          <p:spPr>
            <a:xfrm>
              <a:off x="0" y="285750"/>
              <a:ext cx="13432800" cy="4285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5800">
                  <a:solidFill>
                    <a:srgbClr val="050707"/>
                  </a:solidFill>
                  <a:latin typeface="Raleway Black"/>
                  <a:ea typeface="Raleway Black"/>
                  <a:cs typeface="Raleway Black"/>
                  <a:sym typeface="Raleway Black"/>
                </a:rPr>
                <a:t>Caring for Yourself</a:t>
              </a:r>
              <a:endParaRPr sz="800"/>
            </a:p>
          </p:txBody>
        </p:sp>
      </p:grpSp>
      <p:sp>
        <p:nvSpPr>
          <p:cNvPr id="91" name="Google Shape;91;p13"/>
          <p:cNvSpPr txBox="1"/>
          <p:nvPr/>
        </p:nvSpPr>
        <p:spPr>
          <a:xfrm>
            <a:off x="514350" y="495300"/>
            <a:ext cx="4342500" cy="2463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endParaRPr sz="800"/>
          </a:p>
        </p:txBody>
      </p:sp>
      <p:pic>
        <p:nvPicPr>
          <p:cNvPr id="3" name="Picture 2" descr="A person with her eyes closed holding her hands on her chest&#10;">
            <a:extLst>
              <a:ext uri="{FF2B5EF4-FFF2-40B4-BE49-F238E27FC236}">
                <a16:creationId xmlns:a16="http://schemas.microsoft.com/office/drawing/2014/main" id="{800500C8-A631-5D29-E4EC-74B4D672F440}"/>
              </a:ext>
            </a:extLst>
          </p:cNvPr>
          <p:cNvPicPr>
            <a:picLocks noChangeAspect="1"/>
          </p:cNvPicPr>
          <p:nvPr/>
        </p:nvPicPr>
        <p:blipFill>
          <a:blip r:embed="rId4"/>
          <a:stretch>
            <a:fillRect/>
          </a:stretch>
        </p:blipFill>
        <p:spPr>
          <a:xfrm>
            <a:off x="4856850" y="895923"/>
            <a:ext cx="3533617" cy="218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22"/>
          <p:cNvGrpSpPr/>
          <p:nvPr/>
        </p:nvGrpSpPr>
        <p:grpSpPr>
          <a:xfrm>
            <a:off x="1431596" y="259378"/>
            <a:ext cx="7178513" cy="2167200"/>
            <a:chOff x="-52167" y="-679925"/>
            <a:chExt cx="19142700" cy="5779200"/>
          </a:xfrm>
        </p:grpSpPr>
        <p:sp>
          <p:nvSpPr>
            <p:cNvPr id="195" name="Google Shape;195;p22"/>
            <p:cNvSpPr txBox="1"/>
            <p:nvPr/>
          </p:nvSpPr>
          <p:spPr>
            <a:xfrm>
              <a:off x="-52167" y="-679925"/>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9C182C"/>
                  </a:solidFill>
                  <a:latin typeface="Raleway"/>
                  <a:ea typeface="Raleway"/>
                  <a:cs typeface="Raleway"/>
                  <a:sym typeface="Raleway"/>
                </a:rPr>
                <a:t>Reflection</a:t>
              </a: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196" name="Google Shape;196;p22"/>
            <p:cNvSpPr txBox="1"/>
            <p:nvPr/>
          </p:nvSpPr>
          <p:spPr>
            <a:xfrm>
              <a:off x="10" y="1163617"/>
              <a:ext cx="19038300" cy="17154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completing the reflection “Exploring Beliefs About Emotions,” consider the following:</a:t>
              </a:r>
              <a:endParaRPr sz="800"/>
            </a:p>
          </p:txBody>
        </p:sp>
      </p:grpSp>
      <p:sp>
        <p:nvSpPr>
          <p:cNvPr id="197" name="Google Shape;197;p22"/>
          <p:cNvSpPr/>
          <p:nvPr/>
        </p:nvSpPr>
        <p:spPr>
          <a:xfrm>
            <a:off x="1431597" y="1714488"/>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98" name="Google Shape;198;p22"/>
          <p:cNvSpPr txBox="1"/>
          <p:nvPr/>
        </p:nvSpPr>
        <p:spPr>
          <a:xfrm>
            <a:off x="1617400" y="1647750"/>
            <a:ext cx="7266300" cy="3872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Did any of your responses surprise you? Are you paying attention to your own emotional journey throughout the work day? Why or why not?</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What emotions are you experiencing most often throughout the day? What messages are your emotions giving you?</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Which beliefs about emotions would you like to shift or change? (Note: Some research suggests that believing emotions are completely “uncontrollable” may lead to depressive symptoms. And the belief that emotions are “bad,” in general, can predict poorer psychological health like higher anxiety and depression.)</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p:txBody>
      </p:sp>
      <p:sp>
        <p:nvSpPr>
          <p:cNvPr id="199" name="Google Shape;199;p22"/>
          <p:cNvSpPr/>
          <p:nvPr/>
        </p:nvSpPr>
        <p:spPr>
          <a:xfrm>
            <a:off x="-261396" y="-99108"/>
            <a:ext cx="1015500" cy="53457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00" name="Google Shape;200;p22"/>
          <p:cNvSpPr/>
          <p:nvPr/>
        </p:nvSpPr>
        <p:spPr>
          <a:xfrm>
            <a:off x="1431597" y="2592948"/>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01" name="Google Shape;201;p22"/>
          <p:cNvSpPr/>
          <p:nvPr/>
        </p:nvSpPr>
        <p:spPr>
          <a:xfrm>
            <a:off x="1431597" y="3510005"/>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202" name="Google Shape;202;p22"/>
          <p:cNvPicPr preferRelativeResize="0"/>
          <p:nvPr/>
        </p:nvPicPr>
        <p:blipFill rotWithShape="1">
          <a:blip r:embed="rId3">
            <a:alphaModFix/>
          </a:blip>
          <a:srcRect/>
          <a:stretch/>
        </p:blipFill>
        <p:spPr>
          <a:xfrm>
            <a:off x="8629650" y="4629150"/>
            <a:ext cx="254021" cy="2540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p:nvPr/>
        </p:nvSpPr>
        <p:spPr>
          <a:xfrm>
            <a:off x="0" y="4629150"/>
            <a:ext cx="5769000" cy="234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08" name="Google Shape;208;p23"/>
          <p:cNvSpPr/>
          <p:nvPr/>
        </p:nvSpPr>
        <p:spPr>
          <a:xfrm>
            <a:off x="5768926" y="0"/>
            <a:ext cx="3778200" cy="3660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209" name="Google Shape;209;p23"/>
          <p:cNvPicPr preferRelativeResize="0"/>
          <p:nvPr/>
        </p:nvPicPr>
        <p:blipFill rotWithShape="1">
          <a:blip r:embed="rId3">
            <a:alphaModFix/>
          </a:blip>
          <a:srcRect/>
          <a:stretch/>
        </p:blipFill>
        <p:spPr>
          <a:xfrm>
            <a:off x="6067777" y="3954027"/>
            <a:ext cx="2099489" cy="632471"/>
          </a:xfrm>
          <a:prstGeom prst="rect">
            <a:avLst/>
          </a:prstGeom>
          <a:noFill/>
          <a:ln>
            <a:noFill/>
          </a:ln>
        </p:spPr>
      </p:pic>
      <p:sp>
        <p:nvSpPr>
          <p:cNvPr id="211" name="Google Shape;211;p23"/>
          <p:cNvSpPr txBox="1"/>
          <p:nvPr/>
        </p:nvSpPr>
        <p:spPr>
          <a:xfrm>
            <a:off x="463825" y="3147069"/>
            <a:ext cx="5316000" cy="5664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TOPIC 1: Caring for Yourself: The Science of Emotional Resilience</a:t>
            </a:r>
            <a:endParaRPr sz="800"/>
          </a:p>
        </p:txBody>
      </p:sp>
      <p:sp>
        <p:nvSpPr>
          <p:cNvPr id="212" name="Google Shape;212;p23"/>
          <p:cNvSpPr txBox="1"/>
          <p:nvPr/>
        </p:nvSpPr>
        <p:spPr>
          <a:xfrm>
            <a:off x="514348" y="1011052"/>
            <a:ext cx="5037300" cy="27984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600"/>
              <a:buFont typeface="Arial"/>
              <a:buNone/>
            </a:pPr>
            <a:r>
              <a:rPr lang="en-US" sz="4800">
                <a:solidFill>
                  <a:srgbClr val="050707"/>
                </a:solidFill>
                <a:latin typeface="Raleway Black"/>
                <a:ea typeface="Raleway Black"/>
                <a:cs typeface="Raleway Black"/>
                <a:sym typeface="Raleway Black"/>
              </a:rPr>
              <a:t>1.2</a:t>
            </a:r>
            <a:endParaRPr sz="4800">
              <a:solidFill>
                <a:srgbClr val="050707"/>
              </a:solidFill>
              <a:latin typeface="Raleway Black"/>
              <a:ea typeface="Raleway Black"/>
              <a:cs typeface="Raleway Black"/>
              <a:sym typeface="Raleway Black"/>
            </a:endParaRPr>
          </a:p>
          <a:p>
            <a:pPr marL="0" marR="0" lvl="0" indent="0" algn="l" rtl="0">
              <a:lnSpc>
                <a:spcPct val="90000"/>
              </a:lnSpc>
              <a:spcBef>
                <a:spcPts val="0"/>
              </a:spcBef>
              <a:spcAft>
                <a:spcPts val="0"/>
              </a:spcAft>
              <a:buClr>
                <a:schemeClr val="dk1"/>
              </a:buClr>
              <a:buSzPts val="600"/>
              <a:buFont typeface="Arial"/>
              <a:buNone/>
            </a:pPr>
            <a:r>
              <a:rPr lang="en-US" sz="4800">
                <a:solidFill>
                  <a:srgbClr val="050707"/>
                </a:solidFill>
                <a:latin typeface="Raleway Black"/>
                <a:ea typeface="Raleway Black"/>
                <a:cs typeface="Raleway Black"/>
                <a:sym typeface="Raleway Black"/>
              </a:rPr>
              <a:t>Navigating Your Emotions</a:t>
            </a:r>
            <a:endParaRPr sz="4800">
              <a:solidFill>
                <a:srgbClr val="050707"/>
              </a:solidFill>
              <a:latin typeface="Raleway Black"/>
              <a:ea typeface="Raleway Black"/>
              <a:cs typeface="Raleway Black"/>
              <a:sym typeface="Raleway Black"/>
            </a:endParaRPr>
          </a:p>
          <a:p>
            <a:pPr marL="0" marR="0" lvl="0" indent="0" algn="l" rtl="0">
              <a:lnSpc>
                <a:spcPct val="90000"/>
              </a:lnSpc>
              <a:spcBef>
                <a:spcPts val="0"/>
              </a:spcBef>
              <a:spcAft>
                <a:spcPts val="0"/>
              </a:spcAft>
              <a:buNone/>
            </a:pPr>
            <a:endParaRPr sz="5800">
              <a:solidFill>
                <a:srgbClr val="050707"/>
              </a:solidFill>
              <a:latin typeface="Raleway Black"/>
              <a:ea typeface="Raleway Black"/>
              <a:cs typeface="Raleway Black"/>
              <a:sym typeface="Raleway Black"/>
            </a:endParaRPr>
          </a:p>
        </p:txBody>
      </p:sp>
      <p:sp>
        <p:nvSpPr>
          <p:cNvPr id="213" name="Google Shape;213;p23"/>
          <p:cNvSpPr txBox="1"/>
          <p:nvPr/>
        </p:nvSpPr>
        <p:spPr>
          <a:xfrm>
            <a:off x="514350" y="49530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txBox="1"/>
          <p:nvPr/>
        </p:nvSpPr>
        <p:spPr>
          <a:xfrm>
            <a:off x="514350" y="2623825"/>
            <a:ext cx="4096800" cy="1723800"/>
          </a:xfrm>
          <a:prstGeom prst="rect">
            <a:avLst/>
          </a:prstGeom>
          <a:noFill/>
          <a:ln>
            <a:noFill/>
          </a:ln>
        </p:spPr>
        <p:txBody>
          <a:bodyPr spcFirstLastPara="1" wrap="square" lIns="0" tIns="0" rIns="0" bIns="0" anchor="t" anchorCtr="0">
            <a:spAutoFit/>
          </a:bodyPr>
          <a:lstStyle/>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Identify research-based strategies for navigating difficult emotions.</a:t>
            </a:r>
            <a:endParaRPr sz="1600">
              <a:solidFill>
                <a:srgbClr val="050707"/>
              </a:solidFill>
              <a:latin typeface="Raleway"/>
              <a:ea typeface="Raleway"/>
              <a:cs typeface="Raleway"/>
              <a:sym typeface="Raleway"/>
            </a:endParaRPr>
          </a:p>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Highlight healthy ways of relating to emotions.</a:t>
            </a:r>
            <a:endParaRPr sz="1600">
              <a:solidFill>
                <a:srgbClr val="050707"/>
              </a:solidFill>
              <a:latin typeface="Raleway"/>
              <a:ea typeface="Raleway"/>
              <a:cs typeface="Raleway"/>
              <a:sym typeface="Raleway"/>
            </a:endParaRPr>
          </a:p>
          <a:p>
            <a:pPr marL="0" marR="0" lvl="0" indent="0" algn="l" rtl="0">
              <a:lnSpc>
                <a:spcPct val="139964"/>
              </a:lnSpc>
              <a:spcBef>
                <a:spcPts val="0"/>
              </a:spcBef>
              <a:spcAft>
                <a:spcPts val="0"/>
              </a:spcAft>
              <a:buClr>
                <a:schemeClr val="dk1"/>
              </a:buClr>
              <a:buSzPts val="600"/>
              <a:buFont typeface="Arial"/>
              <a:buNone/>
            </a:pPr>
            <a:endParaRPr sz="1600">
              <a:solidFill>
                <a:srgbClr val="050707"/>
              </a:solidFill>
              <a:latin typeface="Raleway"/>
              <a:ea typeface="Raleway"/>
              <a:cs typeface="Raleway"/>
              <a:sym typeface="Raleway"/>
            </a:endParaRPr>
          </a:p>
          <a:p>
            <a:pPr marL="0" marR="0" lvl="0" indent="0" algn="l" rtl="0">
              <a:lnSpc>
                <a:spcPct val="139964"/>
              </a:lnSpc>
              <a:spcBef>
                <a:spcPts val="0"/>
              </a:spcBef>
              <a:spcAft>
                <a:spcPts val="0"/>
              </a:spcAft>
              <a:buNone/>
            </a:pPr>
            <a:endParaRPr sz="1600">
              <a:solidFill>
                <a:srgbClr val="050707"/>
              </a:solidFill>
              <a:latin typeface="Raleway"/>
              <a:ea typeface="Raleway"/>
              <a:cs typeface="Raleway"/>
              <a:sym typeface="Raleway"/>
            </a:endParaRPr>
          </a:p>
        </p:txBody>
      </p:sp>
      <p:sp>
        <p:nvSpPr>
          <p:cNvPr id="219" name="Google Shape;219;p24"/>
          <p:cNvSpPr/>
          <p:nvPr/>
        </p:nvSpPr>
        <p:spPr>
          <a:xfrm>
            <a:off x="5156350" y="150"/>
            <a:ext cx="3991800" cy="51435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20" name="Google Shape;220;p24"/>
          <p:cNvSpPr/>
          <p:nvPr/>
        </p:nvSpPr>
        <p:spPr>
          <a:xfrm>
            <a:off x="514350" y="4538770"/>
            <a:ext cx="8115300" cy="168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221" name="Google Shape;221;p24"/>
          <p:cNvPicPr preferRelativeResize="0"/>
          <p:nvPr/>
        </p:nvPicPr>
        <p:blipFill rotWithShape="1">
          <a:blip r:embed="rId3">
            <a:alphaModFix/>
          </a:blip>
          <a:srcRect/>
          <a:stretch/>
        </p:blipFill>
        <p:spPr>
          <a:xfrm>
            <a:off x="8629650" y="4629150"/>
            <a:ext cx="254021" cy="254021"/>
          </a:xfrm>
          <a:prstGeom prst="rect">
            <a:avLst/>
          </a:prstGeom>
          <a:noFill/>
          <a:ln>
            <a:noFill/>
          </a:ln>
        </p:spPr>
      </p:pic>
      <p:grpSp>
        <p:nvGrpSpPr>
          <p:cNvPr id="222" name="Google Shape;222;p24"/>
          <p:cNvGrpSpPr/>
          <p:nvPr/>
        </p:nvGrpSpPr>
        <p:grpSpPr>
          <a:xfrm>
            <a:off x="514350" y="539353"/>
            <a:ext cx="3991838" cy="2074972"/>
            <a:chOff x="0" y="66675"/>
            <a:chExt cx="10644900" cy="5533258"/>
          </a:xfrm>
        </p:grpSpPr>
        <p:sp>
          <p:nvSpPr>
            <p:cNvPr id="223" name="Google Shape;223;p24"/>
            <p:cNvSpPr txBox="1"/>
            <p:nvPr/>
          </p:nvSpPr>
          <p:spPr>
            <a:xfrm>
              <a:off x="0" y="66675"/>
              <a:ext cx="10644900" cy="3792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400">
                  <a:solidFill>
                    <a:srgbClr val="050707"/>
                  </a:solidFill>
                  <a:latin typeface="Raleway"/>
                  <a:ea typeface="Raleway"/>
                  <a:cs typeface="Raleway"/>
                  <a:sym typeface="Raleway"/>
                </a:rPr>
                <a:t>Learning Objectives</a:t>
              </a:r>
              <a:endParaRPr sz="800"/>
            </a:p>
          </p:txBody>
        </p:sp>
        <p:sp>
          <p:nvSpPr>
            <p:cNvPr id="224" name="Google Shape;224;p24"/>
            <p:cNvSpPr txBox="1"/>
            <p:nvPr/>
          </p:nvSpPr>
          <p:spPr>
            <a:xfrm>
              <a:off x="100" y="3884533"/>
              <a:ext cx="9125400" cy="17154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Clr>
                  <a:schemeClr val="dk1"/>
                </a:buClr>
                <a:buSzPts val="600"/>
                <a:buFont typeface="Arial"/>
                <a:buNone/>
              </a:pPr>
              <a:r>
                <a:rPr lang="en-US" sz="1900">
                  <a:solidFill>
                    <a:srgbClr val="BA5212"/>
                  </a:solidFill>
                  <a:latin typeface="Raleway"/>
                  <a:ea typeface="Raleway"/>
                  <a:cs typeface="Raleway"/>
                  <a:sym typeface="Raleway"/>
                </a:rPr>
                <a:t>1.2 Navigating your Emotions</a:t>
              </a:r>
              <a:endParaRPr sz="1900">
                <a:solidFill>
                  <a:srgbClr val="BA5212"/>
                </a:solidFill>
                <a:latin typeface="Raleway"/>
                <a:ea typeface="Raleway"/>
                <a:cs typeface="Raleway"/>
                <a:sym typeface="Raleway"/>
              </a:endParaRPr>
            </a:p>
            <a:p>
              <a:pPr marL="0" marR="0" lvl="0" indent="0" algn="l" rtl="0">
                <a:lnSpc>
                  <a:spcPct val="119970"/>
                </a:lnSpc>
                <a:spcBef>
                  <a:spcPts val="0"/>
                </a:spcBef>
                <a:spcAft>
                  <a:spcPts val="0"/>
                </a:spcAft>
                <a:buNone/>
              </a:pPr>
              <a:endParaRPr sz="1900">
                <a:solidFill>
                  <a:srgbClr val="BA5212"/>
                </a:solidFill>
                <a:latin typeface="Raleway"/>
                <a:ea typeface="Raleway"/>
                <a:cs typeface="Raleway"/>
                <a:sym typeface="Raleway"/>
              </a:endParaRPr>
            </a:p>
          </p:txBody>
        </p:sp>
      </p:grpSp>
      <p:pic>
        <p:nvPicPr>
          <p:cNvPr id="225" name="Google Shape;225;p24"/>
          <p:cNvPicPr preferRelativeResize="0"/>
          <p:nvPr/>
        </p:nvPicPr>
        <p:blipFill>
          <a:blip r:embed="rId4">
            <a:alphaModFix/>
          </a:blip>
          <a:stretch>
            <a:fillRect/>
          </a:stretch>
        </p:blipFill>
        <p:spPr>
          <a:xfrm>
            <a:off x="5802281" y="272094"/>
            <a:ext cx="2408899" cy="2408899"/>
          </a:xfrm>
          <a:prstGeom prst="rect">
            <a:avLst/>
          </a:prstGeom>
          <a:noFill/>
          <a:ln>
            <a:noFill/>
          </a:ln>
        </p:spPr>
      </p:pic>
      <p:sp>
        <p:nvSpPr>
          <p:cNvPr id="226" name="Google Shape;226;p24"/>
          <p:cNvSpPr txBox="1"/>
          <p:nvPr/>
        </p:nvSpPr>
        <p:spPr>
          <a:xfrm>
            <a:off x="5527350" y="2844200"/>
            <a:ext cx="3400200" cy="1901100"/>
          </a:xfrm>
          <a:prstGeom prst="rect">
            <a:avLst/>
          </a:prstGeom>
          <a:noFill/>
          <a:ln>
            <a:noFill/>
          </a:ln>
        </p:spPr>
        <p:txBody>
          <a:bodyPr spcFirstLastPara="1" wrap="square" lIns="101600" tIns="101600" rIns="101600" bIns="101600" anchor="t" anchorCtr="0">
            <a:spAutoFit/>
          </a:bodyPr>
          <a:lstStyle/>
          <a:p>
            <a:pPr marL="0" marR="0" lvl="0" indent="0" algn="ctr" rtl="0">
              <a:lnSpc>
                <a:spcPct val="119970"/>
              </a:lnSpc>
              <a:spcBef>
                <a:spcPts val="0"/>
              </a:spcBef>
              <a:spcAft>
                <a:spcPts val="0"/>
              </a:spcAft>
              <a:buNone/>
            </a:pPr>
            <a:r>
              <a:rPr lang="en-US" sz="1900" b="1">
                <a:solidFill>
                  <a:schemeClr val="lt1"/>
                </a:solidFill>
                <a:latin typeface="Raleway"/>
                <a:ea typeface="Raleway"/>
                <a:cs typeface="Raleway"/>
                <a:sym typeface="Raleway"/>
              </a:rPr>
              <a:t>Link Objectives to Developmental Indicators in</a:t>
            </a:r>
            <a:br>
              <a:rPr lang="en-US" sz="1900" b="1">
                <a:solidFill>
                  <a:schemeClr val="lt1"/>
                </a:solidFill>
                <a:latin typeface="Raleway"/>
                <a:ea typeface="Raleway"/>
                <a:cs typeface="Raleway"/>
                <a:sym typeface="Raleway"/>
              </a:rPr>
            </a:br>
            <a:r>
              <a:rPr lang="en-US" sz="1900" b="1" u="sng">
                <a:solidFill>
                  <a:schemeClr val="lt1"/>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California Transformative SEL Competencies</a:t>
            </a:r>
            <a:r>
              <a:rPr lang="en-US" sz="1900" b="1">
                <a:solidFill>
                  <a:schemeClr val="lt1"/>
                </a:solidFill>
                <a:latin typeface="Raleway"/>
                <a:ea typeface="Raleway"/>
                <a:cs typeface="Raleway"/>
                <a:sym typeface="Raleway"/>
              </a:rPr>
              <a:t> </a:t>
            </a:r>
            <a:endParaRPr sz="1900" b="1">
              <a:solidFill>
                <a:schemeClr val="lt1"/>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32" name="Google Shape;232;p25"/>
          <p:cNvSpPr/>
          <p:nvPr/>
        </p:nvSpPr>
        <p:spPr>
          <a:xfrm>
            <a:off x="527190" y="-179690"/>
            <a:ext cx="3606600" cy="5922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233" name="Google Shape;233;p25"/>
          <p:cNvGrpSpPr/>
          <p:nvPr/>
        </p:nvGrpSpPr>
        <p:grpSpPr>
          <a:xfrm>
            <a:off x="4881750" y="2004448"/>
            <a:ext cx="3747938" cy="883972"/>
            <a:chOff x="0" y="-76200"/>
            <a:chExt cx="9994500" cy="3785748"/>
          </a:xfrm>
        </p:grpSpPr>
        <p:sp>
          <p:nvSpPr>
            <p:cNvPr id="234" name="Google Shape;234;p25"/>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9C182C"/>
                  </a:solidFill>
                  <a:latin typeface="Raleway"/>
                  <a:ea typeface="Raleway"/>
                  <a:cs typeface="Raleway"/>
                  <a:sym typeface="Raleway"/>
                </a:rPr>
                <a:t>Video</a:t>
              </a:r>
              <a:endParaRPr sz="800"/>
            </a:p>
          </p:txBody>
        </p:sp>
        <p:sp>
          <p:nvSpPr>
            <p:cNvPr id="235" name="Google Shape;235;p25"/>
            <p:cNvSpPr txBox="1"/>
            <p:nvPr/>
          </p:nvSpPr>
          <p:spPr>
            <a:xfrm>
              <a:off x="0" y="2654748"/>
              <a:ext cx="9504300" cy="10548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r>
                <a:rPr lang="en-US" sz="1600" u="sng">
                  <a:solidFill>
                    <a:schemeClr val="hlink"/>
                  </a:solidFill>
                  <a:latin typeface="Raleway"/>
                  <a:ea typeface="Raleway"/>
                  <a:cs typeface="Raleway"/>
                  <a:sym typeface="Raleway"/>
                  <a:hlinkClick r:id="rId3"/>
                </a:rPr>
                <a:t>Strategies for Navigating Emotions</a:t>
              </a:r>
              <a:endParaRPr sz="800"/>
            </a:p>
          </p:txBody>
        </p:sp>
      </p:grpSp>
      <p:pic>
        <p:nvPicPr>
          <p:cNvPr id="236" name="Google Shape;236;p25"/>
          <p:cNvPicPr preferRelativeResize="0"/>
          <p:nvPr/>
        </p:nvPicPr>
        <p:blipFill rotWithShape="1">
          <a:blip r:embed="rId4">
            <a:alphaModFix/>
          </a:blip>
          <a:srcRect/>
          <a:stretch/>
        </p:blipFill>
        <p:spPr>
          <a:xfrm>
            <a:off x="8629650" y="175655"/>
            <a:ext cx="254021" cy="254021"/>
          </a:xfrm>
          <a:prstGeom prst="rect">
            <a:avLst/>
          </a:prstGeom>
          <a:noFill/>
          <a:ln>
            <a:noFill/>
          </a:ln>
        </p:spPr>
      </p:pic>
      <p:pic>
        <p:nvPicPr>
          <p:cNvPr id="237" name="Google Shape;237;p25" title="Strategies for Navigating Emotions (CA SEL)">
            <a:hlinkClick r:id="rId5"/>
          </p:cNvPr>
          <p:cNvPicPr preferRelativeResize="0"/>
          <p:nvPr/>
        </p:nvPicPr>
        <p:blipFill>
          <a:blip r:embed="rId6">
            <a:alphaModFix/>
          </a:blip>
          <a:stretch>
            <a:fillRect/>
          </a:stretch>
        </p:blipFill>
        <p:spPr>
          <a:xfrm>
            <a:off x="194787" y="1490069"/>
            <a:ext cx="3443316" cy="1936866"/>
          </a:xfrm>
          <a:prstGeom prst="rect">
            <a:avLst/>
          </a:prstGeom>
          <a:noFill/>
          <a:ln w="19050" cap="flat" cmpd="sng">
            <a:solidFill>
              <a:srgbClr val="1F497D"/>
            </a:solidFill>
            <a:prstDash val="solid"/>
            <a:round/>
            <a:headEnd type="none" w="sm" len="sm"/>
            <a:tailEnd type="none" w="sm" len="sm"/>
          </a:ln>
        </p:spPr>
      </p:pic>
      <p:pic>
        <p:nvPicPr>
          <p:cNvPr id="238" name="Google Shape;238;p25"/>
          <p:cNvPicPr preferRelativeResize="0"/>
          <p:nvPr/>
        </p:nvPicPr>
        <p:blipFill rotWithShape="1">
          <a:blip r:embed="rId7">
            <a:alphaModFix/>
          </a:blip>
          <a:srcRect/>
          <a:stretch/>
        </p:blipFill>
        <p:spPr>
          <a:xfrm>
            <a:off x="639218" y="252717"/>
            <a:ext cx="815616" cy="8156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44" name="Google Shape;244;p26"/>
          <p:cNvSpPr/>
          <p:nvPr/>
        </p:nvSpPr>
        <p:spPr>
          <a:xfrm>
            <a:off x="527190" y="-179690"/>
            <a:ext cx="3606600" cy="59220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245" name="Google Shape;245;p26"/>
          <p:cNvGrpSpPr/>
          <p:nvPr/>
        </p:nvGrpSpPr>
        <p:grpSpPr>
          <a:xfrm>
            <a:off x="4881750" y="2004448"/>
            <a:ext cx="3747938" cy="1228688"/>
            <a:chOff x="0" y="-76200"/>
            <a:chExt cx="9994500" cy="5262048"/>
          </a:xfrm>
        </p:grpSpPr>
        <p:sp>
          <p:nvSpPr>
            <p:cNvPr id="246" name="Google Shape;246;p26"/>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9C182C"/>
                  </a:solidFill>
                  <a:latin typeface="Raleway"/>
                  <a:ea typeface="Raleway"/>
                  <a:cs typeface="Raleway"/>
                  <a:sym typeface="Raleway"/>
                </a:rPr>
                <a:t>Video</a:t>
              </a:r>
              <a:endParaRPr sz="800"/>
            </a:p>
          </p:txBody>
        </p:sp>
        <p:sp>
          <p:nvSpPr>
            <p:cNvPr id="247" name="Google Shape;247;p26"/>
            <p:cNvSpPr txBox="1"/>
            <p:nvPr/>
          </p:nvSpPr>
          <p:spPr>
            <a:xfrm>
              <a:off x="0" y="2654748"/>
              <a:ext cx="9504300" cy="2531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r>
                <a:rPr lang="en-US" sz="1600" u="sng">
                  <a:solidFill>
                    <a:schemeClr val="hlink"/>
                  </a:solidFill>
                  <a:latin typeface="Raleway"/>
                  <a:ea typeface="Raleway"/>
                  <a:cs typeface="Raleway"/>
                  <a:sym typeface="Raleway"/>
                  <a:hlinkClick r:id="rId3"/>
                </a:rPr>
                <a:t>Healthy Ways of Relating to Our Emotions</a:t>
              </a:r>
              <a:endParaRPr sz="800"/>
            </a:p>
          </p:txBody>
        </p:sp>
      </p:grpSp>
      <p:pic>
        <p:nvPicPr>
          <p:cNvPr id="248" name="Google Shape;248;p26"/>
          <p:cNvPicPr preferRelativeResize="0"/>
          <p:nvPr/>
        </p:nvPicPr>
        <p:blipFill rotWithShape="1">
          <a:blip r:embed="rId4">
            <a:alphaModFix/>
          </a:blip>
          <a:srcRect/>
          <a:stretch/>
        </p:blipFill>
        <p:spPr>
          <a:xfrm>
            <a:off x="8629650" y="175655"/>
            <a:ext cx="254021" cy="254021"/>
          </a:xfrm>
          <a:prstGeom prst="rect">
            <a:avLst/>
          </a:prstGeom>
          <a:noFill/>
          <a:ln>
            <a:noFill/>
          </a:ln>
        </p:spPr>
      </p:pic>
      <p:pic>
        <p:nvPicPr>
          <p:cNvPr id="249" name="Google Shape;249;p26" title="Healthy Ways of Relating to Our Emotions (CA SEL)">
            <a:hlinkClick r:id="rId5"/>
          </p:cNvPr>
          <p:cNvPicPr preferRelativeResize="0"/>
          <p:nvPr/>
        </p:nvPicPr>
        <p:blipFill>
          <a:blip r:embed="rId6">
            <a:alphaModFix/>
          </a:blip>
          <a:stretch>
            <a:fillRect/>
          </a:stretch>
        </p:blipFill>
        <p:spPr>
          <a:xfrm>
            <a:off x="242187" y="1512413"/>
            <a:ext cx="3383747" cy="1903350"/>
          </a:xfrm>
          <a:prstGeom prst="rect">
            <a:avLst/>
          </a:prstGeom>
          <a:noFill/>
          <a:ln w="19050" cap="flat" cmpd="sng">
            <a:solidFill>
              <a:srgbClr val="1F497D"/>
            </a:solidFill>
            <a:prstDash val="solid"/>
            <a:round/>
            <a:headEnd type="none" w="sm" len="sm"/>
            <a:tailEnd type="none" w="sm" len="sm"/>
          </a:ln>
        </p:spPr>
      </p:pic>
      <p:pic>
        <p:nvPicPr>
          <p:cNvPr id="250" name="Google Shape;250;p26"/>
          <p:cNvPicPr preferRelativeResize="0"/>
          <p:nvPr/>
        </p:nvPicPr>
        <p:blipFill rotWithShape="1">
          <a:blip r:embed="rId7">
            <a:alphaModFix/>
          </a:blip>
          <a:srcRect/>
          <a:stretch/>
        </p:blipFill>
        <p:spPr>
          <a:xfrm>
            <a:off x="639218" y="252717"/>
            <a:ext cx="815616" cy="8156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27"/>
          <p:cNvGrpSpPr/>
          <p:nvPr/>
        </p:nvGrpSpPr>
        <p:grpSpPr>
          <a:xfrm>
            <a:off x="1095147" y="115941"/>
            <a:ext cx="7178513" cy="2167200"/>
            <a:chOff x="-949367" y="-1062425"/>
            <a:chExt cx="19142700" cy="5779200"/>
          </a:xfrm>
        </p:grpSpPr>
        <p:sp>
          <p:nvSpPr>
            <p:cNvPr id="256" name="Google Shape;256;p27"/>
            <p:cNvSpPr txBox="1"/>
            <p:nvPr/>
          </p:nvSpPr>
          <p:spPr>
            <a:xfrm>
              <a:off x="-949367" y="-1062425"/>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BA5212"/>
                  </a:solidFill>
                  <a:latin typeface="Raleway"/>
                  <a:ea typeface="Raleway"/>
                  <a:cs typeface="Raleway"/>
                  <a:sym typeface="Raleway"/>
                </a:rPr>
                <a:t>Group Reflection</a:t>
              </a:r>
              <a:endParaRPr sz="4400">
                <a:solidFill>
                  <a:srgbClr val="BA5212"/>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257" name="Google Shape;257;p27"/>
            <p:cNvSpPr txBox="1"/>
            <p:nvPr/>
          </p:nvSpPr>
          <p:spPr>
            <a:xfrm>
              <a:off x="-845023" y="811567"/>
              <a:ext cx="190383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videos, consider the following questions:</a:t>
              </a:r>
              <a:endParaRPr sz="800"/>
            </a:p>
          </p:txBody>
        </p:sp>
      </p:grpSp>
      <p:sp>
        <p:nvSpPr>
          <p:cNvPr id="258" name="Google Shape;258;p27"/>
          <p:cNvSpPr/>
          <p:nvPr/>
        </p:nvSpPr>
        <p:spPr>
          <a:xfrm>
            <a:off x="1114697" y="1255489"/>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59" name="Google Shape;259;p27"/>
          <p:cNvSpPr txBox="1"/>
          <p:nvPr/>
        </p:nvSpPr>
        <p:spPr>
          <a:xfrm>
            <a:off x="1305975" y="1215300"/>
            <a:ext cx="7577700" cy="3361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050707"/>
                </a:solidFill>
                <a:latin typeface="Raleway"/>
                <a:ea typeface="Raleway"/>
                <a:cs typeface="Raleway"/>
                <a:sym typeface="Raleway"/>
              </a:rPr>
              <a:t>What were the strategies for navigating difficult emotions described in the video?</a:t>
            </a:r>
            <a:br>
              <a:rPr lang="en-US" sz="1600">
                <a:solidFill>
                  <a:srgbClr val="050707"/>
                </a:solidFill>
                <a:latin typeface="Raleway"/>
                <a:ea typeface="Raleway"/>
                <a:cs typeface="Raleway"/>
                <a:sym typeface="Raleway"/>
              </a:rPr>
            </a:br>
            <a:endParaRPr sz="16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600">
                <a:solidFill>
                  <a:srgbClr val="050707"/>
                </a:solidFill>
                <a:latin typeface="Raleway"/>
                <a:ea typeface="Raleway"/>
                <a:cs typeface="Raleway"/>
                <a:sym typeface="Raleway"/>
              </a:rPr>
              <a:t>Which strategies were new to you? Which strategies have you practiced before?</a:t>
            </a:r>
            <a:br>
              <a:rPr lang="en-US" sz="1600">
                <a:solidFill>
                  <a:srgbClr val="050707"/>
                </a:solidFill>
                <a:latin typeface="Raleway"/>
                <a:ea typeface="Raleway"/>
                <a:cs typeface="Raleway"/>
                <a:sym typeface="Raleway"/>
              </a:rPr>
            </a:br>
            <a:endParaRPr sz="16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600">
                <a:solidFill>
                  <a:srgbClr val="050707"/>
                </a:solidFill>
                <a:latin typeface="Raleway"/>
                <a:ea typeface="Raleway"/>
                <a:cs typeface="Raleway"/>
                <a:sym typeface="Raleway"/>
              </a:rPr>
              <a:t>Emotions are accompanied by thoughts. Sometimes our self-talk is negative or critical. What are some examples of negative self-talk? What might be a reframe of that thought so it is more positive, kind, and optimistic?</a:t>
            </a:r>
            <a:br>
              <a:rPr lang="en-US" sz="1600">
                <a:solidFill>
                  <a:srgbClr val="050707"/>
                </a:solidFill>
                <a:latin typeface="Raleway"/>
                <a:ea typeface="Raleway"/>
                <a:cs typeface="Raleway"/>
                <a:sym typeface="Raleway"/>
              </a:rPr>
            </a:br>
            <a:endParaRPr sz="16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600">
                <a:solidFill>
                  <a:srgbClr val="050707"/>
                </a:solidFill>
                <a:latin typeface="Raleway"/>
                <a:ea typeface="Raleway"/>
                <a:cs typeface="Raleway"/>
                <a:sym typeface="Raleway"/>
              </a:rPr>
              <a:t>There are no “bad” emotions: We know even emotions experienced as negative or uncomfortable can be useful if harnessed toward a goal. Can you think of a time you used a negative emotion or experience as fuel to make positive change?</a:t>
            </a:r>
            <a:endParaRPr sz="1600">
              <a:solidFill>
                <a:srgbClr val="050707"/>
              </a:solidFill>
              <a:latin typeface="Raleway"/>
              <a:ea typeface="Raleway"/>
              <a:cs typeface="Raleway"/>
              <a:sym typeface="Raleway"/>
            </a:endParaRPr>
          </a:p>
        </p:txBody>
      </p:sp>
      <p:sp>
        <p:nvSpPr>
          <p:cNvPr id="260" name="Google Shape;260;p27"/>
          <p:cNvSpPr/>
          <p:nvPr/>
        </p:nvSpPr>
        <p:spPr>
          <a:xfrm>
            <a:off x="-261396" y="-99108"/>
            <a:ext cx="1015500" cy="53457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61" name="Google Shape;261;p27"/>
          <p:cNvSpPr/>
          <p:nvPr/>
        </p:nvSpPr>
        <p:spPr>
          <a:xfrm>
            <a:off x="1114697" y="2112897"/>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62" name="Google Shape;262;p27"/>
          <p:cNvSpPr/>
          <p:nvPr/>
        </p:nvSpPr>
        <p:spPr>
          <a:xfrm>
            <a:off x="1114697" y="2677154"/>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263" name="Google Shape;263;p27"/>
          <p:cNvPicPr preferRelativeResize="0"/>
          <p:nvPr/>
        </p:nvPicPr>
        <p:blipFill rotWithShape="1">
          <a:blip r:embed="rId3">
            <a:alphaModFix/>
          </a:blip>
          <a:srcRect/>
          <a:stretch/>
        </p:blipFill>
        <p:spPr>
          <a:xfrm>
            <a:off x="8629650" y="4629150"/>
            <a:ext cx="254021" cy="254021"/>
          </a:xfrm>
          <a:prstGeom prst="rect">
            <a:avLst/>
          </a:prstGeom>
          <a:noFill/>
          <a:ln>
            <a:noFill/>
          </a:ln>
        </p:spPr>
      </p:pic>
      <p:sp>
        <p:nvSpPr>
          <p:cNvPr id="264" name="Google Shape;264;p27"/>
          <p:cNvSpPr/>
          <p:nvPr/>
        </p:nvSpPr>
        <p:spPr>
          <a:xfrm>
            <a:off x="1114697" y="3813911"/>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A5212"/>
        </a:solidFill>
        <a:effectLst/>
      </p:bgPr>
    </p:bg>
    <p:spTree>
      <p:nvGrpSpPr>
        <p:cNvPr id="1" name="Shape 268"/>
        <p:cNvGrpSpPr/>
        <p:nvPr/>
      </p:nvGrpSpPr>
      <p:grpSpPr>
        <a:xfrm>
          <a:off x="0" y="0"/>
          <a:ext cx="0" cy="0"/>
          <a:chOff x="0" y="0"/>
          <a:chExt cx="0" cy="0"/>
        </a:xfrm>
      </p:grpSpPr>
      <p:sp>
        <p:nvSpPr>
          <p:cNvPr id="269" name="Google Shape;269;p28"/>
          <p:cNvSpPr txBox="1"/>
          <p:nvPr/>
        </p:nvSpPr>
        <p:spPr>
          <a:xfrm>
            <a:off x="514350" y="504825"/>
            <a:ext cx="36699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FFFFFF"/>
                </a:solidFill>
                <a:latin typeface="Raleway"/>
                <a:ea typeface="Raleway"/>
                <a:cs typeface="Raleway"/>
                <a:sym typeface="Raleway"/>
              </a:rPr>
              <a:t>TAKE IT DEEPER</a:t>
            </a:r>
            <a:endParaRPr sz="800"/>
          </a:p>
        </p:txBody>
      </p:sp>
      <p:grpSp>
        <p:nvGrpSpPr>
          <p:cNvPr id="270" name="Google Shape;270;p28"/>
          <p:cNvGrpSpPr/>
          <p:nvPr/>
        </p:nvGrpSpPr>
        <p:grpSpPr>
          <a:xfrm>
            <a:off x="368787" y="1347091"/>
            <a:ext cx="4208175" cy="3305080"/>
            <a:chOff x="-388167" y="-2596750"/>
            <a:chExt cx="11221800" cy="8813547"/>
          </a:xfrm>
        </p:grpSpPr>
        <p:sp>
          <p:nvSpPr>
            <p:cNvPr id="271" name="Google Shape;271;p28"/>
            <p:cNvSpPr txBox="1"/>
            <p:nvPr/>
          </p:nvSpPr>
          <p:spPr>
            <a:xfrm>
              <a:off x="0" y="5518997"/>
              <a:ext cx="97008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700">
                  <a:solidFill>
                    <a:srgbClr val="FFFFFF"/>
                  </a:solidFill>
                  <a:latin typeface="Raleway"/>
                  <a:ea typeface="Raleway"/>
                  <a:cs typeface="Raleway"/>
                  <a:sym typeface="Raleway"/>
                </a:rPr>
                <a:t>1.2 Navigating Your Emotions</a:t>
              </a:r>
              <a:endParaRPr sz="800"/>
            </a:p>
          </p:txBody>
        </p:sp>
        <p:sp>
          <p:nvSpPr>
            <p:cNvPr id="272" name="Google Shape;272;p28"/>
            <p:cNvSpPr/>
            <p:nvPr/>
          </p:nvSpPr>
          <p:spPr>
            <a:xfrm>
              <a:off x="0" y="4860703"/>
              <a:ext cx="1166700" cy="165300"/>
            </a:xfrm>
            <a:prstGeom prst="rect">
              <a:avLst/>
            </a:prstGeom>
            <a:solidFill>
              <a:srgbClr val="FFFFFF"/>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73" name="Google Shape;273;p28"/>
            <p:cNvSpPr txBox="1"/>
            <p:nvPr/>
          </p:nvSpPr>
          <p:spPr>
            <a:xfrm>
              <a:off x="-388167" y="-2596750"/>
              <a:ext cx="11221800" cy="5910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a:solidFill>
                    <a:srgbClr val="FFFFFF"/>
                  </a:solidFill>
                  <a:latin typeface="Raleway"/>
                  <a:ea typeface="Raleway"/>
                  <a:cs typeface="Raleway"/>
                  <a:sym typeface="Raleway"/>
                </a:rPr>
                <a:t>Complete</a:t>
              </a:r>
              <a:r>
                <a:rPr lang="en-US" sz="3600" b="1">
                  <a:solidFill>
                    <a:srgbClr val="FFFFFF"/>
                  </a:solidFill>
                  <a:latin typeface="Raleway"/>
                  <a:ea typeface="Raleway"/>
                  <a:cs typeface="Raleway"/>
                  <a:sym typeface="Raleway"/>
                </a:rPr>
                <a:t> “Navigating Emotions in Professional Life” </a:t>
              </a:r>
              <a:endParaRPr sz="800"/>
            </a:p>
          </p:txBody>
        </p:sp>
      </p:grpSp>
      <p:pic>
        <p:nvPicPr>
          <p:cNvPr id="274" name="Google Shape;274;p28"/>
          <p:cNvPicPr preferRelativeResize="0"/>
          <p:nvPr/>
        </p:nvPicPr>
        <p:blipFill rotWithShape="1">
          <a:blip r:embed="rId3">
            <a:alphaModFix/>
          </a:blip>
          <a:srcRect/>
          <a:stretch/>
        </p:blipFill>
        <p:spPr>
          <a:xfrm>
            <a:off x="8557927" y="4506407"/>
            <a:ext cx="254021" cy="254021"/>
          </a:xfrm>
          <a:prstGeom prst="rect">
            <a:avLst/>
          </a:prstGeom>
          <a:noFill/>
          <a:ln>
            <a:noFill/>
          </a:ln>
        </p:spPr>
      </p:pic>
      <p:pic>
        <p:nvPicPr>
          <p:cNvPr id="275" name="Google Shape;275;p28"/>
          <p:cNvPicPr preferRelativeResize="0"/>
          <p:nvPr/>
        </p:nvPicPr>
        <p:blipFill>
          <a:blip r:embed="rId4">
            <a:alphaModFix/>
          </a:blip>
          <a:stretch>
            <a:fillRect/>
          </a:stretch>
        </p:blipFill>
        <p:spPr>
          <a:xfrm>
            <a:off x="4687474" y="197090"/>
            <a:ext cx="3669899" cy="47493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pSp>
        <p:nvGrpSpPr>
          <p:cNvPr id="280" name="Google Shape;280;p29"/>
          <p:cNvGrpSpPr/>
          <p:nvPr/>
        </p:nvGrpSpPr>
        <p:grpSpPr>
          <a:xfrm>
            <a:off x="1451159" y="427166"/>
            <a:ext cx="7178513" cy="2167200"/>
            <a:chOff x="0" y="-232492"/>
            <a:chExt cx="19142700" cy="5779200"/>
          </a:xfrm>
        </p:grpSpPr>
        <p:sp>
          <p:nvSpPr>
            <p:cNvPr id="281" name="Google Shape;281;p29"/>
            <p:cNvSpPr txBox="1"/>
            <p:nvPr/>
          </p:nvSpPr>
          <p:spPr>
            <a:xfrm>
              <a:off x="0" y="-232492"/>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BA5212"/>
                  </a:solidFill>
                  <a:latin typeface="Raleway"/>
                  <a:ea typeface="Raleway"/>
                  <a:cs typeface="Raleway"/>
                  <a:sym typeface="Raleway"/>
                </a:rPr>
                <a:t>Group Reflection</a:t>
              </a:r>
              <a:endParaRPr sz="4400">
                <a:solidFill>
                  <a:srgbClr val="BA5212"/>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282" name="Google Shape;282;p29"/>
            <p:cNvSpPr txBox="1"/>
            <p:nvPr/>
          </p:nvSpPr>
          <p:spPr>
            <a:xfrm>
              <a:off x="52177" y="1596183"/>
              <a:ext cx="19038300" cy="17154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completing the reflection “Navigating Emotions in Professional Life,” reflect on the following questions:</a:t>
              </a:r>
              <a:endParaRPr sz="800"/>
            </a:p>
          </p:txBody>
        </p:sp>
      </p:grpSp>
      <p:sp>
        <p:nvSpPr>
          <p:cNvPr id="283" name="Google Shape;283;p29"/>
          <p:cNvSpPr/>
          <p:nvPr/>
        </p:nvSpPr>
        <p:spPr>
          <a:xfrm>
            <a:off x="1645247" y="1937414"/>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84" name="Google Shape;284;p29"/>
          <p:cNvSpPr txBox="1"/>
          <p:nvPr/>
        </p:nvSpPr>
        <p:spPr>
          <a:xfrm>
            <a:off x="1896713" y="1888838"/>
            <a:ext cx="6637500" cy="2368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Why might a similar workplace scenario evoke different emotions for each of us?</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How can our personal backgrounds and experiences influence the emotions we might experience in a scenario?</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Why is it helpful to recognize how our cultural backgrounds affect our beliefs around emotions?</a:t>
            </a:r>
            <a:endParaRPr sz="1700">
              <a:solidFill>
                <a:srgbClr val="050707"/>
              </a:solidFill>
              <a:latin typeface="Raleway"/>
              <a:ea typeface="Raleway"/>
              <a:cs typeface="Raleway"/>
              <a:sym typeface="Raleway"/>
            </a:endParaRPr>
          </a:p>
        </p:txBody>
      </p:sp>
      <p:sp>
        <p:nvSpPr>
          <p:cNvPr id="285" name="Google Shape;285;p29"/>
          <p:cNvSpPr/>
          <p:nvPr/>
        </p:nvSpPr>
        <p:spPr>
          <a:xfrm>
            <a:off x="-261396" y="-99108"/>
            <a:ext cx="1015500" cy="53457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86" name="Google Shape;286;p29"/>
          <p:cNvSpPr/>
          <p:nvPr/>
        </p:nvSpPr>
        <p:spPr>
          <a:xfrm>
            <a:off x="1645247" y="2843823"/>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87" name="Google Shape;287;p29"/>
          <p:cNvSpPr/>
          <p:nvPr/>
        </p:nvSpPr>
        <p:spPr>
          <a:xfrm>
            <a:off x="1645247" y="3750230"/>
            <a:ext cx="139500" cy="148200"/>
          </a:xfrm>
          <a:prstGeom prst="rect">
            <a:avLst/>
          </a:prstGeom>
          <a:solidFill>
            <a:srgbClr val="BA5212"/>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288" name="Google Shape;288;p29"/>
          <p:cNvPicPr preferRelativeResize="0"/>
          <p:nvPr/>
        </p:nvPicPr>
        <p:blipFill rotWithShape="1">
          <a:blip r:embed="rId3">
            <a:alphaModFix/>
          </a:blip>
          <a:srcRect/>
          <a:stretch/>
        </p:blipFill>
        <p:spPr>
          <a:xfrm>
            <a:off x="8629650" y="4629150"/>
            <a:ext cx="254021" cy="25402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0"/>
          <p:cNvSpPr/>
          <p:nvPr/>
        </p:nvSpPr>
        <p:spPr>
          <a:xfrm>
            <a:off x="0" y="4629150"/>
            <a:ext cx="5769000" cy="234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294" name="Google Shape;294;p30"/>
          <p:cNvSpPr/>
          <p:nvPr/>
        </p:nvSpPr>
        <p:spPr>
          <a:xfrm>
            <a:off x="5768926" y="0"/>
            <a:ext cx="3778200" cy="36600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295" name="Google Shape;295;p30"/>
          <p:cNvPicPr preferRelativeResize="0"/>
          <p:nvPr/>
        </p:nvPicPr>
        <p:blipFill rotWithShape="1">
          <a:blip r:embed="rId3">
            <a:alphaModFix/>
          </a:blip>
          <a:srcRect/>
          <a:stretch/>
        </p:blipFill>
        <p:spPr>
          <a:xfrm>
            <a:off x="6067777" y="3954027"/>
            <a:ext cx="2099489" cy="632471"/>
          </a:xfrm>
          <a:prstGeom prst="rect">
            <a:avLst/>
          </a:prstGeom>
          <a:noFill/>
          <a:ln>
            <a:noFill/>
          </a:ln>
        </p:spPr>
      </p:pic>
      <p:grpSp>
        <p:nvGrpSpPr>
          <p:cNvPr id="297" name="Google Shape;297;p30"/>
          <p:cNvGrpSpPr/>
          <p:nvPr/>
        </p:nvGrpSpPr>
        <p:grpSpPr>
          <a:xfrm>
            <a:off x="365825" y="970856"/>
            <a:ext cx="5359588" cy="3315275"/>
            <a:chOff x="-232061" y="-2370404"/>
            <a:chExt cx="14292234" cy="8840733"/>
          </a:xfrm>
        </p:grpSpPr>
        <p:sp>
          <p:nvSpPr>
            <p:cNvPr id="298" name="Google Shape;298;p30"/>
            <p:cNvSpPr txBox="1"/>
            <p:nvPr/>
          </p:nvSpPr>
          <p:spPr>
            <a:xfrm>
              <a:off x="-116027" y="4959829"/>
              <a:ext cx="14176200" cy="15105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TOPIC 1: Caring for Yourself: The Science of Emotional Resilience</a:t>
              </a:r>
              <a:endParaRPr sz="800"/>
            </a:p>
          </p:txBody>
        </p:sp>
        <p:sp>
          <p:nvSpPr>
            <p:cNvPr id="299" name="Google Shape;299;p30"/>
            <p:cNvSpPr txBox="1"/>
            <p:nvPr/>
          </p:nvSpPr>
          <p:spPr>
            <a:xfrm>
              <a:off x="-232061" y="-2370404"/>
              <a:ext cx="13432800" cy="70929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SzPts val="600"/>
                <a:buNone/>
              </a:pPr>
              <a:r>
                <a:rPr lang="en-US" sz="4800">
                  <a:solidFill>
                    <a:srgbClr val="050707"/>
                  </a:solidFill>
                  <a:latin typeface="Raleway Black"/>
                  <a:ea typeface="Raleway Black"/>
                  <a:cs typeface="Raleway Black"/>
                  <a:sym typeface="Raleway Black"/>
                </a:rPr>
                <a:t>1.3</a:t>
              </a:r>
              <a:endParaRPr sz="4800">
                <a:solidFill>
                  <a:srgbClr val="050707"/>
                </a:solidFill>
                <a:latin typeface="Raleway Black"/>
                <a:ea typeface="Raleway Black"/>
                <a:cs typeface="Raleway Black"/>
                <a:sym typeface="Raleway Black"/>
              </a:endParaRPr>
            </a:p>
            <a:p>
              <a:pPr marL="0" marR="0" lvl="0" indent="0" algn="l" rtl="0">
                <a:lnSpc>
                  <a:spcPct val="90000"/>
                </a:lnSpc>
                <a:spcBef>
                  <a:spcPts val="0"/>
                </a:spcBef>
                <a:spcAft>
                  <a:spcPts val="0"/>
                </a:spcAft>
                <a:buSzPts val="600"/>
                <a:buNone/>
              </a:pPr>
              <a:r>
                <a:rPr lang="en-US" sz="4800">
                  <a:solidFill>
                    <a:srgbClr val="050707"/>
                  </a:solidFill>
                  <a:latin typeface="Raleway Black"/>
                  <a:ea typeface="Raleway Black"/>
                  <a:cs typeface="Raleway Black"/>
                  <a:sym typeface="Raleway Black"/>
                </a:rPr>
                <a:t>Learning How to be Kind to Yourself</a:t>
              </a:r>
              <a:endParaRPr sz="5800">
                <a:solidFill>
                  <a:srgbClr val="050707"/>
                </a:solidFill>
                <a:latin typeface="Raleway Black"/>
                <a:ea typeface="Raleway Black"/>
                <a:cs typeface="Raleway Black"/>
                <a:sym typeface="Raleway Black"/>
              </a:endParaRPr>
            </a:p>
          </p:txBody>
        </p:sp>
      </p:grpSp>
      <p:sp>
        <p:nvSpPr>
          <p:cNvPr id="300" name="Google Shape;300;p30"/>
          <p:cNvSpPr txBox="1"/>
          <p:nvPr/>
        </p:nvSpPr>
        <p:spPr>
          <a:xfrm>
            <a:off x="514350" y="49530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p:nvPr/>
        </p:nvSpPr>
        <p:spPr>
          <a:xfrm>
            <a:off x="514350" y="4595449"/>
            <a:ext cx="8115300" cy="168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06" name="Google Shape;306;p31"/>
          <p:cNvSpPr/>
          <p:nvPr/>
        </p:nvSpPr>
        <p:spPr>
          <a:xfrm>
            <a:off x="44401" y="-87849"/>
            <a:ext cx="1944600" cy="52314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307" name="Google Shape;307;p31"/>
          <p:cNvGrpSpPr/>
          <p:nvPr/>
        </p:nvGrpSpPr>
        <p:grpSpPr>
          <a:xfrm>
            <a:off x="2370827" y="1213600"/>
            <a:ext cx="6258825" cy="2693789"/>
            <a:chOff x="-3834939" y="-214884"/>
            <a:chExt cx="16690200" cy="7183437"/>
          </a:xfrm>
        </p:grpSpPr>
        <p:sp>
          <p:nvSpPr>
            <p:cNvPr id="308" name="Google Shape;308;p31"/>
            <p:cNvSpPr txBox="1"/>
            <p:nvPr/>
          </p:nvSpPr>
          <p:spPr>
            <a:xfrm>
              <a:off x="-3834939" y="-214884"/>
              <a:ext cx="166902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400">
                  <a:solidFill>
                    <a:srgbClr val="146161"/>
                  </a:solidFill>
                  <a:latin typeface="Raleway"/>
                  <a:ea typeface="Raleway"/>
                  <a:cs typeface="Raleway"/>
                  <a:sym typeface="Raleway"/>
                </a:rPr>
                <a:t>“If your compassion doesn’t include yourself, it is incomplete.”</a:t>
              </a:r>
              <a:endParaRPr sz="800">
                <a:solidFill>
                  <a:srgbClr val="146161"/>
                </a:solidFill>
              </a:endParaRPr>
            </a:p>
          </p:txBody>
        </p:sp>
        <p:sp>
          <p:nvSpPr>
            <p:cNvPr id="309" name="Google Shape;309;p31"/>
            <p:cNvSpPr txBox="1"/>
            <p:nvPr/>
          </p:nvSpPr>
          <p:spPr>
            <a:xfrm>
              <a:off x="0" y="6270753"/>
              <a:ext cx="11411400" cy="697800"/>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r>
                <a:rPr lang="en-US" sz="1700">
                  <a:solidFill>
                    <a:srgbClr val="050707"/>
                  </a:solidFill>
                  <a:latin typeface="Raleway"/>
                  <a:ea typeface="Raleway"/>
                  <a:cs typeface="Raleway"/>
                  <a:sym typeface="Raleway"/>
                </a:rPr>
                <a:t>—Jack Kornfield</a:t>
              </a:r>
              <a:endParaRPr sz="800"/>
            </a:p>
          </p:txBody>
        </p:sp>
      </p:grpSp>
      <p:pic>
        <p:nvPicPr>
          <p:cNvPr id="310" name="Google Shape;310;p31"/>
          <p:cNvPicPr preferRelativeResize="0"/>
          <p:nvPr/>
        </p:nvPicPr>
        <p:blipFill rotWithShape="1">
          <a:blip r:embed="rId3">
            <a:alphaModFix/>
          </a:blip>
          <a:srcRect/>
          <a:stretch/>
        </p:blipFill>
        <p:spPr>
          <a:xfrm>
            <a:off x="175655" y="175655"/>
            <a:ext cx="254021" cy="2540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0" y="4629150"/>
            <a:ext cx="5769000" cy="234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97" name="Google Shape;97;p14"/>
          <p:cNvPicPr preferRelativeResize="0"/>
          <p:nvPr/>
        </p:nvPicPr>
        <p:blipFill rotWithShape="1">
          <a:blip r:embed="rId3">
            <a:alphaModFix/>
          </a:blip>
          <a:srcRect/>
          <a:stretch/>
        </p:blipFill>
        <p:spPr>
          <a:xfrm>
            <a:off x="6067777" y="3954027"/>
            <a:ext cx="2099489" cy="632471"/>
          </a:xfrm>
          <a:prstGeom prst="rect">
            <a:avLst/>
          </a:prstGeom>
          <a:noFill/>
          <a:ln>
            <a:noFill/>
          </a:ln>
        </p:spPr>
      </p:pic>
      <p:sp>
        <p:nvSpPr>
          <p:cNvPr id="98" name="Google Shape;98;p14"/>
          <p:cNvSpPr txBox="1"/>
          <p:nvPr/>
        </p:nvSpPr>
        <p:spPr>
          <a:xfrm>
            <a:off x="416162" y="1349175"/>
            <a:ext cx="4440600" cy="2299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5400">
                <a:solidFill>
                  <a:srgbClr val="050707"/>
                </a:solidFill>
                <a:latin typeface="Raleway Black"/>
                <a:ea typeface="Raleway Black"/>
                <a:cs typeface="Raleway Black"/>
                <a:sym typeface="Raleway Black"/>
              </a:rPr>
              <a:t>Add a Welcoming Ritual</a:t>
            </a:r>
            <a:r>
              <a:rPr lang="en-US" sz="5800">
                <a:solidFill>
                  <a:srgbClr val="050707"/>
                </a:solidFill>
                <a:latin typeface="Raleway Black"/>
                <a:ea typeface="Raleway Black"/>
                <a:cs typeface="Raleway Black"/>
                <a:sym typeface="Raleway Black"/>
              </a:rPr>
              <a:t> Here</a:t>
            </a:r>
            <a:endParaRPr sz="800"/>
          </a:p>
        </p:txBody>
      </p:sp>
      <p:sp>
        <p:nvSpPr>
          <p:cNvPr id="99" name="Google Shape;99;p14"/>
          <p:cNvSpPr txBox="1"/>
          <p:nvPr/>
        </p:nvSpPr>
        <p:spPr>
          <a:xfrm>
            <a:off x="514113" y="49530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grpSp>
        <p:nvGrpSpPr>
          <p:cNvPr id="100" name="Google Shape;100;p14"/>
          <p:cNvGrpSpPr/>
          <p:nvPr/>
        </p:nvGrpSpPr>
        <p:grpSpPr>
          <a:xfrm>
            <a:off x="5230976" y="727756"/>
            <a:ext cx="3551072" cy="2874691"/>
            <a:chOff x="0" y="0"/>
            <a:chExt cx="13716000" cy="10058400"/>
          </a:xfrm>
        </p:grpSpPr>
        <p:sp>
          <p:nvSpPr>
            <p:cNvPr id="101" name="Google Shape;101;p14"/>
            <p:cNvSpPr/>
            <p:nvPr/>
          </p:nvSpPr>
          <p:spPr>
            <a:xfrm>
              <a:off x="0" y="0"/>
              <a:ext cx="6858000" cy="5029200"/>
            </a:xfrm>
            <a:prstGeom prst="rect">
              <a:avLst/>
            </a:prstGeom>
            <a:solidFill>
              <a:schemeClr val="lt2">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02" name="Google Shape;102;p14"/>
            <p:cNvSpPr/>
            <p:nvPr/>
          </p:nvSpPr>
          <p:spPr>
            <a:xfrm>
              <a:off x="0" y="5029200"/>
              <a:ext cx="6858000" cy="5029200"/>
            </a:xfrm>
            <a:prstGeom prst="rect">
              <a:avLst/>
            </a:prstGeom>
            <a:solidFill>
              <a:schemeClr val="accent4">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03" name="Google Shape;103;p14"/>
            <p:cNvSpPr/>
            <p:nvPr/>
          </p:nvSpPr>
          <p:spPr>
            <a:xfrm>
              <a:off x="6858000" y="5029200"/>
              <a:ext cx="6858000" cy="5029200"/>
            </a:xfrm>
            <a:prstGeom prst="rect">
              <a:avLst/>
            </a:prstGeom>
            <a:solidFill>
              <a:schemeClr val="accent6">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04" name="Google Shape;104;p14"/>
            <p:cNvSpPr/>
            <p:nvPr/>
          </p:nvSpPr>
          <p:spPr>
            <a:xfrm>
              <a:off x="6858000" y="0"/>
              <a:ext cx="6858000" cy="5029200"/>
            </a:xfrm>
            <a:prstGeom prst="rect">
              <a:avLst/>
            </a:prstGeom>
            <a:solidFill>
              <a:schemeClr val="accent5">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grpSp>
      <p:pic>
        <p:nvPicPr>
          <p:cNvPr id="105" name="Google Shape;105;p14"/>
          <p:cNvPicPr preferRelativeResize="0">
            <a:picLocks noGrp="1"/>
          </p:cNvPicPr>
          <p:nvPr>
            <p:ph type="pic" idx="2"/>
          </p:nvPr>
        </p:nvPicPr>
        <p:blipFill rotWithShape="1">
          <a:blip r:embed="rId4">
            <a:alphaModFix amt="25000"/>
          </a:blip>
          <a:srcRect l="4906" r="4906"/>
          <a:stretch/>
        </p:blipFill>
        <p:spPr>
          <a:xfrm>
            <a:off x="5155713" y="2"/>
            <a:ext cx="2949525" cy="43306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315" name="Google Shape;315;p32"/>
          <p:cNvGrpSpPr/>
          <p:nvPr/>
        </p:nvGrpSpPr>
        <p:grpSpPr>
          <a:xfrm>
            <a:off x="514350" y="358525"/>
            <a:ext cx="4598597" cy="4524647"/>
            <a:chOff x="0" y="-415525"/>
            <a:chExt cx="10644900" cy="12065725"/>
          </a:xfrm>
        </p:grpSpPr>
        <p:sp>
          <p:nvSpPr>
            <p:cNvPr id="316" name="Google Shape;316;p32"/>
            <p:cNvSpPr txBox="1"/>
            <p:nvPr/>
          </p:nvSpPr>
          <p:spPr>
            <a:xfrm>
              <a:off x="0" y="-415525"/>
              <a:ext cx="10644900" cy="3792600"/>
            </a:xfrm>
            <a:prstGeom prst="rect">
              <a:avLst/>
            </a:prstGeom>
            <a:noFill/>
            <a:ln>
              <a:noFill/>
            </a:ln>
          </p:spPr>
          <p:txBody>
            <a:bodyPr spcFirstLastPara="1" wrap="square" lIns="0" tIns="0" rIns="0" bIns="0" anchor="t" anchorCtr="0">
              <a:spAutoFit/>
            </a:bodyPr>
            <a:lstStyle/>
            <a:p>
              <a:pPr marL="0" lvl="0" indent="0" algn="l" rtl="0">
                <a:lnSpc>
                  <a:spcPct val="110000"/>
                </a:lnSpc>
                <a:spcBef>
                  <a:spcPts val="0"/>
                </a:spcBef>
                <a:spcAft>
                  <a:spcPts val="0"/>
                </a:spcAft>
                <a:buClr>
                  <a:schemeClr val="dk1"/>
                </a:buClr>
                <a:buFont typeface="Arial"/>
                <a:buNone/>
              </a:pPr>
              <a:r>
                <a:rPr lang="en-US" sz="4400">
                  <a:solidFill>
                    <a:srgbClr val="050707"/>
                  </a:solidFill>
                  <a:latin typeface="Raleway"/>
                  <a:ea typeface="Raleway"/>
                  <a:cs typeface="Raleway"/>
                  <a:sym typeface="Raleway"/>
                </a:rPr>
                <a:t>Learning Objectives</a:t>
              </a:r>
              <a:endParaRPr sz="4400"/>
            </a:p>
          </p:txBody>
        </p:sp>
        <p:sp>
          <p:nvSpPr>
            <p:cNvPr id="317" name="Google Shape;317;p32"/>
            <p:cNvSpPr txBox="1"/>
            <p:nvPr/>
          </p:nvSpPr>
          <p:spPr>
            <a:xfrm>
              <a:off x="0" y="3588275"/>
              <a:ext cx="10644900" cy="17154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Clr>
                  <a:schemeClr val="dk1"/>
                </a:buClr>
                <a:buSzPts val="600"/>
                <a:buFont typeface="Arial"/>
                <a:buNone/>
              </a:pPr>
              <a:r>
                <a:rPr lang="en-US" sz="1900">
                  <a:solidFill>
                    <a:srgbClr val="146161"/>
                  </a:solidFill>
                  <a:latin typeface="Raleway"/>
                  <a:ea typeface="Raleway"/>
                  <a:cs typeface="Raleway"/>
                  <a:sym typeface="Raleway"/>
                </a:rPr>
                <a:t>1.3 Learning How to be Kind to Yourself</a:t>
              </a:r>
              <a:endParaRPr sz="1900">
                <a:solidFill>
                  <a:srgbClr val="146161"/>
                </a:solidFill>
                <a:latin typeface="Raleway"/>
                <a:ea typeface="Raleway"/>
                <a:cs typeface="Raleway"/>
                <a:sym typeface="Raleway"/>
              </a:endParaRPr>
            </a:p>
            <a:p>
              <a:pPr marL="0" marR="0" lvl="0" indent="0" algn="l" rtl="0">
                <a:lnSpc>
                  <a:spcPct val="119970"/>
                </a:lnSpc>
                <a:spcBef>
                  <a:spcPts val="0"/>
                </a:spcBef>
                <a:spcAft>
                  <a:spcPts val="0"/>
                </a:spcAft>
                <a:buNone/>
              </a:pPr>
              <a:endParaRPr sz="1900">
                <a:solidFill>
                  <a:srgbClr val="146161"/>
                </a:solidFill>
                <a:latin typeface="Raleway"/>
                <a:ea typeface="Raleway"/>
                <a:cs typeface="Raleway"/>
                <a:sym typeface="Raleway"/>
              </a:endParaRPr>
            </a:p>
          </p:txBody>
        </p:sp>
        <p:sp>
          <p:nvSpPr>
            <p:cNvPr id="318" name="Google Shape;318;p32"/>
            <p:cNvSpPr txBox="1"/>
            <p:nvPr/>
          </p:nvSpPr>
          <p:spPr>
            <a:xfrm>
              <a:off x="0" y="4787400"/>
              <a:ext cx="10644900" cy="6862800"/>
            </a:xfrm>
            <a:prstGeom prst="rect">
              <a:avLst/>
            </a:prstGeom>
            <a:noFill/>
            <a:ln>
              <a:noFill/>
            </a:ln>
          </p:spPr>
          <p:txBody>
            <a:bodyPr spcFirstLastPara="1" wrap="square" lIns="0" tIns="0" rIns="0" bIns="0" anchor="t" anchorCtr="0">
              <a:spAutoFit/>
            </a:bodyPr>
            <a:lstStyle/>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Identify the elements of self-compassion and the research behind it.</a:t>
              </a:r>
              <a:endParaRPr sz="1600">
                <a:solidFill>
                  <a:srgbClr val="050707"/>
                </a:solidFill>
                <a:latin typeface="Raleway"/>
                <a:ea typeface="Raleway"/>
                <a:cs typeface="Raleway"/>
                <a:sym typeface="Raleway"/>
              </a:endParaRPr>
            </a:p>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Differentiate self-compassion from self-esteem.</a:t>
              </a:r>
              <a:endParaRPr sz="1600">
                <a:solidFill>
                  <a:srgbClr val="050707"/>
                </a:solidFill>
                <a:latin typeface="Raleway"/>
                <a:ea typeface="Raleway"/>
                <a:cs typeface="Raleway"/>
                <a:sym typeface="Raleway"/>
              </a:endParaRPr>
            </a:p>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Consider how self-compassion can calm our nervous systems.</a:t>
              </a:r>
              <a:endParaRPr sz="1600">
                <a:solidFill>
                  <a:srgbClr val="050707"/>
                </a:solidFill>
                <a:latin typeface="Raleway"/>
                <a:ea typeface="Raleway"/>
                <a:cs typeface="Raleway"/>
                <a:sym typeface="Raleway"/>
              </a:endParaRPr>
            </a:p>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Experience a self-compassion practice.</a:t>
              </a:r>
              <a:endParaRPr sz="1600">
                <a:solidFill>
                  <a:srgbClr val="050707"/>
                </a:solidFill>
                <a:latin typeface="Raleway"/>
                <a:ea typeface="Raleway"/>
                <a:cs typeface="Raleway"/>
                <a:sym typeface="Raleway"/>
              </a:endParaRPr>
            </a:p>
            <a:p>
              <a:pPr marL="0" marR="0" lvl="0" indent="0" algn="l" rtl="0">
                <a:lnSpc>
                  <a:spcPct val="139964"/>
                </a:lnSpc>
                <a:spcBef>
                  <a:spcPts val="0"/>
                </a:spcBef>
                <a:spcAft>
                  <a:spcPts val="0"/>
                </a:spcAft>
                <a:buClr>
                  <a:schemeClr val="dk1"/>
                </a:buClr>
                <a:buSzPts val="600"/>
                <a:buFont typeface="Arial"/>
                <a:buNone/>
              </a:pPr>
              <a:endParaRPr sz="1600">
                <a:solidFill>
                  <a:srgbClr val="050707"/>
                </a:solidFill>
                <a:latin typeface="Raleway"/>
                <a:ea typeface="Raleway"/>
                <a:cs typeface="Raleway"/>
                <a:sym typeface="Raleway"/>
              </a:endParaRPr>
            </a:p>
            <a:p>
              <a:pPr marL="0" marR="0" lvl="0" indent="0" algn="l" rtl="0">
                <a:lnSpc>
                  <a:spcPct val="139964"/>
                </a:lnSpc>
                <a:spcBef>
                  <a:spcPts val="0"/>
                </a:spcBef>
                <a:spcAft>
                  <a:spcPts val="0"/>
                </a:spcAft>
                <a:buNone/>
              </a:pPr>
              <a:endParaRPr sz="1600">
                <a:solidFill>
                  <a:srgbClr val="050707"/>
                </a:solidFill>
                <a:latin typeface="Raleway"/>
                <a:ea typeface="Raleway"/>
                <a:cs typeface="Raleway"/>
                <a:sym typeface="Raleway"/>
              </a:endParaRPr>
            </a:p>
          </p:txBody>
        </p:sp>
      </p:grpSp>
      <p:sp>
        <p:nvSpPr>
          <p:cNvPr id="319" name="Google Shape;319;p32"/>
          <p:cNvSpPr/>
          <p:nvPr/>
        </p:nvSpPr>
        <p:spPr>
          <a:xfrm>
            <a:off x="5156350" y="0"/>
            <a:ext cx="3987600" cy="55329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20" name="Google Shape;320;p32"/>
          <p:cNvSpPr/>
          <p:nvPr/>
        </p:nvSpPr>
        <p:spPr>
          <a:xfrm>
            <a:off x="514350" y="4538770"/>
            <a:ext cx="8115300" cy="168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321" name="Google Shape;321;p32"/>
          <p:cNvPicPr preferRelativeResize="0"/>
          <p:nvPr/>
        </p:nvPicPr>
        <p:blipFill rotWithShape="1">
          <a:blip r:embed="rId3">
            <a:alphaModFix/>
          </a:blip>
          <a:srcRect/>
          <a:stretch/>
        </p:blipFill>
        <p:spPr>
          <a:xfrm>
            <a:off x="8629650" y="4629150"/>
            <a:ext cx="254021" cy="254021"/>
          </a:xfrm>
          <a:prstGeom prst="rect">
            <a:avLst/>
          </a:prstGeom>
          <a:noFill/>
          <a:ln>
            <a:noFill/>
          </a:ln>
        </p:spPr>
      </p:pic>
      <p:pic>
        <p:nvPicPr>
          <p:cNvPr id="322" name="Google Shape;322;p32"/>
          <p:cNvPicPr preferRelativeResize="0"/>
          <p:nvPr/>
        </p:nvPicPr>
        <p:blipFill>
          <a:blip r:embed="rId4">
            <a:alphaModFix/>
          </a:blip>
          <a:stretch>
            <a:fillRect/>
          </a:stretch>
        </p:blipFill>
        <p:spPr>
          <a:xfrm>
            <a:off x="5892681" y="573169"/>
            <a:ext cx="2408899" cy="2408899"/>
          </a:xfrm>
          <a:prstGeom prst="rect">
            <a:avLst/>
          </a:prstGeom>
          <a:noFill/>
          <a:ln>
            <a:noFill/>
          </a:ln>
        </p:spPr>
      </p:pic>
      <p:sp>
        <p:nvSpPr>
          <p:cNvPr id="323" name="Google Shape;323;p32"/>
          <p:cNvSpPr txBox="1"/>
          <p:nvPr/>
        </p:nvSpPr>
        <p:spPr>
          <a:xfrm>
            <a:off x="5450050" y="2982075"/>
            <a:ext cx="3400200" cy="1901100"/>
          </a:xfrm>
          <a:prstGeom prst="rect">
            <a:avLst/>
          </a:prstGeom>
          <a:noFill/>
          <a:ln>
            <a:noFill/>
          </a:ln>
        </p:spPr>
        <p:txBody>
          <a:bodyPr spcFirstLastPara="1" wrap="square" lIns="101600" tIns="101600" rIns="101600" bIns="101600" anchor="t" anchorCtr="0">
            <a:spAutoFit/>
          </a:bodyPr>
          <a:lstStyle/>
          <a:p>
            <a:pPr marL="0" marR="0" lvl="0" indent="0" algn="ctr" rtl="0">
              <a:lnSpc>
                <a:spcPct val="119970"/>
              </a:lnSpc>
              <a:spcBef>
                <a:spcPts val="0"/>
              </a:spcBef>
              <a:spcAft>
                <a:spcPts val="0"/>
              </a:spcAft>
              <a:buNone/>
            </a:pPr>
            <a:r>
              <a:rPr lang="en-US" sz="1900" b="1">
                <a:solidFill>
                  <a:schemeClr val="lt1"/>
                </a:solidFill>
                <a:latin typeface="Raleway"/>
                <a:ea typeface="Raleway"/>
                <a:cs typeface="Raleway"/>
                <a:sym typeface="Raleway"/>
              </a:rPr>
              <a:t>Link Objectives to Developmental Indicators in</a:t>
            </a:r>
            <a:br>
              <a:rPr lang="en-US" sz="1900" b="1">
                <a:solidFill>
                  <a:schemeClr val="lt1"/>
                </a:solidFill>
                <a:latin typeface="Raleway"/>
                <a:ea typeface="Raleway"/>
                <a:cs typeface="Raleway"/>
                <a:sym typeface="Raleway"/>
              </a:rPr>
            </a:br>
            <a:r>
              <a:rPr lang="en-US" sz="1900" b="1" u="sng">
                <a:solidFill>
                  <a:schemeClr val="lt1"/>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California Transformative SEL Competencies</a:t>
            </a:r>
            <a:r>
              <a:rPr lang="en-US" sz="1900" b="1">
                <a:solidFill>
                  <a:schemeClr val="lt1"/>
                </a:solidFill>
                <a:latin typeface="Raleway"/>
                <a:ea typeface="Raleway"/>
                <a:cs typeface="Raleway"/>
                <a:sym typeface="Raleway"/>
              </a:rPr>
              <a:t> </a:t>
            </a:r>
            <a:endParaRPr sz="1900" b="1">
              <a:solidFill>
                <a:schemeClr val="lt1"/>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pSp>
        <p:nvGrpSpPr>
          <p:cNvPr id="328" name="Google Shape;328;p33"/>
          <p:cNvGrpSpPr/>
          <p:nvPr/>
        </p:nvGrpSpPr>
        <p:grpSpPr>
          <a:xfrm>
            <a:off x="514350" y="4444448"/>
            <a:ext cx="8115348" cy="287858"/>
            <a:chOff x="0" y="0"/>
            <a:chExt cx="21640927" cy="767621"/>
          </a:xfrm>
        </p:grpSpPr>
        <p:sp>
          <p:nvSpPr>
            <p:cNvPr id="329" name="Google Shape;329;p33"/>
            <p:cNvSpPr/>
            <p:nvPr/>
          </p:nvSpPr>
          <p:spPr>
            <a:xfrm>
              <a:off x="0" y="0"/>
              <a:ext cx="21640800" cy="44901"/>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30" name="Google Shape;330;p33"/>
            <p:cNvSpPr txBox="1"/>
            <p:nvPr/>
          </p:nvSpPr>
          <p:spPr>
            <a:xfrm>
              <a:off x="10824727" y="439121"/>
              <a:ext cx="10816200" cy="3285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endParaRPr sz="800"/>
            </a:p>
          </p:txBody>
        </p:sp>
      </p:grpSp>
      <p:sp>
        <p:nvSpPr>
          <p:cNvPr id="331" name="Google Shape;331;p33"/>
          <p:cNvSpPr/>
          <p:nvPr/>
        </p:nvSpPr>
        <p:spPr>
          <a:xfrm>
            <a:off x="527190" y="-179690"/>
            <a:ext cx="3606600" cy="59220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332" name="Google Shape;332;p33"/>
          <p:cNvGrpSpPr/>
          <p:nvPr/>
        </p:nvGrpSpPr>
        <p:grpSpPr>
          <a:xfrm>
            <a:off x="4881749" y="2220832"/>
            <a:ext cx="3747937" cy="846727"/>
            <a:chOff x="0" y="3144333"/>
            <a:chExt cx="9994500" cy="2257939"/>
          </a:xfrm>
        </p:grpSpPr>
        <p:sp>
          <p:nvSpPr>
            <p:cNvPr id="333" name="Google Shape;333;p33"/>
            <p:cNvSpPr txBox="1"/>
            <p:nvPr/>
          </p:nvSpPr>
          <p:spPr>
            <a:xfrm>
              <a:off x="0" y="3144333"/>
              <a:ext cx="9994500" cy="147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146161"/>
                  </a:solidFill>
                  <a:latin typeface="Raleway"/>
                  <a:ea typeface="Raleway"/>
                  <a:cs typeface="Raleway"/>
                  <a:sym typeface="Raleway"/>
                </a:rPr>
                <a:t>Video</a:t>
              </a:r>
              <a:endParaRPr sz="800"/>
            </a:p>
          </p:txBody>
        </p:sp>
        <p:sp>
          <p:nvSpPr>
            <p:cNvPr id="334" name="Google Shape;334;p33"/>
            <p:cNvSpPr txBox="1"/>
            <p:nvPr/>
          </p:nvSpPr>
          <p:spPr>
            <a:xfrm>
              <a:off x="0" y="4745572"/>
              <a:ext cx="9504300" cy="6567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r>
                <a:rPr lang="en-US" sz="1600" u="sng">
                  <a:solidFill>
                    <a:schemeClr val="hlink"/>
                  </a:solidFill>
                  <a:latin typeface="Raleway"/>
                  <a:ea typeface="Raleway"/>
                  <a:cs typeface="Raleway"/>
                  <a:sym typeface="Raleway"/>
                  <a:hlinkClick r:id="rId3"/>
                </a:rPr>
                <a:t>What is Self-Compassion? </a:t>
              </a:r>
              <a:endParaRPr sz="800"/>
            </a:p>
          </p:txBody>
        </p:sp>
      </p:grpSp>
      <p:pic>
        <p:nvPicPr>
          <p:cNvPr id="335" name="Google Shape;335;p33"/>
          <p:cNvPicPr preferRelativeResize="0"/>
          <p:nvPr/>
        </p:nvPicPr>
        <p:blipFill rotWithShape="1">
          <a:blip r:embed="rId4">
            <a:alphaModFix/>
          </a:blip>
          <a:srcRect/>
          <a:stretch/>
        </p:blipFill>
        <p:spPr>
          <a:xfrm>
            <a:off x="1599656" y="175648"/>
            <a:ext cx="815616" cy="815616"/>
          </a:xfrm>
          <a:prstGeom prst="rect">
            <a:avLst/>
          </a:prstGeom>
          <a:noFill/>
          <a:ln>
            <a:noFill/>
          </a:ln>
        </p:spPr>
      </p:pic>
      <p:pic>
        <p:nvPicPr>
          <p:cNvPr id="336" name="Google Shape;336;p33"/>
          <p:cNvPicPr preferRelativeResize="0"/>
          <p:nvPr/>
        </p:nvPicPr>
        <p:blipFill rotWithShape="1">
          <a:blip r:embed="rId5">
            <a:alphaModFix/>
          </a:blip>
          <a:srcRect/>
          <a:stretch/>
        </p:blipFill>
        <p:spPr>
          <a:xfrm>
            <a:off x="8629650" y="175655"/>
            <a:ext cx="254021" cy="254021"/>
          </a:xfrm>
          <a:prstGeom prst="rect">
            <a:avLst/>
          </a:prstGeom>
          <a:noFill/>
          <a:ln>
            <a:noFill/>
          </a:ln>
        </p:spPr>
      </p:pic>
      <p:pic>
        <p:nvPicPr>
          <p:cNvPr id="337" name="Google Shape;337;p33" title="What is Self Compassion? (CA SEL)">
            <a:hlinkClick r:id="rId6"/>
          </p:cNvPr>
          <p:cNvPicPr preferRelativeResize="0"/>
          <p:nvPr/>
        </p:nvPicPr>
        <p:blipFill>
          <a:blip r:embed="rId7">
            <a:alphaModFix/>
          </a:blip>
          <a:stretch>
            <a:fillRect/>
          </a:stretch>
        </p:blipFill>
        <p:spPr>
          <a:xfrm>
            <a:off x="369062" y="1400056"/>
            <a:ext cx="3124538" cy="1757550"/>
          </a:xfrm>
          <a:prstGeom prst="rect">
            <a:avLst/>
          </a:prstGeom>
          <a:noFill/>
          <a:ln w="19050" cap="flat" cmpd="sng">
            <a:solidFill>
              <a:srgbClr val="1F497D"/>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342" name="Google Shape;342;p34"/>
          <p:cNvGrpSpPr/>
          <p:nvPr/>
        </p:nvGrpSpPr>
        <p:grpSpPr>
          <a:xfrm>
            <a:off x="514350" y="4444448"/>
            <a:ext cx="8206798" cy="287858"/>
            <a:chOff x="0" y="0"/>
            <a:chExt cx="21884794" cy="767621"/>
          </a:xfrm>
        </p:grpSpPr>
        <p:sp>
          <p:nvSpPr>
            <p:cNvPr id="343" name="Google Shape;343;p34"/>
            <p:cNvSpPr/>
            <p:nvPr/>
          </p:nvSpPr>
          <p:spPr>
            <a:xfrm>
              <a:off x="0" y="0"/>
              <a:ext cx="21640800" cy="450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44" name="Google Shape;344;p34"/>
            <p:cNvSpPr txBox="1"/>
            <p:nvPr/>
          </p:nvSpPr>
          <p:spPr>
            <a:xfrm>
              <a:off x="11068594" y="439121"/>
              <a:ext cx="10816200" cy="3285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endParaRPr sz="800"/>
            </a:p>
          </p:txBody>
        </p:sp>
      </p:grpSp>
      <p:sp>
        <p:nvSpPr>
          <p:cNvPr id="345" name="Google Shape;345;p34"/>
          <p:cNvSpPr/>
          <p:nvPr/>
        </p:nvSpPr>
        <p:spPr>
          <a:xfrm>
            <a:off x="527190" y="-179690"/>
            <a:ext cx="3606600" cy="59220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346" name="Google Shape;346;p34"/>
          <p:cNvGrpSpPr/>
          <p:nvPr/>
        </p:nvGrpSpPr>
        <p:grpSpPr>
          <a:xfrm>
            <a:off x="4881749" y="2220832"/>
            <a:ext cx="3747937" cy="1191427"/>
            <a:chOff x="0" y="3144333"/>
            <a:chExt cx="9994500" cy="3177139"/>
          </a:xfrm>
        </p:grpSpPr>
        <p:sp>
          <p:nvSpPr>
            <p:cNvPr id="347" name="Google Shape;347;p34"/>
            <p:cNvSpPr txBox="1"/>
            <p:nvPr/>
          </p:nvSpPr>
          <p:spPr>
            <a:xfrm>
              <a:off x="0" y="3144333"/>
              <a:ext cx="9994500" cy="147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146161"/>
                  </a:solidFill>
                  <a:latin typeface="Raleway"/>
                  <a:ea typeface="Raleway"/>
                  <a:cs typeface="Raleway"/>
                  <a:sym typeface="Raleway"/>
                </a:rPr>
                <a:t>Video</a:t>
              </a:r>
              <a:endParaRPr sz="800"/>
            </a:p>
          </p:txBody>
        </p:sp>
        <p:sp>
          <p:nvSpPr>
            <p:cNvPr id="348" name="Google Shape;348;p34"/>
            <p:cNvSpPr txBox="1"/>
            <p:nvPr/>
          </p:nvSpPr>
          <p:spPr>
            <a:xfrm>
              <a:off x="0" y="4745572"/>
              <a:ext cx="9504300" cy="15759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r>
                <a:rPr lang="en-US" sz="1600" u="sng">
                  <a:solidFill>
                    <a:schemeClr val="hlink"/>
                  </a:solidFill>
                  <a:latin typeface="Raleway"/>
                  <a:ea typeface="Raleway"/>
                  <a:cs typeface="Raleway"/>
                  <a:sym typeface="Raleway"/>
                  <a:hlinkClick r:id="rId3"/>
                </a:rPr>
                <a:t>What are Some of the Benefits of Self-Compassion?</a:t>
              </a:r>
              <a:endParaRPr sz="800"/>
            </a:p>
          </p:txBody>
        </p:sp>
      </p:grpSp>
      <p:pic>
        <p:nvPicPr>
          <p:cNvPr id="349" name="Google Shape;349;p34"/>
          <p:cNvPicPr preferRelativeResize="0"/>
          <p:nvPr/>
        </p:nvPicPr>
        <p:blipFill rotWithShape="1">
          <a:blip r:embed="rId4">
            <a:alphaModFix/>
          </a:blip>
          <a:srcRect/>
          <a:stretch/>
        </p:blipFill>
        <p:spPr>
          <a:xfrm>
            <a:off x="1599656" y="175648"/>
            <a:ext cx="815616" cy="815616"/>
          </a:xfrm>
          <a:prstGeom prst="rect">
            <a:avLst/>
          </a:prstGeom>
          <a:noFill/>
          <a:ln>
            <a:noFill/>
          </a:ln>
        </p:spPr>
      </p:pic>
      <p:pic>
        <p:nvPicPr>
          <p:cNvPr id="350" name="Google Shape;350;p34"/>
          <p:cNvPicPr preferRelativeResize="0"/>
          <p:nvPr/>
        </p:nvPicPr>
        <p:blipFill rotWithShape="1">
          <a:blip r:embed="rId5">
            <a:alphaModFix/>
          </a:blip>
          <a:srcRect/>
          <a:stretch/>
        </p:blipFill>
        <p:spPr>
          <a:xfrm>
            <a:off x="8629650" y="175655"/>
            <a:ext cx="254021" cy="254021"/>
          </a:xfrm>
          <a:prstGeom prst="rect">
            <a:avLst/>
          </a:prstGeom>
          <a:noFill/>
          <a:ln>
            <a:noFill/>
          </a:ln>
        </p:spPr>
      </p:pic>
      <p:pic>
        <p:nvPicPr>
          <p:cNvPr id="351" name="Google Shape;351;p34" title="What are Some of the Benefits of Self-Compassion? (CA SEL)">
            <a:hlinkClick r:id="rId6"/>
          </p:cNvPr>
          <p:cNvPicPr preferRelativeResize="0"/>
          <p:nvPr/>
        </p:nvPicPr>
        <p:blipFill>
          <a:blip r:embed="rId7">
            <a:alphaModFix/>
          </a:blip>
          <a:stretch>
            <a:fillRect/>
          </a:stretch>
        </p:blipFill>
        <p:spPr>
          <a:xfrm>
            <a:off x="371419" y="1481146"/>
            <a:ext cx="3100341" cy="1743940"/>
          </a:xfrm>
          <a:prstGeom prst="rect">
            <a:avLst/>
          </a:prstGeom>
          <a:noFill/>
          <a:ln w="19050" cap="flat" cmpd="sng">
            <a:solidFill>
              <a:srgbClr val="1F497D"/>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35"/>
          <p:cNvGrpSpPr/>
          <p:nvPr/>
        </p:nvGrpSpPr>
        <p:grpSpPr>
          <a:xfrm>
            <a:off x="514350" y="4444448"/>
            <a:ext cx="8115348" cy="287858"/>
            <a:chOff x="0" y="0"/>
            <a:chExt cx="21640927" cy="767621"/>
          </a:xfrm>
        </p:grpSpPr>
        <p:sp>
          <p:nvSpPr>
            <p:cNvPr id="357" name="Google Shape;357;p35"/>
            <p:cNvSpPr/>
            <p:nvPr/>
          </p:nvSpPr>
          <p:spPr>
            <a:xfrm>
              <a:off x="0" y="0"/>
              <a:ext cx="21640800" cy="450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58" name="Google Shape;358;p35"/>
            <p:cNvSpPr txBox="1"/>
            <p:nvPr/>
          </p:nvSpPr>
          <p:spPr>
            <a:xfrm>
              <a:off x="10824727" y="439121"/>
              <a:ext cx="10816200" cy="3285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endParaRPr sz="800"/>
            </a:p>
          </p:txBody>
        </p:sp>
      </p:grpSp>
      <p:sp>
        <p:nvSpPr>
          <p:cNvPr id="359" name="Google Shape;359;p35"/>
          <p:cNvSpPr/>
          <p:nvPr/>
        </p:nvSpPr>
        <p:spPr>
          <a:xfrm>
            <a:off x="527190" y="-179690"/>
            <a:ext cx="3606600" cy="59220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360" name="Google Shape;360;p35"/>
          <p:cNvGrpSpPr/>
          <p:nvPr/>
        </p:nvGrpSpPr>
        <p:grpSpPr>
          <a:xfrm>
            <a:off x="4881749" y="2220832"/>
            <a:ext cx="3747937" cy="846727"/>
            <a:chOff x="0" y="3144333"/>
            <a:chExt cx="9994500" cy="2257939"/>
          </a:xfrm>
        </p:grpSpPr>
        <p:sp>
          <p:nvSpPr>
            <p:cNvPr id="361" name="Google Shape;361;p35"/>
            <p:cNvSpPr txBox="1"/>
            <p:nvPr/>
          </p:nvSpPr>
          <p:spPr>
            <a:xfrm>
              <a:off x="0" y="3144333"/>
              <a:ext cx="9994500" cy="147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146161"/>
                  </a:solidFill>
                  <a:latin typeface="Raleway"/>
                  <a:ea typeface="Raleway"/>
                  <a:cs typeface="Raleway"/>
                  <a:sym typeface="Raleway"/>
                </a:rPr>
                <a:t>Video</a:t>
              </a:r>
              <a:endParaRPr sz="800"/>
            </a:p>
          </p:txBody>
        </p:sp>
        <p:sp>
          <p:nvSpPr>
            <p:cNvPr id="362" name="Google Shape;362;p35"/>
            <p:cNvSpPr txBox="1"/>
            <p:nvPr/>
          </p:nvSpPr>
          <p:spPr>
            <a:xfrm>
              <a:off x="0" y="4745572"/>
              <a:ext cx="9504300" cy="6567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r>
                <a:rPr lang="en-US" sz="1600" u="sng">
                  <a:solidFill>
                    <a:schemeClr val="hlink"/>
                  </a:solidFill>
                  <a:latin typeface="Raleway"/>
                  <a:ea typeface="Raleway"/>
                  <a:cs typeface="Raleway"/>
                  <a:sym typeface="Raleway"/>
                  <a:hlinkClick r:id="rId3"/>
                </a:rPr>
                <a:t>Try a Practice: Self-Compassion Break</a:t>
              </a:r>
              <a:endParaRPr sz="800"/>
            </a:p>
          </p:txBody>
        </p:sp>
      </p:grpSp>
      <p:pic>
        <p:nvPicPr>
          <p:cNvPr id="363" name="Google Shape;363;p35"/>
          <p:cNvPicPr preferRelativeResize="0"/>
          <p:nvPr/>
        </p:nvPicPr>
        <p:blipFill rotWithShape="1">
          <a:blip r:embed="rId4">
            <a:alphaModFix/>
          </a:blip>
          <a:srcRect/>
          <a:stretch/>
        </p:blipFill>
        <p:spPr>
          <a:xfrm>
            <a:off x="1599656" y="175648"/>
            <a:ext cx="815616" cy="815616"/>
          </a:xfrm>
          <a:prstGeom prst="rect">
            <a:avLst/>
          </a:prstGeom>
          <a:noFill/>
          <a:ln>
            <a:noFill/>
          </a:ln>
        </p:spPr>
      </p:pic>
      <p:pic>
        <p:nvPicPr>
          <p:cNvPr id="364" name="Google Shape;364;p35"/>
          <p:cNvPicPr preferRelativeResize="0"/>
          <p:nvPr/>
        </p:nvPicPr>
        <p:blipFill rotWithShape="1">
          <a:blip r:embed="rId5">
            <a:alphaModFix/>
          </a:blip>
          <a:srcRect/>
          <a:stretch/>
        </p:blipFill>
        <p:spPr>
          <a:xfrm>
            <a:off x="8629650" y="175655"/>
            <a:ext cx="254021" cy="254021"/>
          </a:xfrm>
          <a:prstGeom prst="rect">
            <a:avLst/>
          </a:prstGeom>
          <a:noFill/>
          <a:ln>
            <a:noFill/>
          </a:ln>
        </p:spPr>
      </p:pic>
      <p:pic>
        <p:nvPicPr>
          <p:cNvPr id="365" name="Google Shape;365;p35" title="Try a Practice: Self-Compassion Break (CA SEL)">
            <a:hlinkClick r:id="rId6"/>
          </p:cNvPr>
          <p:cNvPicPr preferRelativeResize="0"/>
          <p:nvPr/>
        </p:nvPicPr>
        <p:blipFill>
          <a:blip r:embed="rId7">
            <a:alphaModFix/>
          </a:blip>
          <a:stretch>
            <a:fillRect/>
          </a:stretch>
        </p:blipFill>
        <p:spPr>
          <a:xfrm>
            <a:off x="228975" y="1443563"/>
            <a:ext cx="3152269" cy="1773150"/>
          </a:xfrm>
          <a:prstGeom prst="rect">
            <a:avLst/>
          </a:prstGeom>
          <a:noFill/>
          <a:ln w="19050" cap="flat" cmpd="sng">
            <a:solidFill>
              <a:srgbClr val="1F497D"/>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pSp>
        <p:nvGrpSpPr>
          <p:cNvPr id="370" name="Google Shape;370;p36"/>
          <p:cNvGrpSpPr/>
          <p:nvPr/>
        </p:nvGrpSpPr>
        <p:grpSpPr>
          <a:xfrm>
            <a:off x="1114697" y="382878"/>
            <a:ext cx="7178512" cy="2167200"/>
            <a:chOff x="-897233" y="-600542"/>
            <a:chExt cx="19142700" cy="5779200"/>
          </a:xfrm>
        </p:grpSpPr>
        <p:sp>
          <p:nvSpPr>
            <p:cNvPr id="371" name="Google Shape;371;p36"/>
            <p:cNvSpPr txBox="1"/>
            <p:nvPr/>
          </p:nvSpPr>
          <p:spPr>
            <a:xfrm>
              <a:off x="-897233" y="-600542"/>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146161"/>
                  </a:solidFill>
                  <a:latin typeface="Raleway"/>
                  <a:ea typeface="Raleway"/>
                  <a:cs typeface="Raleway"/>
                  <a:sym typeface="Raleway"/>
                </a:rPr>
                <a:t>Group Reflection</a:t>
              </a:r>
              <a:endParaRPr sz="4400">
                <a:solidFill>
                  <a:srgbClr val="146161"/>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372" name="Google Shape;372;p36"/>
            <p:cNvSpPr txBox="1"/>
            <p:nvPr/>
          </p:nvSpPr>
          <p:spPr>
            <a:xfrm>
              <a:off x="-845057" y="1326167"/>
              <a:ext cx="190383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videos, consider these questions:</a:t>
              </a:r>
              <a:endParaRPr sz="800"/>
            </a:p>
          </p:txBody>
        </p:sp>
      </p:grpSp>
      <p:sp>
        <p:nvSpPr>
          <p:cNvPr id="373" name="Google Shape;373;p36"/>
          <p:cNvSpPr/>
          <p:nvPr/>
        </p:nvSpPr>
        <p:spPr>
          <a:xfrm>
            <a:off x="1114697" y="1594889"/>
            <a:ext cx="139500" cy="1482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74" name="Google Shape;374;p36"/>
          <p:cNvSpPr txBox="1"/>
          <p:nvPr/>
        </p:nvSpPr>
        <p:spPr>
          <a:xfrm>
            <a:off x="1398250" y="1552200"/>
            <a:ext cx="7335900" cy="3270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How would you describe self-compassion?</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Which elements of self-compassion do you resonate with most (e.g., mindfulness, common humanity, kindness)? Why?</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What is something you are experiencing that you might consider as common to humanity right now? What emotions are coming up for you around that? What would you say to a friend to support them if they were in your situation? Turn that around. Now say it to yourself.</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a:solidFill>
                <a:srgbClr val="050707"/>
              </a:solidFill>
              <a:latin typeface="Raleway"/>
              <a:ea typeface="Raleway"/>
              <a:cs typeface="Raleway"/>
              <a:sym typeface="Raleway"/>
            </a:endParaRPr>
          </a:p>
        </p:txBody>
      </p:sp>
      <p:sp>
        <p:nvSpPr>
          <p:cNvPr id="375" name="Google Shape;375;p36"/>
          <p:cNvSpPr/>
          <p:nvPr/>
        </p:nvSpPr>
        <p:spPr>
          <a:xfrm>
            <a:off x="-261396" y="-99108"/>
            <a:ext cx="1015500" cy="53457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76" name="Google Shape;376;p36"/>
          <p:cNvSpPr/>
          <p:nvPr/>
        </p:nvSpPr>
        <p:spPr>
          <a:xfrm>
            <a:off x="1114700" y="2160675"/>
            <a:ext cx="139500" cy="1482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377" name="Google Shape;377;p36"/>
          <p:cNvPicPr preferRelativeResize="0"/>
          <p:nvPr/>
        </p:nvPicPr>
        <p:blipFill rotWithShape="1">
          <a:blip r:embed="rId3">
            <a:alphaModFix/>
          </a:blip>
          <a:srcRect/>
          <a:stretch/>
        </p:blipFill>
        <p:spPr>
          <a:xfrm>
            <a:off x="8629650" y="4629150"/>
            <a:ext cx="254021" cy="254021"/>
          </a:xfrm>
          <a:prstGeom prst="rect">
            <a:avLst/>
          </a:prstGeom>
          <a:noFill/>
          <a:ln>
            <a:noFill/>
          </a:ln>
        </p:spPr>
      </p:pic>
      <p:sp>
        <p:nvSpPr>
          <p:cNvPr id="378" name="Google Shape;378;p36"/>
          <p:cNvSpPr/>
          <p:nvPr/>
        </p:nvSpPr>
        <p:spPr>
          <a:xfrm>
            <a:off x="1114700" y="2921100"/>
            <a:ext cx="139500" cy="1482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46161"/>
        </a:solidFill>
        <a:effectLst/>
      </p:bgPr>
    </p:bg>
    <p:spTree>
      <p:nvGrpSpPr>
        <p:cNvPr id="1" name="Shape 382"/>
        <p:cNvGrpSpPr/>
        <p:nvPr/>
      </p:nvGrpSpPr>
      <p:grpSpPr>
        <a:xfrm>
          <a:off x="0" y="0"/>
          <a:ext cx="0" cy="0"/>
          <a:chOff x="0" y="0"/>
          <a:chExt cx="0" cy="0"/>
        </a:xfrm>
      </p:grpSpPr>
      <p:sp>
        <p:nvSpPr>
          <p:cNvPr id="383" name="Google Shape;383;p37"/>
          <p:cNvSpPr txBox="1"/>
          <p:nvPr/>
        </p:nvSpPr>
        <p:spPr>
          <a:xfrm>
            <a:off x="514350" y="504825"/>
            <a:ext cx="36699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FFFFFF"/>
                </a:solidFill>
                <a:latin typeface="Raleway"/>
                <a:ea typeface="Raleway"/>
                <a:cs typeface="Raleway"/>
                <a:sym typeface="Raleway"/>
              </a:rPr>
              <a:t>TAKE IT DEEPER</a:t>
            </a:r>
            <a:endParaRPr sz="800"/>
          </a:p>
        </p:txBody>
      </p:sp>
      <p:grpSp>
        <p:nvGrpSpPr>
          <p:cNvPr id="384" name="Google Shape;384;p37"/>
          <p:cNvGrpSpPr/>
          <p:nvPr/>
        </p:nvGrpSpPr>
        <p:grpSpPr>
          <a:xfrm>
            <a:off x="368787" y="1347091"/>
            <a:ext cx="4208175" cy="3985372"/>
            <a:chOff x="-388167" y="-2596750"/>
            <a:chExt cx="11221800" cy="10627658"/>
          </a:xfrm>
        </p:grpSpPr>
        <p:sp>
          <p:nvSpPr>
            <p:cNvPr id="385" name="Google Shape;385;p37"/>
            <p:cNvSpPr txBox="1"/>
            <p:nvPr/>
          </p:nvSpPr>
          <p:spPr>
            <a:xfrm>
              <a:off x="0" y="5519008"/>
              <a:ext cx="10833600" cy="2511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chemeClr val="dk1"/>
                </a:buClr>
                <a:buSzPts val="600"/>
                <a:buFont typeface="Arial"/>
                <a:buNone/>
              </a:pPr>
              <a:r>
                <a:rPr lang="en-US" sz="1700">
                  <a:solidFill>
                    <a:srgbClr val="FFFFFF"/>
                  </a:solidFill>
                  <a:latin typeface="Raleway"/>
                  <a:ea typeface="Raleway"/>
                  <a:cs typeface="Raleway"/>
                  <a:sym typeface="Raleway"/>
                </a:rPr>
                <a:t>1.3 Learning How to be Kind to Yourself</a:t>
              </a:r>
              <a:endParaRPr sz="1700">
                <a:solidFill>
                  <a:srgbClr val="FFFFFF"/>
                </a:solidFill>
                <a:latin typeface="Raleway"/>
                <a:ea typeface="Raleway"/>
                <a:cs typeface="Raleway"/>
                <a:sym typeface="Raleway"/>
              </a:endParaRPr>
            </a:p>
            <a:p>
              <a:pPr marL="0" marR="0" lvl="0" indent="0" algn="l" rtl="0">
                <a:lnSpc>
                  <a:spcPct val="130000"/>
                </a:lnSpc>
                <a:spcBef>
                  <a:spcPts val="0"/>
                </a:spcBef>
                <a:spcAft>
                  <a:spcPts val="0"/>
                </a:spcAft>
                <a:buClr>
                  <a:schemeClr val="dk1"/>
                </a:buClr>
                <a:buSzPts val="600"/>
                <a:buFont typeface="Arial"/>
                <a:buNone/>
              </a:pPr>
              <a:endParaRPr sz="1700">
                <a:solidFill>
                  <a:srgbClr val="FFFFFF"/>
                </a:solidFill>
                <a:latin typeface="Raleway"/>
                <a:ea typeface="Raleway"/>
                <a:cs typeface="Raleway"/>
                <a:sym typeface="Raleway"/>
              </a:endParaRPr>
            </a:p>
            <a:p>
              <a:pPr marL="0" marR="0" lvl="0" indent="0" algn="l" rtl="0">
                <a:lnSpc>
                  <a:spcPct val="130000"/>
                </a:lnSpc>
                <a:spcBef>
                  <a:spcPts val="0"/>
                </a:spcBef>
                <a:spcAft>
                  <a:spcPts val="0"/>
                </a:spcAft>
                <a:buNone/>
              </a:pPr>
              <a:endParaRPr sz="1700">
                <a:solidFill>
                  <a:srgbClr val="FFFFFF"/>
                </a:solidFill>
                <a:latin typeface="Raleway"/>
                <a:ea typeface="Raleway"/>
                <a:cs typeface="Raleway"/>
                <a:sym typeface="Raleway"/>
              </a:endParaRPr>
            </a:p>
          </p:txBody>
        </p:sp>
        <p:sp>
          <p:nvSpPr>
            <p:cNvPr id="386" name="Google Shape;386;p37"/>
            <p:cNvSpPr/>
            <p:nvPr/>
          </p:nvSpPr>
          <p:spPr>
            <a:xfrm>
              <a:off x="0" y="4860703"/>
              <a:ext cx="1166700" cy="165300"/>
            </a:xfrm>
            <a:prstGeom prst="rect">
              <a:avLst/>
            </a:prstGeom>
            <a:solidFill>
              <a:srgbClr val="FFFFFF"/>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87" name="Google Shape;387;p37"/>
            <p:cNvSpPr txBox="1"/>
            <p:nvPr/>
          </p:nvSpPr>
          <p:spPr>
            <a:xfrm>
              <a:off x="-388167" y="-2596750"/>
              <a:ext cx="11221800" cy="5910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a:solidFill>
                    <a:srgbClr val="FFFFFF"/>
                  </a:solidFill>
                  <a:latin typeface="Raleway"/>
                  <a:ea typeface="Raleway"/>
                  <a:cs typeface="Raleway"/>
                  <a:sym typeface="Raleway"/>
                </a:rPr>
                <a:t>Complete</a:t>
              </a:r>
              <a:r>
                <a:rPr lang="en-US" sz="3600" b="1">
                  <a:solidFill>
                    <a:srgbClr val="FFFFFF"/>
                  </a:solidFill>
                  <a:latin typeface="Raleway"/>
                  <a:ea typeface="Raleway"/>
                  <a:cs typeface="Raleway"/>
                  <a:sym typeface="Raleway"/>
                </a:rPr>
                <a:t> “Being Kind to Yourself in Professional Experiences” </a:t>
              </a:r>
              <a:endParaRPr sz="800"/>
            </a:p>
          </p:txBody>
        </p:sp>
      </p:grpSp>
      <p:pic>
        <p:nvPicPr>
          <p:cNvPr id="388" name="Google Shape;388;p37"/>
          <p:cNvPicPr preferRelativeResize="0"/>
          <p:nvPr/>
        </p:nvPicPr>
        <p:blipFill rotWithShape="1">
          <a:blip r:embed="rId3">
            <a:alphaModFix/>
          </a:blip>
          <a:srcRect/>
          <a:stretch/>
        </p:blipFill>
        <p:spPr>
          <a:xfrm>
            <a:off x="8557927" y="4506407"/>
            <a:ext cx="254021" cy="254021"/>
          </a:xfrm>
          <a:prstGeom prst="rect">
            <a:avLst/>
          </a:prstGeom>
          <a:noFill/>
          <a:ln>
            <a:noFill/>
          </a:ln>
        </p:spPr>
      </p:pic>
      <p:pic>
        <p:nvPicPr>
          <p:cNvPr id="389" name="Google Shape;389;p37"/>
          <p:cNvPicPr preferRelativeResize="0"/>
          <p:nvPr/>
        </p:nvPicPr>
        <p:blipFill>
          <a:blip r:embed="rId4">
            <a:alphaModFix/>
          </a:blip>
          <a:stretch>
            <a:fillRect/>
          </a:stretch>
        </p:blipFill>
        <p:spPr>
          <a:xfrm>
            <a:off x="4750649" y="220580"/>
            <a:ext cx="3633600" cy="47023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Google Shape;394;p38"/>
          <p:cNvGrpSpPr/>
          <p:nvPr/>
        </p:nvGrpSpPr>
        <p:grpSpPr>
          <a:xfrm>
            <a:off x="1183547" y="682191"/>
            <a:ext cx="7178512" cy="2167200"/>
            <a:chOff x="-713633" y="-1577792"/>
            <a:chExt cx="19142700" cy="5779200"/>
          </a:xfrm>
        </p:grpSpPr>
        <p:sp>
          <p:nvSpPr>
            <p:cNvPr id="395" name="Google Shape;395;p38"/>
            <p:cNvSpPr txBox="1"/>
            <p:nvPr/>
          </p:nvSpPr>
          <p:spPr>
            <a:xfrm>
              <a:off x="-713633" y="-1577792"/>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146161"/>
                  </a:solidFill>
                  <a:latin typeface="Raleway"/>
                  <a:ea typeface="Raleway"/>
                  <a:cs typeface="Raleway"/>
                  <a:sym typeface="Raleway"/>
                </a:rPr>
                <a:t>Group Reflection</a:t>
              </a:r>
              <a:endParaRPr sz="4400">
                <a:solidFill>
                  <a:srgbClr val="146161"/>
                </a:solidFill>
                <a:latin typeface="Raleway"/>
                <a:ea typeface="Raleway"/>
                <a:cs typeface="Raleway"/>
                <a:sym typeface="Raleway"/>
              </a:endParaRPr>
            </a:p>
            <a:p>
              <a:pPr marL="0" marR="0" lvl="0" indent="0" algn="l" rtl="0">
                <a:lnSpc>
                  <a:spcPct val="110000"/>
                </a:lnSpc>
                <a:spcBef>
                  <a:spcPts val="0"/>
                </a:spcBef>
                <a:spcAft>
                  <a:spcPts val="0"/>
                </a:spcAft>
                <a:buSzPts val="600"/>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396" name="Google Shape;396;p38"/>
            <p:cNvSpPr txBox="1"/>
            <p:nvPr/>
          </p:nvSpPr>
          <p:spPr>
            <a:xfrm>
              <a:off x="-661423" y="108667"/>
              <a:ext cx="19038300" cy="17154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the completing the “Being Kind to Yourself” reflection, consider the following questions:</a:t>
              </a:r>
              <a:endParaRPr sz="800"/>
            </a:p>
          </p:txBody>
        </p:sp>
      </p:grpSp>
      <p:sp>
        <p:nvSpPr>
          <p:cNvPr id="398" name="Google Shape;398;p38"/>
          <p:cNvSpPr txBox="1"/>
          <p:nvPr/>
        </p:nvSpPr>
        <p:spPr>
          <a:xfrm>
            <a:off x="1398250" y="2159313"/>
            <a:ext cx="7335900" cy="2970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700" dirty="0">
                <a:solidFill>
                  <a:srgbClr val="050707"/>
                </a:solidFill>
                <a:latin typeface="Raleway"/>
                <a:ea typeface="Raleway"/>
                <a:cs typeface="Raleway"/>
                <a:sym typeface="Raleway"/>
              </a:rPr>
              <a:t>How do you think collectively practicing self-compassion can influence our work on a team or in a group?</a:t>
            </a:r>
            <a:br>
              <a:rPr lang="en-US" sz="1700" dirty="0">
                <a:solidFill>
                  <a:srgbClr val="050707"/>
                </a:solidFill>
                <a:latin typeface="Raleway"/>
                <a:ea typeface="Raleway"/>
                <a:cs typeface="Raleway"/>
                <a:sym typeface="Raleway"/>
              </a:rPr>
            </a:br>
            <a:endParaRPr sz="1700" dirty="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dirty="0">
                <a:solidFill>
                  <a:srgbClr val="050707"/>
                </a:solidFill>
                <a:latin typeface="Raleway"/>
                <a:ea typeface="Raleway"/>
                <a:cs typeface="Raleway"/>
                <a:sym typeface="Raleway"/>
              </a:rPr>
              <a:t>What would a school that focused on self-compassion look like? A classroom? (Note: Consider allowing the group to work together to create a list of “agreements” to encourage a culture of self-compassion. Post your agreements in a common area of the workplace.)</a:t>
            </a:r>
            <a:endParaRPr sz="1700" dirty="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dirty="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dirty="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endParaRPr sz="1700" dirty="0">
              <a:solidFill>
                <a:srgbClr val="050707"/>
              </a:solidFill>
              <a:latin typeface="Raleway"/>
              <a:ea typeface="Raleway"/>
              <a:cs typeface="Raleway"/>
              <a:sym typeface="Raleway"/>
            </a:endParaRPr>
          </a:p>
        </p:txBody>
      </p:sp>
      <p:sp>
        <p:nvSpPr>
          <p:cNvPr id="399" name="Google Shape;399;p38"/>
          <p:cNvSpPr/>
          <p:nvPr/>
        </p:nvSpPr>
        <p:spPr>
          <a:xfrm>
            <a:off x="-261396" y="-99108"/>
            <a:ext cx="1015500" cy="53457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01" name="Google Shape;401;p38"/>
          <p:cNvPicPr preferRelativeResize="0"/>
          <p:nvPr/>
        </p:nvPicPr>
        <p:blipFill rotWithShape="1">
          <a:blip r:embed="rId3">
            <a:alphaModFix/>
          </a:blip>
          <a:srcRect/>
          <a:stretch/>
        </p:blipFill>
        <p:spPr>
          <a:xfrm>
            <a:off x="8629650" y="4629150"/>
            <a:ext cx="254021" cy="254021"/>
          </a:xfrm>
          <a:prstGeom prst="rect">
            <a:avLst/>
          </a:prstGeom>
          <a:noFill/>
          <a:ln>
            <a:noFill/>
          </a:ln>
        </p:spPr>
      </p:pic>
      <p:sp>
        <p:nvSpPr>
          <p:cNvPr id="2" name="Google Shape;373;p36">
            <a:extLst>
              <a:ext uri="{FF2B5EF4-FFF2-40B4-BE49-F238E27FC236}">
                <a16:creationId xmlns:a16="http://schemas.microsoft.com/office/drawing/2014/main" id="{53D7F4BB-6181-0CDA-61CB-59E30B4976A9}"/>
              </a:ext>
            </a:extLst>
          </p:cNvPr>
          <p:cNvSpPr/>
          <p:nvPr/>
        </p:nvSpPr>
        <p:spPr>
          <a:xfrm>
            <a:off x="1183547" y="2255439"/>
            <a:ext cx="139500" cy="1482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3" name="Google Shape;373;p36">
            <a:extLst>
              <a:ext uri="{FF2B5EF4-FFF2-40B4-BE49-F238E27FC236}">
                <a16:creationId xmlns:a16="http://schemas.microsoft.com/office/drawing/2014/main" id="{5D8136A2-EF9C-B352-116D-435B11E74C8E}"/>
              </a:ext>
            </a:extLst>
          </p:cNvPr>
          <p:cNvSpPr/>
          <p:nvPr/>
        </p:nvSpPr>
        <p:spPr>
          <a:xfrm>
            <a:off x="1183547" y="3123725"/>
            <a:ext cx="139500" cy="148200"/>
          </a:xfrm>
          <a:prstGeom prst="rect">
            <a:avLst/>
          </a:prstGeom>
          <a:solidFill>
            <a:srgbClr val="146161"/>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9"/>
          <p:cNvSpPr/>
          <p:nvPr/>
        </p:nvSpPr>
        <p:spPr>
          <a:xfrm>
            <a:off x="0" y="4629150"/>
            <a:ext cx="5769000" cy="234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07" name="Google Shape;407;p39"/>
          <p:cNvSpPr/>
          <p:nvPr/>
        </p:nvSpPr>
        <p:spPr>
          <a:xfrm>
            <a:off x="5768926" y="0"/>
            <a:ext cx="3778200" cy="36600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08" name="Google Shape;408;p39"/>
          <p:cNvPicPr preferRelativeResize="0"/>
          <p:nvPr/>
        </p:nvPicPr>
        <p:blipFill rotWithShape="1">
          <a:blip r:embed="rId3">
            <a:alphaModFix/>
          </a:blip>
          <a:srcRect/>
          <a:stretch/>
        </p:blipFill>
        <p:spPr>
          <a:xfrm>
            <a:off x="6067777" y="3954027"/>
            <a:ext cx="2099489" cy="632471"/>
          </a:xfrm>
          <a:prstGeom prst="rect">
            <a:avLst/>
          </a:prstGeom>
          <a:noFill/>
          <a:ln>
            <a:noFill/>
          </a:ln>
        </p:spPr>
      </p:pic>
      <p:grpSp>
        <p:nvGrpSpPr>
          <p:cNvPr id="410" name="Google Shape;410;p39"/>
          <p:cNvGrpSpPr/>
          <p:nvPr/>
        </p:nvGrpSpPr>
        <p:grpSpPr>
          <a:xfrm>
            <a:off x="370200" y="827850"/>
            <a:ext cx="5357400" cy="3170825"/>
            <a:chOff x="-220395" y="-2994754"/>
            <a:chExt cx="14286400" cy="8455533"/>
          </a:xfrm>
        </p:grpSpPr>
        <p:sp>
          <p:nvSpPr>
            <p:cNvPr id="411" name="Google Shape;411;p39"/>
            <p:cNvSpPr txBox="1"/>
            <p:nvPr/>
          </p:nvSpPr>
          <p:spPr>
            <a:xfrm>
              <a:off x="-110195" y="3950279"/>
              <a:ext cx="14176200" cy="15105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TOPIC 1: Caring for Yourself: The Science of Emotional Resilience</a:t>
              </a:r>
              <a:endParaRPr sz="800"/>
            </a:p>
          </p:txBody>
        </p:sp>
        <p:sp>
          <p:nvSpPr>
            <p:cNvPr id="412" name="Google Shape;412;p39"/>
            <p:cNvSpPr txBox="1"/>
            <p:nvPr/>
          </p:nvSpPr>
          <p:spPr>
            <a:xfrm>
              <a:off x="-220395" y="-2994754"/>
              <a:ext cx="13907700" cy="6649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SzPts val="600"/>
                <a:buNone/>
              </a:pPr>
              <a:r>
                <a:rPr lang="en-US" sz="3600">
                  <a:solidFill>
                    <a:srgbClr val="050707"/>
                  </a:solidFill>
                  <a:latin typeface="Raleway Black"/>
                  <a:ea typeface="Raleway Black"/>
                  <a:cs typeface="Raleway Black"/>
                  <a:sym typeface="Raleway Black"/>
                </a:rPr>
                <a:t>1.4</a:t>
              </a:r>
              <a:endParaRPr sz="3600">
                <a:solidFill>
                  <a:srgbClr val="050707"/>
                </a:solidFill>
                <a:latin typeface="Raleway Black"/>
                <a:ea typeface="Raleway Black"/>
                <a:cs typeface="Raleway Black"/>
                <a:sym typeface="Raleway Black"/>
              </a:endParaRPr>
            </a:p>
            <a:p>
              <a:pPr marL="0" marR="0" lvl="0" indent="0" algn="l" rtl="0">
                <a:lnSpc>
                  <a:spcPct val="90000"/>
                </a:lnSpc>
                <a:spcBef>
                  <a:spcPts val="0"/>
                </a:spcBef>
                <a:spcAft>
                  <a:spcPts val="0"/>
                </a:spcAft>
                <a:buSzPts val="600"/>
                <a:buNone/>
              </a:pPr>
              <a:r>
                <a:rPr lang="en-US" sz="3600">
                  <a:solidFill>
                    <a:srgbClr val="050707"/>
                  </a:solidFill>
                  <a:latin typeface="Raleway Black"/>
                  <a:ea typeface="Raleway Black"/>
                  <a:cs typeface="Raleway Black"/>
                  <a:sym typeface="Raleway Black"/>
                </a:rPr>
                <a:t>How to Be Compassionate without Suffering So Much</a:t>
              </a:r>
              <a:endParaRPr sz="5800">
                <a:solidFill>
                  <a:srgbClr val="050707"/>
                </a:solidFill>
                <a:latin typeface="Raleway Black"/>
                <a:ea typeface="Raleway Black"/>
                <a:cs typeface="Raleway Black"/>
                <a:sym typeface="Raleway Black"/>
              </a:endParaRPr>
            </a:p>
          </p:txBody>
        </p:sp>
      </p:grpSp>
      <p:sp>
        <p:nvSpPr>
          <p:cNvPr id="413" name="Google Shape;413;p39"/>
          <p:cNvSpPr txBox="1"/>
          <p:nvPr/>
        </p:nvSpPr>
        <p:spPr>
          <a:xfrm>
            <a:off x="514350" y="49530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pSp>
        <p:nvGrpSpPr>
          <p:cNvPr id="418" name="Google Shape;418;p40"/>
          <p:cNvGrpSpPr/>
          <p:nvPr/>
        </p:nvGrpSpPr>
        <p:grpSpPr>
          <a:xfrm>
            <a:off x="192850" y="724800"/>
            <a:ext cx="5171600" cy="3950187"/>
            <a:chOff x="-857333" y="561200"/>
            <a:chExt cx="13790933" cy="10533833"/>
          </a:xfrm>
        </p:grpSpPr>
        <p:sp>
          <p:nvSpPr>
            <p:cNvPr id="419" name="Google Shape;419;p40"/>
            <p:cNvSpPr txBox="1"/>
            <p:nvPr/>
          </p:nvSpPr>
          <p:spPr>
            <a:xfrm>
              <a:off x="-857333" y="561200"/>
              <a:ext cx="13255200" cy="1723800"/>
            </a:xfrm>
            <a:prstGeom prst="rect">
              <a:avLst/>
            </a:prstGeom>
            <a:noFill/>
            <a:ln>
              <a:noFill/>
            </a:ln>
          </p:spPr>
          <p:txBody>
            <a:bodyPr spcFirstLastPara="1" wrap="square" lIns="0" tIns="0" rIns="0" bIns="0" anchor="t" anchorCtr="0">
              <a:spAutoFit/>
            </a:bodyPr>
            <a:lstStyle/>
            <a:p>
              <a:pPr marL="0" lvl="0" indent="0" algn="l" rtl="0">
                <a:lnSpc>
                  <a:spcPct val="110000"/>
                </a:lnSpc>
                <a:spcBef>
                  <a:spcPts val="0"/>
                </a:spcBef>
                <a:spcAft>
                  <a:spcPts val="0"/>
                </a:spcAft>
                <a:buClr>
                  <a:schemeClr val="dk1"/>
                </a:buClr>
                <a:buFont typeface="Arial"/>
                <a:buNone/>
              </a:pPr>
              <a:r>
                <a:rPr lang="en-US" sz="4200">
                  <a:solidFill>
                    <a:srgbClr val="050707"/>
                  </a:solidFill>
                  <a:latin typeface="Raleway"/>
                  <a:ea typeface="Raleway"/>
                  <a:cs typeface="Raleway"/>
                  <a:sym typeface="Raleway"/>
                </a:rPr>
                <a:t>Learning Objectives</a:t>
              </a:r>
              <a:endParaRPr sz="600"/>
            </a:p>
          </p:txBody>
        </p:sp>
        <p:sp>
          <p:nvSpPr>
            <p:cNvPr id="420" name="Google Shape;420;p40"/>
            <p:cNvSpPr txBox="1"/>
            <p:nvPr/>
          </p:nvSpPr>
          <p:spPr>
            <a:xfrm>
              <a:off x="0" y="2689800"/>
              <a:ext cx="12228600" cy="26511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Clr>
                  <a:schemeClr val="dk1"/>
                </a:buClr>
                <a:buSzPts val="600"/>
                <a:buFont typeface="Arial"/>
                <a:buNone/>
              </a:pPr>
              <a:r>
                <a:rPr lang="en-US" sz="1900">
                  <a:solidFill>
                    <a:srgbClr val="1779A6"/>
                  </a:solidFill>
                  <a:latin typeface="Raleway"/>
                  <a:ea typeface="Raleway"/>
                  <a:cs typeface="Raleway"/>
                  <a:sym typeface="Raleway"/>
                </a:rPr>
                <a:t>1.4 How to Be Compassionate without Suffering So Much</a:t>
              </a:r>
              <a:endParaRPr sz="1900">
                <a:solidFill>
                  <a:srgbClr val="1779A6"/>
                </a:solidFill>
                <a:latin typeface="Raleway"/>
                <a:ea typeface="Raleway"/>
                <a:cs typeface="Raleway"/>
                <a:sym typeface="Raleway"/>
              </a:endParaRPr>
            </a:p>
            <a:p>
              <a:pPr marL="0" marR="0" lvl="0" indent="0" algn="l" rtl="0">
                <a:lnSpc>
                  <a:spcPct val="119970"/>
                </a:lnSpc>
                <a:spcBef>
                  <a:spcPts val="0"/>
                </a:spcBef>
                <a:spcAft>
                  <a:spcPts val="0"/>
                </a:spcAft>
                <a:buNone/>
              </a:pPr>
              <a:endParaRPr sz="1900">
                <a:solidFill>
                  <a:srgbClr val="1779A6"/>
                </a:solidFill>
                <a:latin typeface="Raleway"/>
                <a:ea typeface="Raleway"/>
                <a:cs typeface="Raleway"/>
                <a:sym typeface="Raleway"/>
              </a:endParaRPr>
            </a:p>
          </p:txBody>
        </p:sp>
        <p:sp>
          <p:nvSpPr>
            <p:cNvPr id="421" name="Google Shape;421;p40"/>
            <p:cNvSpPr txBox="1"/>
            <p:nvPr/>
          </p:nvSpPr>
          <p:spPr>
            <a:xfrm>
              <a:off x="0" y="4396333"/>
              <a:ext cx="12933600" cy="6698700"/>
            </a:xfrm>
            <a:prstGeom prst="rect">
              <a:avLst/>
            </a:prstGeom>
            <a:noFill/>
            <a:ln>
              <a:noFill/>
            </a:ln>
          </p:spPr>
          <p:txBody>
            <a:bodyPr spcFirstLastPara="1" wrap="square" lIns="0" tIns="0" rIns="0" bIns="0" anchor="t" anchorCtr="0">
              <a:spAutoFit/>
            </a:bodyPr>
            <a:lstStyle/>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Describe “empathic distress,” (a downside of empathy)—and the effects of “emotional contagion.”</a:t>
              </a:r>
              <a:endParaRPr sz="1600">
                <a:solidFill>
                  <a:srgbClr val="050707"/>
                </a:solidFill>
                <a:latin typeface="Raleway"/>
                <a:ea typeface="Raleway"/>
                <a:cs typeface="Raleway"/>
                <a:sym typeface="Raleway"/>
              </a:endParaRPr>
            </a:p>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Identify two pathways of empathy in the brain—one healthy and one not so healthy.</a:t>
              </a:r>
              <a:endParaRPr sz="1600">
                <a:solidFill>
                  <a:srgbClr val="050707"/>
                </a:solidFill>
                <a:latin typeface="Raleway"/>
                <a:ea typeface="Raleway"/>
                <a:cs typeface="Raleway"/>
                <a:sym typeface="Raleway"/>
              </a:endParaRPr>
            </a:p>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Outline five practical strategies for addressing empathic distress in order to extend compassion to others from a position of inner strength.</a:t>
              </a:r>
              <a:endParaRPr sz="1600">
                <a:solidFill>
                  <a:srgbClr val="050707"/>
                </a:solidFill>
                <a:latin typeface="Raleway"/>
                <a:ea typeface="Raleway"/>
                <a:cs typeface="Raleway"/>
                <a:sym typeface="Raleway"/>
              </a:endParaRPr>
            </a:p>
            <a:p>
              <a:pPr marL="254000" marR="0" lvl="0" indent="-228600" algn="l" rtl="0">
                <a:lnSpc>
                  <a:spcPct val="115000"/>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Experience a compassion practice.</a:t>
              </a:r>
              <a:endParaRPr sz="1600">
                <a:solidFill>
                  <a:srgbClr val="050707"/>
                </a:solidFill>
                <a:latin typeface="Raleway"/>
                <a:ea typeface="Raleway"/>
                <a:cs typeface="Raleway"/>
                <a:sym typeface="Raleway"/>
              </a:endParaRPr>
            </a:p>
          </p:txBody>
        </p:sp>
      </p:grpSp>
      <p:sp>
        <p:nvSpPr>
          <p:cNvPr id="422" name="Google Shape;422;p40"/>
          <p:cNvSpPr/>
          <p:nvPr/>
        </p:nvSpPr>
        <p:spPr>
          <a:xfrm>
            <a:off x="5424775" y="-125"/>
            <a:ext cx="3719400" cy="51435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23" name="Google Shape;423;p40"/>
          <p:cNvSpPr/>
          <p:nvPr/>
        </p:nvSpPr>
        <p:spPr>
          <a:xfrm>
            <a:off x="561363" y="4790076"/>
            <a:ext cx="8115300" cy="168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24" name="Google Shape;424;p40"/>
          <p:cNvPicPr preferRelativeResize="0"/>
          <p:nvPr/>
        </p:nvPicPr>
        <p:blipFill rotWithShape="1">
          <a:blip r:embed="rId3">
            <a:alphaModFix/>
          </a:blip>
          <a:srcRect/>
          <a:stretch/>
        </p:blipFill>
        <p:spPr>
          <a:xfrm>
            <a:off x="8629650" y="4629150"/>
            <a:ext cx="254021" cy="254021"/>
          </a:xfrm>
          <a:prstGeom prst="rect">
            <a:avLst/>
          </a:prstGeom>
          <a:noFill/>
          <a:ln>
            <a:noFill/>
          </a:ln>
        </p:spPr>
      </p:pic>
      <p:pic>
        <p:nvPicPr>
          <p:cNvPr id="425" name="Google Shape;425;p40"/>
          <p:cNvPicPr preferRelativeResize="0"/>
          <p:nvPr/>
        </p:nvPicPr>
        <p:blipFill>
          <a:blip r:embed="rId4">
            <a:alphaModFix/>
          </a:blip>
          <a:stretch>
            <a:fillRect/>
          </a:stretch>
        </p:blipFill>
        <p:spPr>
          <a:xfrm>
            <a:off x="6003206" y="480069"/>
            <a:ext cx="2408899" cy="2408899"/>
          </a:xfrm>
          <a:prstGeom prst="rect">
            <a:avLst/>
          </a:prstGeom>
          <a:noFill/>
          <a:ln>
            <a:noFill/>
          </a:ln>
        </p:spPr>
      </p:pic>
      <p:sp>
        <p:nvSpPr>
          <p:cNvPr id="426" name="Google Shape;426;p40"/>
          <p:cNvSpPr txBox="1"/>
          <p:nvPr/>
        </p:nvSpPr>
        <p:spPr>
          <a:xfrm>
            <a:off x="5584375" y="2888975"/>
            <a:ext cx="3400200" cy="1901100"/>
          </a:xfrm>
          <a:prstGeom prst="rect">
            <a:avLst/>
          </a:prstGeom>
          <a:noFill/>
          <a:ln>
            <a:noFill/>
          </a:ln>
        </p:spPr>
        <p:txBody>
          <a:bodyPr spcFirstLastPara="1" wrap="square" lIns="101600" tIns="101600" rIns="101600" bIns="101600" anchor="t" anchorCtr="0">
            <a:spAutoFit/>
          </a:bodyPr>
          <a:lstStyle/>
          <a:p>
            <a:pPr marL="0" marR="0" lvl="0" indent="0" algn="ctr" rtl="0">
              <a:lnSpc>
                <a:spcPct val="119970"/>
              </a:lnSpc>
              <a:spcBef>
                <a:spcPts val="0"/>
              </a:spcBef>
              <a:spcAft>
                <a:spcPts val="0"/>
              </a:spcAft>
              <a:buNone/>
            </a:pPr>
            <a:r>
              <a:rPr lang="en-US" sz="1900" b="1">
                <a:solidFill>
                  <a:schemeClr val="lt1"/>
                </a:solidFill>
                <a:latin typeface="Raleway"/>
                <a:ea typeface="Raleway"/>
                <a:cs typeface="Raleway"/>
                <a:sym typeface="Raleway"/>
              </a:rPr>
              <a:t>Link Objectives to Developmental Indicators in</a:t>
            </a:r>
            <a:br>
              <a:rPr lang="en-US" sz="1900" b="1">
                <a:solidFill>
                  <a:schemeClr val="lt1"/>
                </a:solidFill>
                <a:latin typeface="Raleway"/>
                <a:ea typeface="Raleway"/>
                <a:cs typeface="Raleway"/>
                <a:sym typeface="Raleway"/>
              </a:rPr>
            </a:br>
            <a:r>
              <a:rPr lang="en-US" sz="1900" b="1" u="sng">
                <a:solidFill>
                  <a:schemeClr val="lt1"/>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California Transformative SEL Competencies</a:t>
            </a:r>
            <a:r>
              <a:rPr lang="en-US" sz="1900" b="1">
                <a:solidFill>
                  <a:schemeClr val="lt1"/>
                </a:solidFill>
                <a:latin typeface="Raleway"/>
                <a:ea typeface="Raleway"/>
                <a:cs typeface="Raleway"/>
                <a:sym typeface="Raleway"/>
              </a:rPr>
              <a:t> </a:t>
            </a:r>
            <a:endParaRPr sz="1900" b="1">
              <a:solidFill>
                <a:schemeClr val="lt1"/>
              </a:solidFill>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1"/>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32" name="Google Shape;432;p41"/>
          <p:cNvSpPr/>
          <p:nvPr/>
        </p:nvSpPr>
        <p:spPr>
          <a:xfrm>
            <a:off x="527190" y="-179690"/>
            <a:ext cx="3606600" cy="59220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33" name="Google Shape;433;p41"/>
          <p:cNvPicPr preferRelativeResize="0"/>
          <p:nvPr/>
        </p:nvPicPr>
        <p:blipFill rotWithShape="1">
          <a:blip r:embed="rId3">
            <a:alphaModFix/>
          </a:blip>
          <a:srcRect/>
          <a:stretch/>
        </p:blipFill>
        <p:spPr>
          <a:xfrm>
            <a:off x="8629650" y="175655"/>
            <a:ext cx="254021" cy="254021"/>
          </a:xfrm>
          <a:prstGeom prst="rect">
            <a:avLst/>
          </a:prstGeom>
          <a:noFill/>
          <a:ln>
            <a:noFill/>
          </a:ln>
        </p:spPr>
      </p:pic>
      <p:grpSp>
        <p:nvGrpSpPr>
          <p:cNvPr id="434" name="Google Shape;434;p41"/>
          <p:cNvGrpSpPr/>
          <p:nvPr/>
        </p:nvGrpSpPr>
        <p:grpSpPr>
          <a:xfrm>
            <a:off x="4881750" y="2004448"/>
            <a:ext cx="3747938" cy="1228688"/>
            <a:chOff x="0" y="-76200"/>
            <a:chExt cx="9994500" cy="5262048"/>
          </a:xfrm>
        </p:grpSpPr>
        <p:sp>
          <p:nvSpPr>
            <p:cNvPr id="435" name="Google Shape;435;p41"/>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1779A6"/>
                  </a:solidFill>
                  <a:latin typeface="Raleway"/>
                  <a:ea typeface="Raleway"/>
                  <a:cs typeface="Raleway"/>
                  <a:sym typeface="Raleway"/>
                </a:rPr>
                <a:t>Video</a:t>
              </a:r>
              <a:endParaRPr sz="800">
                <a:solidFill>
                  <a:srgbClr val="1779A6"/>
                </a:solidFill>
              </a:endParaRPr>
            </a:p>
          </p:txBody>
        </p:sp>
        <p:sp>
          <p:nvSpPr>
            <p:cNvPr id="436" name="Google Shape;436;p41"/>
            <p:cNvSpPr txBox="1"/>
            <p:nvPr/>
          </p:nvSpPr>
          <p:spPr>
            <a:xfrm>
              <a:off x="0" y="2654748"/>
              <a:ext cx="9504300" cy="2531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r>
                <a:rPr lang="en-US" sz="1600">
                  <a:solidFill>
                    <a:srgbClr val="050707"/>
                  </a:solidFill>
                  <a:latin typeface="Raleway"/>
                  <a:ea typeface="Raleway"/>
                  <a:cs typeface="Raleway"/>
                  <a:sym typeface="Raleway"/>
                </a:rPr>
                <a:t>Video: </a:t>
              </a:r>
              <a:r>
                <a:rPr lang="en-US" sz="1600" u="sng">
                  <a:solidFill>
                    <a:schemeClr val="hlink"/>
                  </a:solidFill>
                  <a:latin typeface="Raleway"/>
                  <a:ea typeface="Raleway"/>
                  <a:cs typeface="Raleway"/>
                  <a:sym typeface="Raleway"/>
                  <a:hlinkClick r:id="rId4"/>
                </a:rPr>
                <a:t>Exploring Empathic Distress Versus Empathic Concern</a:t>
              </a:r>
              <a:endParaRPr sz="800"/>
            </a:p>
          </p:txBody>
        </p:sp>
      </p:grpSp>
      <p:pic>
        <p:nvPicPr>
          <p:cNvPr id="437" name="Google Shape;437;p41"/>
          <p:cNvPicPr preferRelativeResize="0"/>
          <p:nvPr/>
        </p:nvPicPr>
        <p:blipFill rotWithShape="1">
          <a:blip r:embed="rId5">
            <a:alphaModFix/>
          </a:blip>
          <a:srcRect/>
          <a:stretch/>
        </p:blipFill>
        <p:spPr>
          <a:xfrm>
            <a:off x="639218" y="252717"/>
            <a:ext cx="815616" cy="815616"/>
          </a:xfrm>
          <a:prstGeom prst="rect">
            <a:avLst/>
          </a:prstGeom>
          <a:noFill/>
          <a:ln>
            <a:noFill/>
          </a:ln>
        </p:spPr>
      </p:pic>
      <p:pic>
        <p:nvPicPr>
          <p:cNvPr id="438" name="Google Shape;438;p41" title="Exploring Empathic Distress versus Empathic Concern (CA SEL)">
            <a:hlinkClick r:id="rId6"/>
          </p:cNvPr>
          <p:cNvPicPr preferRelativeResize="0"/>
          <p:nvPr/>
        </p:nvPicPr>
        <p:blipFill>
          <a:blip r:embed="rId7">
            <a:alphaModFix/>
          </a:blip>
          <a:stretch>
            <a:fillRect/>
          </a:stretch>
        </p:blipFill>
        <p:spPr>
          <a:xfrm>
            <a:off x="325225" y="1550826"/>
            <a:ext cx="3151838" cy="1772906"/>
          </a:xfrm>
          <a:prstGeom prst="rect">
            <a:avLst/>
          </a:prstGeom>
          <a:noFill/>
          <a:ln w="19050" cap="flat" cmpd="sng">
            <a:solidFill>
              <a:srgbClr val="1F497D"/>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p:nvPr/>
        </p:nvSpPr>
        <p:spPr>
          <a:xfrm>
            <a:off x="0" y="4629150"/>
            <a:ext cx="5769000" cy="234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11" name="Google Shape;111;p15"/>
          <p:cNvSpPr/>
          <p:nvPr/>
        </p:nvSpPr>
        <p:spPr>
          <a:xfrm>
            <a:off x="5768925" y="0"/>
            <a:ext cx="3375000" cy="3660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112" name="Google Shape;112;p15"/>
          <p:cNvPicPr preferRelativeResize="0"/>
          <p:nvPr/>
        </p:nvPicPr>
        <p:blipFill rotWithShape="1">
          <a:blip r:embed="rId3">
            <a:alphaModFix/>
          </a:blip>
          <a:srcRect/>
          <a:stretch/>
        </p:blipFill>
        <p:spPr>
          <a:xfrm>
            <a:off x="6067777" y="3954027"/>
            <a:ext cx="2099489" cy="632471"/>
          </a:xfrm>
          <a:prstGeom prst="rect">
            <a:avLst/>
          </a:prstGeom>
          <a:noFill/>
          <a:ln>
            <a:noFill/>
          </a:ln>
        </p:spPr>
      </p:pic>
      <p:grpSp>
        <p:nvGrpSpPr>
          <p:cNvPr id="114" name="Google Shape;114;p15"/>
          <p:cNvGrpSpPr/>
          <p:nvPr/>
        </p:nvGrpSpPr>
        <p:grpSpPr>
          <a:xfrm>
            <a:off x="226450" y="1303913"/>
            <a:ext cx="5542538" cy="2429669"/>
            <a:chOff x="-603796" y="-1861004"/>
            <a:chExt cx="14780100" cy="6479117"/>
          </a:xfrm>
        </p:grpSpPr>
        <p:sp>
          <p:nvSpPr>
            <p:cNvPr id="115" name="Google Shape;115;p15"/>
            <p:cNvSpPr txBox="1"/>
            <p:nvPr/>
          </p:nvSpPr>
          <p:spPr>
            <a:xfrm>
              <a:off x="-301860" y="3107613"/>
              <a:ext cx="14176200" cy="15105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Clr>
                  <a:schemeClr val="dk1"/>
                </a:buClr>
                <a:buFont typeface="Arial"/>
                <a:buNone/>
              </a:pPr>
              <a:r>
                <a:rPr lang="en-US" sz="1600">
                  <a:solidFill>
                    <a:srgbClr val="050707"/>
                  </a:solidFill>
                  <a:latin typeface="Raleway"/>
                  <a:ea typeface="Raleway"/>
                  <a:cs typeface="Raleway"/>
                  <a:sym typeface="Raleway"/>
                </a:rPr>
                <a:t>TOPIC 1: Caring for Yourself: The Science of Emotional Resilience</a:t>
              </a:r>
              <a:endParaRPr sz="800"/>
            </a:p>
          </p:txBody>
        </p:sp>
        <p:sp>
          <p:nvSpPr>
            <p:cNvPr id="116" name="Google Shape;116;p15"/>
            <p:cNvSpPr txBox="1"/>
            <p:nvPr/>
          </p:nvSpPr>
          <p:spPr>
            <a:xfrm>
              <a:off x="-603796" y="-1861004"/>
              <a:ext cx="14780100" cy="35463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800">
                  <a:solidFill>
                    <a:srgbClr val="050707"/>
                  </a:solidFill>
                  <a:latin typeface="Raleway Black"/>
                  <a:ea typeface="Raleway Black"/>
                  <a:cs typeface="Raleway Black"/>
                  <a:sym typeface="Raleway Black"/>
                </a:rPr>
                <a:t>1.1 Understanding Your Emotions</a:t>
              </a:r>
              <a:endParaRPr sz="4800"/>
            </a:p>
          </p:txBody>
        </p:sp>
      </p:grpSp>
      <p:sp>
        <p:nvSpPr>
          <p:cNvPr id="117" name="Google Shape;117;p15"/>
          <p:cNvSpPr txBox="1"/>
          <p:nvPr/>
        </p:nvSpPr>
        <p:spPr>
          <a:xfrm>
            <a:off x="514350" y="49530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2"/>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44" name="Google Shape;444;p42"/>
          <p:cNvSpPr/>
          <p:nvPr/>
        </p:nvSpPr>
        <p:spPr>
          <a:xfrm>
            <a:off x="527190" y="-179690"/>
            <a:ext cx="3606600" cy="59220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45" name="Google Shape;445;p42"/>
          <p:cNvPicPr preferRelativeResize="0"/>
          <p:nvPr/>
        </p:nvPicPr>
        <p:blipFill rotWithShape="1">
          <a:blip r:embed="rId3">
            <a:alphaModFix/>
          </a:blip>
          <a:srcRect/>
          <a:stretch/>
        </p:blipFill>
        <p:spPr>
          <a:xfrm>
            <a:off x="8629650" y="175655"/>
            <a:ext cx="254021" cy="254021"/>
          </a:xfrm>
          <a:prstGeom prst="rect">
            <a:avLst/>
          </a:prstGeom>
          <a:noFill/>
          <a:ln>
            <a:noFill/>
          </a:ln>
        </p:spPr>
      </p:pic>
      <p:grpSp>
        <p:nvGrpSpPr>
          <p:cNvPr id="446" name="Google Shape;446;p42"/>
          <p:cNvGrpSpPr/>
          <p:nvPr/>
        </p:nvGrpSpPr>
        <p:grpSpPr>
          <a:xfrm>
            <a:off x="4881750" y="2004448"/>
            <a:ext cx="3747938" cy="1228688"/>
            <a:chOff x="0" y="-76200"/>
            <a:chExt cx="9994500" cy="5262048"/>
          </a:xfrm>
        </p:grpSpPr>
        <p:sp>
          <p:nvSpPr>
            <p:cNvPr id="447" name="Google Shape;447;p42"/>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1779A6"/>
                  </a:solidFill>
                  <a:latin typeface="Raleway"/>
                  <a:ea typeface="Raleway"/>
                  <a:cs typeface="Raleway"/>
                  <a:sym typeface="Raleway"/>
                </a:rPr>
                <a:t>Video</a:t>
              </a:r>
              <a:endParaRPr sz="800">
                <a:solidFill>
                  <a:srgbClr val="1779A6"/>
                </a:solidFill>
              </a:endParaRPr>
            </a:p>
          </p:txBody>
        </p:sp>
        <p:sp>
          <p:nvSpPr>
            <p:cNvPr id="448" name="Google Shape;448;p42"/>
            <p:cNvSpPr txBox="1"/>
            <p:nvPr/>
          </p:nvSpPr>
          <p:spPr>
            <a:xfrm>
              <a:off x="0" y="2654748"/>
              <a:ext cx="9504300" cy="2531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r>
                <a:rPr lang="en-US" sz="1600">
                  <a:solidFill>
                    <a:srgbClr val="050707"/>
                  </a:solidFill>
                  <a:latin typeface="Raleway"/>
                  <a:ea typeface="Raleway"/>
                  <a:cs typeface="Raleway"/>
                  <a:sym typeface="Raleway"/>
                </a:rPr>
                <a:t>Video: </a:t>
              </a:r>
              <a:r>
                <a:rPr lang="en-US" sz="1600" u="sng">
                  <a:solidFill>
                    <a:schemeClr val="hlink"/>
                  </a:solidFill>
                  <a:latin typeface="Raleway"/>
                  <a:ea typeface="Raleway"/>
                  <a:cs typeface="Raleway"/>
                  <a:sym typeface="Raleway"/>
                  <a:hlinkClick r:id="rId4"/>
                </a:rPr>
                <a:t>Strategies for Addressing Empathic Distress</a:t>
              </a:r>
              <a:endParaRPr sz="800"/>
            </a:p>
          </p:txBody>
        </p:sp>
      </p:grpSp>
      <p:pic>
        <p:nvPicPr>
          <p:cNvPr id="449" name="Google Shape;449;p42"/>
          <p:cNvPicPr preferRelativeResize="0"/>
          <p:nvPr/>
        </p:nvPicPr>
        <p:blipFill rotWithShape="1">
          <a:blip r:embed="rId5">
            <a:alphaModFix/>
          </a:blip>
          <a:srcRect/>
          <a:stretch/>
        </p:blipFill>
        <p:spPr>
          <a:xfrm>
            <a:off x="639218" y="252717"/>
            <a:ext cx="815616" cy="815616"/>
          </a:xfrm>
          <a:prstGeom prst="rect">
            <a:avLst/>
          </a:prstGeom>
          <a:noFill/>
          <a:ln>
            <a:noFill/>
          </a:ln>
        </p:spPr>
      </p:pic>
      <p:pic>
        <p:nvPicPr>
          <p:cNvPr id="450" name="Google Shape;450;p42" title="Strategies for Addressing Empathic Distress (CA SEL)">
            <a:hlinkClick r:id="rId6"/>
          </p:cNvPr>
          <p:cNvPicPr preferRelativeResize="0"/>
          <p:nvPr/>
        </p:nvPicPr>
        <p:blipFill>
          <a:blip r:embed="rId7">
            <a:alphaModFix/>
          </a:blip>
          <a:stretch>
            <a:fillRect/>
          </a:stretch>
        </p:blipFill>
        <p:spPr>
          <a:xfrm>
            <a:off x="176738" y="1680844"/>
            <a:ext cx="3230625" cy="1817222"/>
          </a:xfrm>
          <a:prstGeom prst="rect">
            <a:avLst/>
          </a:prstGeom>
          <a:noFill/>
          <a:ln w="19050" cap="flat" cmpd="sng">
            <a:solidFill>
              <a:srgbClr val="1F497D"/>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3"/>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56" name="Google Shape;456;p43"/>
          <p:cNvSpPr/>
          <p:nvPr/>
        </p:nvSpPr>
        <p:spPr>
          <a:xfrm>
            <a:off x="527190" y="-179690"/>
            <a:ext cx="3606600" cy="59220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57" name="Google Shape;457;p43"/>
          <p:cNvPicPr preferRelativeResize="0"/>
          <p:nvPr/>
        </p:nvPicPr>
        <p:blipFill rotWithShape="1">
          <a:blip r:embed="rId3">
            <a:alphaModFix/>
          </a:blip>
          <a:srcRect/>
          <a:stretch/>
        </p:blipFill>
        <p:spPr>
          <a:xfrm>
            <a:off x="8629650" y="175655"/>
            <a:ext cx="254021" cy="254021"/>
          </a:xfrm>
          <a:prstGeom prst="rect">
            <a:avLst/>
          </a:prstGeom>
          <a:noFill/>
          <a:ln>
            <a:noFill/>
          </a:ln>
        </p:spPr>
      </p:pic>
      <p:grpSp>
        <p:nvGrpSpPr>
          <p:cNvPr id="458" name="Google Shape;458;p43"/>
          <p:cNvGrpSpPr/>
          <p:nvPr/>
        </p:nvGrpSpPr>
        <p:grpSpPr>
          <a:xfrm>
            <a:off x="4881750" y="2004448"/>
            <a:ext cx="3747938" cy="1228688"/>
            <a:chOff x="0" y="-76200"/>
            <a:chExt cx="9994500" cy="5262048"/>
          </a:xfrm>
        </p:grpSpPr>
        <p:sp>
          <p:nvSpPr>
            <p:cNvPr id="459" name="Google Shape;459;p43"/>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1779A6"/>
                  </a:solidFill>
                  <a:latin typeface="Raleway"/>
                  <a:ea typeface="Raleway"/>
                  <a:cs typeface="Raleway"/>
                  <a:sym typeface="Raleway"/>
                </a:rPr>
                <a:t>Video</a:t>
              </a:r>
              <a:endParaRPr sz="800">
                <a:solidFill>
                  <a:srgbClr val="1779A6"/>
                </a:solidFill>
              </a:endParaRPr>
            </a:p>
          </p:txBody>
        </p:sp>
        <p:sp>
          <p:nvSpPr>
            <p:cNvPr id="460" name="Google Shape;460;p43"/>
            <p:cNvSpPr txBox="1"/>
            <p:nvPr/>
          </p:nvSpPr>
          <p:spPr>
            <a:xfrm>
              <a:off x="0" y="2654748"/>
              <a:ext cx="9504300" cy="2531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r>
                <a:rPr lang="en-US" sz="1600">
                  <a:solidFill>
                    <a:srgbClr val="050707"/>
                  </a:solidFill>
                  <a:latin typeface="Raleway"/>
                  <a:ea typeface="Raleway"/>
                  <a:cs typeface="Raleway"/>
                  <a:sym typeface="Raleway"/>
                </a:rPr>
                <a:t>Video: </a:t>
              </a:r>
              <a:r>
                <a:rPr lang="en-US" sz="1600" u="sng">
                  <a:solidFill>
                    <a:schemeClr val="hlink"/>
                  </a:solidFill>
                  <a:latin typeface="Raleway"/>
                  <a:ea typeface="Raleway"/>
                  <a:cs typeface="Raleway"/>
                  <a:sym typeface="Raleway"/>
                  <a:hlinkClick r:id="rId4"/>
                </a:rPr>
                <a:t>Try a Practice: Breathing Compassion In and Out</a:t>
              </a:r>
              <a:endParaRPr sz="800"/>
            </a:p>
          </p:txBody>
        </p:sp>
      </p:grpSp>
      <p:pic>
        <p:nvPicPr>
          <p:cNvPr id="461" name="Google Shape;461;p43"/>
          <p:cNvPicPr preferRelativeResize="0"/>
          <p:nvPr/>
        </p:nvPicPr>
        <p:blipFill rotWithShape="1">
          <a:blip r:embed="rId5">
            <a:alphaModFix/>
          </a:blip>
          <a:srcRect/>
          <a:stretch/>
        </p:blipFill>
        <p:spPr>
          <a:xfrm>
            <a:off x="639218" y="252717"/>
            <a:ext cx="815616" cy="815616"/>
          </a:xfrm>
          <a:prstGeom prst="rect">
            <a:avLst/>
          </a:prstGeom>
          <a:noFill/>
          <a:ln>
            <a:noFill/>
          </a:ln>
        </p:spPr>
      </p:pic>
      <p:pic>
        <p:nvPicPr>
          <p:cNvPr id="462" name="Google Shape;462;p43" title="Practice: Breathing Compassion In and Out (CA SEL)">
            <a:hlinkClick r:id="rId6"/>
          </p:cNvPr>
          <p:cNvPicPr preferRelativeResize="0"/>
          <p:nvPr/>
        </p:nvPicPr>
        <p:blipFill>
          <a:blip r:embed="rId7">
            <a:alphaModFix/>
          </a:blip>
          <a:stretch>
            <a:fillRect/>
          </a:stretch>
        </p:blipFill>
        <p:spPr>
          <a:xfrm>
            <a:off x="229063" y="1505113"/>
            <a:ext cx="3403200" cy="1914300"/>
          </a:xfrm>
          <a:prstGeom prst="rect">
            <a:avLst/>
          </a:prstGeom>
          <a:noFill/>
          <a:ln w="19050" cap="flat" cmpd="sng">
            <a:solidFill>
              <a:srgbClr val="1F497D"/>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4"/>
          <p:cNvSpPr/>
          <p:nvPr/>
        </p:nvSpPr>
        <p:spPr>
          <a:xfrm>
            <a:off x="1451159" y="1714501"/>
            <a:ext cx="139500" cy="1482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68" name="Google Shape;468;p44"/>
          <p:cNvSpPr/>
          <p:nvPr/>
        </p:nvSpPr>
        <p:spPr>
          <a:xfrm>
            <a:off x="-261396" y="-99108"/>
            <a:ext cx="1015500" cy="53457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69" name="Google Shape;469;p44"/>
          <p:cNvSpPr/>
          <p:nvPr/>
        </p:nvSpPr>
        <p:spPr>
          <a:xfrm>
            <a:off x="1451159" y="2902180"/>
            <a:ext cx="139500" cy="1482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70" name="Google Shape;470;p44"/>
          <p:cNvSpPr/>
          <p:nvPr/>
        </p:nvSpPr>
        <p:spPr>
          <a:xfrm>
            <a:off x="1451159" y="3808568"/>
            <a:ext cx="139500" cy="148200"/>
          </a:xfrm>
          <a:prstGeom prst="rect">
            <a:avLst/>
          </a:prstGeom>
          <a:solidFill>
            <a:srgbClr val="1779A6"/>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71" name="Google Shape;471;p44"/>
          <p:cNvPicPr preferRelativeResize="0"/>
          <p:nvPr/>
        </p:nvPicPr>
        <p:blipFill rotWithShape="1">
          <a:blip r:embed="rId3">
            <a:alphaModFix/>
          </a:blip>
          <a:srcRect/>
          <a:stretch/>
        </p:blipFill>
        <p:spPr>
          <a:xfrm>
            <a:off x="8629650" y="4629150"/>
            <a:ext cx="254021" cy="254021"/>
          </a:xfrm>
          <a:prstGeom prst="rect">
            <a:avLst/>
          </a:prstGeom>
          <a:noFill/>
          <a:ln>
            <a:noFill/>
          </a:ln>
        </p:spPr>
      </p:pic>
      <p:grpSp>
        <p:nvGrpSpPr>
          <p:cNvPr id="472" name="Google Shape;472;p44"/>
          <p:cNvGrpSpPr/>
          <p:nvPr/>
        </p:nvGrpSpPr>
        <p:grpSpPr>
          <a:xfrm>
            <a:off x="1451159" y="770226"/>
            <a:ext cx="7178516" cy="677250"/>
            <a:chOff x="0" y="682336"/>
            <a:chExt cx="19142709" cy="1806000"/>
          </a:xfrm>
        </p:grpSpPr>
        <p:sp>
          <p:nvSpPr>
            <p:cNvPr id="473" name="Google Shape;473;p44"/>
            <p:cNvSpPr txBox="1"/>
            <p:nvPr/>
          </p:nvSpPr>
          <p:spPr>
            <a:xfrm>
              <a:off x="9" y="682336"/>
              <a:ext cx="19142700" cy="18060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SzPts val="600"/>
                <a:buNone/>
              </a:pPr>
              <a:r>
                <a:rPr lang="en-US" sz="4400">
                  <a:solidFill>
                    <a:srgbClr val="1779A6"/>
                  </a:solidFill>
                  <a:latin typeface="Raleway"/>
                  <a:ea typeface="Raleway"/>
                  <a:cs typeface="Raleway"/>
                  <a:sym typeface="Raleway"/>
                </a:rPr>
                <a:t>Group Reflection</a:t>
              </a:r>
              <a:endParaRPr sz="4400">
                <a:solidFill>
                  <a:srgbClr val="1779A6"/>
                </a:solidFill>
                <a:latin typeface="Raleway"/>
                <a:ea typeface="Raleway"/>
                <a:cs typeface="Raleway"/>
                <a:sym typeface="Raleway"/>
              </a:endParaRPr>
            </a:p>
          </p:txBody>
        </p:sp>
        <p:sp>
          <p:nvSpPr>
            <p:cNvPr id="474" name="Google Shape;474;p44"/>
            <p:cNvSpPr txBox="1"/>
            <p:nvPr/>
          </p:nvSpPr>
          <p:spPr>
            <a:xfrm>
              <a:off x="0" y="2157433"/>
              <a:ext cx="17574300" cy="328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endParaRPr sz="800"/>
            </a:p>
          </p:txBody>
        </p:sp>
      </p:grpSp>
      <p:sp>
        <p:nvSpPr>
          <p:cNvPr id="475" name="Google Shape;475;p44"/>
          <p:cNvSpPr txBox="1"/>
          <p:nvPr/>
        </p:nvSpPr>
        <p:spPr>
          <a:xfrm>
            <a:off x="1705275" y="1659150"/>
            <a:ext cx="7178400" cy="2970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Are you sensitive to “emotional contagion” (the tendency to automatically adopt the emotional state of another person)? How do you know?</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What were the five strategies for addressing empathetic distress presented in the video?</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Which strategies would support you in returning to neutral, present-moment awareness when you realize you are in a state of empathic distress?</a:t>
            </a:r>
            <a:endParaRPr sz="1700">
              <a:solidFill>
                <a:srgbClr val="050707"/>
              </a:solidFill>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779A6"/>
        </a:solidFill>
        <a:effectLst/>
      </p:bgPr>
    </p:bg>
    <p:spTree>
      <p:nvGrpSpPr>
        <p:cNvPr id="1" name="Shape 479"/>
        <p:cNvGrpSpPr/>
        <p:nvPr/>
      </p:nvGrpSpPr>
      <p:grpSpPr>
        <a:xfrm>
          <a:off x="0" y="0"/>
          <a:ext cx="0" cy="0"/>
          <a:chOff x="0" y="0"/>
          <a:chExt cx="0" cy="0"/>
        </a:xfrm>
      </p:grpSpPr>
      <p:sp>
        <p:nvSpPr>
          <p:cNvPr id="480" name="Google Shape;480;p45"/>
          <p:cNvSpPr txBox="1"/>
          <p:nvPr/>
        </p:nvSpPr>
        <p:spPr>
          <a:xfrm>
            <a:off x="514350" y="504825"/>
            <a:ext cx="36699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FFFFFF"/>
                </a:solidFill>
                <a:latin typeface="Raleway"/>
                <a:ea typeface="Raleway"/>
                <a:cs typeface="Raleway"/>
                <a:sym typeface="Raleway"/>
              </a:rPr>
              <a:t>TAKE IT DEEPER</a:t>
            </a:r>
            <a:endParaRPr sz="800"/>
          </a:p>
        </p:txBody>
      </p:sp>
      <p:grpSp>
        <p:nvGrpSpPr>
          <p:cNvPr id="481" name="Google Shape;481;p45"/>
          <p:cNvGrpSpPr/>
          <p:nvPr/>
        </p:nvGrpSpPr>
        <p:grpSpPr>
          <a:xfrm>
            <a:off x="378837" y="1115141"/>
            <a:ext cx="4413025" cy="3645284"/>
            <a:chOff x="-388167" y="-2596750"/>
            <a:chExt cx="11768067" cy="9720758"/>
          </a:xfrm>
        </p:grpSpPr>
        <p:sp>
          <p:nvSpPr>
            <p:cNvPr id="482" name="Google Shape;482;p45"/>
            <p:cNvSpPr txBox="1"/>
            <p:nvPr/>
          </p:nvSpPr>
          <p:spPr>
            <a:xfrm>
              <a:off x="0" y="5519008"/>
              <a:ext cx="11379900" cy="1605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700">
                  <a:solidFill>
                    <a:srgbClr val="FFFFFF"/>
                  </a:solidFill>
                  <a:latin typeface="Raleway"/>
                  <a:ea typeface="Raleway"/>
                  <a:cs typeface="Raleway"/>
                  <a:sym typeface="Raleway"/>
                </a:rPr>
                <a:t>1.4 Learning How to Be Compassionate without Suffering So Much</a:t>
              </a:r>
              <a:endParaRPr sz="800"/>
            </a:p>
          </p:txBody>
        </p:sp>
        <p:sp>
          <p:nvSpPr>
            <p:cNvPr id="483" name="Google Shape;483;p45"/>
            <p:cNvSpPr/>
            <p:nvPr/>
          </p:nvSpPr>
          <p:spPr>
            <a:xfrm>
              <a:off x="0" y="4860703"/>
              <a:ext cx="1166700" cy="165300"/>
            </a:xfrm>
            <a:prstGeom prst="rect">
              <a:avLst/>
            </a:prstGeom>
            <a:solidFill>
              <a:srgbClr val="FFFFFF"/>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84" name="Google Shape;484;p45"/>
            <p:cNvSpPr txBox="1"/>
            <p:nvPr/>
          </p:nvSpPr>
          <p:spPr>
            <a:xfrm>
              <a:off x="-388167" y="-2596750"/>
              <a:ext cx="11221800" cy="5910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a:solidFill>
                    <a:srgbClr val="FFFFFF"/>
                  </a:solidFill>
                  <a:latin typeface="Raleway"/>
                  <a:ea typeface="Raleway"/>
                  <a:cs typeface="Raleway"/>
                  <a:sym typeface="Raleway"/>
                </a:rPr>
                <a:t>Complete</a:t>
              </a:r>
              <a:r>
                <a:rPr lang="en-US" sz="3600" b="1">
                  <a:solidFill>
                    <a:srgbClr val="FFFFFF"/>
                  </a:solidFill>
                  <a:latin typeface="Raleway"/>
                  <a:ea typeface="Raleway"/>
                  <a:cs typeface="Raleway"/>
                  <a:sym typeface="Raleway"/>
                </a:rPr>
                <a:t> “Understanding Empathetic Distress” </a:t>
              </a:r>
              <a:endParaRPr sz="800"/>
            </a:p>
          </p:txBody>
        </p:sp>
      </p:grpSp>
      <p:pic>
        <p:nvPicPr>
          <p:cNvPr id="485" name="Google Shape;485;p45"/>
          <p:cNvPicPr preferRelativeResize="0"/>
          <p:nvPr/>
        </p:nvPicPr>
        <p:blipFill rotWithShape="1">
          <a:blip r:embed="rId3">
            <a:alphaModFix/>
          </a:blip>
          <a:srcRect/>
          <a:stretch/>
        </p:blipFill>
        <p:spPr>
          <a:xfrm>
            <a:off x="8557927" y="4506407"/>
            <a:ext cx="254021" cy="254021"/>
          </a:xfrm>
          <a:prstGeom prst="rect">
            <a:avLst/>
          </a:prstGeom>
          <a:noFill/>
          <a:ln>
            <a:noFill/>
          </a:ln>
        </p:spPr>
      </p:pic>
      <p:pic>
        <p:nvPicPr>
          <p:cNvPr id="486" name="Google Shape;486;p45"/>
          <p:cNvPicPr preferRelativeResize="0"/>
          <p:nvPr/>
        </p:nvPicPr>
        <p:blipFill>
          <a:blip r:embed="rId4">
            <a:alphaModFix/>
          </a:blip>
          <a:stretch>
            <a:fillRect/>
          </a:stretch>
        </p:blipFill>
        <p:spPr>
          <a:xfrm>
            <a:off x="4649074" y="197090"/>
            <a:ext cx="3669899" cy="474930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6"/>
          <p:cNvSpPr/>
          <p:nvPr/>
        </p:nvSpPr>
        <p:spPr>
          <a:xfrm>
            <a:off x="0" y="4629150"/>
            <a:ext cx="5769000" cy="234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492" name="Google Shape;492;p46"/>
          <p:cNvSpPr/>
          <p:nvPr/>
        </p:nvSpPr>
        <p:spPr>
          <a:xfrm>
            <a:off x="5868151" y="0"/>
            <a:ext cx="3778200" cy="3660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493" name="Google Shape;493;p46"/>
          <p:cNvPicPr preferRelativeResize="0"/>
          <p:nvPr/>
        </p:nvPicPr>
        <p:blipFill rotWithShape="1">
          <a:blip r:embed="rId3">
            <a:alphaModFix/>
          </a:blip>
          <a:srcRect/>
          <a:stretch/>
        </p:blipFill>
        <p:spPr>
          <a:xfrm>
            <a:off x="6067777" y="3954027"/>
            <a:ext cx="2099489" cy="632471"/>
          </a:xfrm>
          <a:prstGeom prst="rect">
            <a:avLst/>
          </a:prstGeom>
          <a:noFill/>
          <a:ln>
            <a:noFill/>
          </a:ln>
        </p:spPr>
      </p:pic>
      <p:grpSp>
        <p:nvGrpSpPr>
          <p:cNvPr id="495" name="Google Shape;495;p46"/>
          <p:cNvGrpSpPr/>
          <p:nvPr/>
        </p:nvGrpSpPr>
        <p:grpSpPr>
          <a:xfrm>
            <a:off x="552074" y="1627425"/>
            <a:ext cx="5316076" cy="2299613"/>
            <a:chOff x="264537" y="-998304"/>
            <a:chExt cx="14176202" cy="6132300"/>
          </a:xfrm>
        </p:grpSpPr>
        <p:sp>
          <p:nvSpPr>
            <p:cNvPr id="496" name="Google Shape;496;p46"/>
            <p:cNvSpPr txBox="1"/>
            <p:nvPr/>
          </p:nvSpPr>
          <p:spPr>
            <a:xfrm>
              <a:off x="264537" y="3107629"/>
              <a:ext cx="13276500" cy="15105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TOPIC 1: Caring for Yourself: The Science of Emotional Resilience</a:t>
              </a:r>
              <a:endParaRPr sz="800"/>
            </a:p>
          </p:txBody>
        </p:sp>
        <p:sp>
          <p:nvSpPr>
            <p:cNvPr id="497" name="Google Shape;497;p46"/>
            <p:cNvSpPr txBox="1"/>
            <p:nvPr/>
          </p:nvSpPr>
          <p:spPr>
            <a:xfrm>
              <a:off x="264539" y="-998304"/>
              <a:ext cx="14176200" cy="61323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600"/>
                <a:buFont typeface="Arial"/>
                <a:buNone/>
              </a:pPr>
              <a:r>
                <a:rPr lang="en-US" sz="3600">
                  <a:solidFill>
                    <a:srgbClr val="050707"/>
                  </a:solidFill>
                  <a:latin typeface="Raleway Black"/>
                  <a:ea typeface="Raleway Black"/>
                  <a:cs typeface="Raleway Black"/>
                  <a:sym typeface="Raleway Black"/>
                </a:rPr>
                <a:t>1.5 Self-Awareness, Emotional Resilience, and Equity</a:t>
              </a:r>
              <a:endParaRPr sz="3600">
                <a:solidFill>
                  <a:srgbClr val="050707"/>
                </a:solidFill>
                <a:latin typeface="Raleway Black"/>
                <a:ea typeface="Raleway Black"/>
                <a:cs typeface="Raleway Black"/>
                <a:sym typeface="Raleway Black"/>
              </a:endParaRPr>
            </a:p>
            <a:p>
              <a:pPr marL="0" marR="0" lvl="0" indent="0" algn="l" rtl="0">
                <a:lnSpc>
                  <a:spcPct val="90000"/>
                </a:lnSpc>
                <a:spcBef>
                  <a:spcPts val="0"/>
                </a:spcBef>
                <a:spcAft>
                  <a:spcPts val="0"/>
                </a:spcAft>
                <a:buNone/>
              </a:pPr>
              <a:endParaRPr sz="5800">
                <a:solidFill>
                  <a:srgbClr val="050707"/>
                </a:solidFill>
                <a:latin typeface="Raleway Black"/>
                <a:ea typeface="Raleway Black"/>
                <a:cs typeface="Raleway Black"/>
                <a:sym typeface="Raleway Black"/>
              </a:endParaRPr>
            </a:p>
          </p:txBody>
        </p:sp>
      </p:grpSp>
      <p:sp>
        <p:nvSpPr>
          <p:cNvPr id="498" name="Google Shape;498;p46"/>
          <p:cNvSpPr txBox="1"/>
          <p:nvPr/>
        </p:nvSpPr>
        <p:spPr>
          <a:xfrm>
            <a:off x="514350" y="49530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grpSp>
        <p:nvGrpSpPr>
          <p:cNvPr id="503" name="Google Shape;503;p47"/>
          <p:cNvGrpSpPr/>
          <p:nvPr/>
        </p:nvGrpSpPr>
        <p:grpSpPr>
          <a:xfrm>
            <a:off x="514350" y="539350"/>
            <a:ext cx="4448504" cy="3850159"/>
            <a:chOff x="0" y="66675"/>
            <a:chExt cx="10644900" cy="10267092"/>
          </a:xfrm>
        </p:grpSpPr>
        <p:sp>
          <p:nvSpPr>
            <p:cNvPr id="504" name="Google Shape;504;p47"/>
            <p:cNvSpPr txBox="1"/>
            <p:nvPr/>
          </p:nvSpPr>
          <p:spPr>
            <a:xfrm>
              <a:off x="0" y="66675"/>
              <a:ext cx="10644900" cy="3792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400">
                  <a:solidFill>
                    <a:srgbClr val="050707"/>
                  </a:solidFill>
                  <a:latin typeface="Raleway"/>
                  <a:ea typeface="Raleway"/>
                  <a:cs typeface="Raleway"/>
                  <a:sym typeface="Raleway"/>
                </a:rPr>
                <a:t>Learning Objectives</a:t>
              </a:r>
              <a:endParaRPr sz="800"/>
            </a:p>
          </p:txBody>
        </p:sp>
        <p:sp>
          <p:nvSpPr>
            <p:cNvPr id="505" name="Google Shape;505;p47"/>
            <p:cNvSpPr txBox="1"/>
            <p:nvPr/>
          </p:nvSpPr>
          <p:spPr>
            <a:xfrm>
              <a:off x="0" y="4072075"/>
              <a:ext cx="10644900" cy="17154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Clr>
                  <a:schemeClr val="dk1"/>
                </a:buClr>
                <a:buSzPts val="600"/>
                <a:buFont typeface="Arial"/>
                <a:buNone/>
              </a:pPr>
              <a:r>
                <a:rPr lang="en-US" sz="1900">
                  <a:solidFill>
                    <a:srgbClr val="9C182C"/>
                  </a:solidFill>
                  <a:latin typeface="Raleway"/>
                  <a:ea typeface="Raleway"/>
                  <a:cs typeface="Raleway"/>
                  <a:sym typeface="Raleway"/>
                </a:rPr>
                <a:t>1.5 Self-Awareness, Emotional Resilience, and Equity</a:t>
              </a:r>
              <a:endParaRPr sz="1900">
                <a:solidFill>
                  <a:srgbClr val="9C182C"/>
                </a:solidFill>
                <a:latin typeface="Raleway"/>
                <a:ea typeface="Raleway"/>
                <a:cs typeface="Raleway"/>
                <a:sym typeface="Raleway"/>
              </a:endParaRPr>
            </a:p>
          </p:txBody>
        </p:sp>
        <p:sp>
          <p:nvSpPr>
            <p:cNvPr id="506" name="Google Shape;506;p47"/>
            <p:cNvSpPr txBox="1"/>
            <p:nvPr/>
          </p:nvSpPr>
          <p:spPr>
            <a:xfrm>
              <a:off x="0" y="6000267"/>
              <a:ext cx="10644900" cy="4333500"/>
            </a:xfrm>
            <a:prstGeom prst="rect">
              <a:avLst/>
            </a:prstGeom>
            <a:noFill/>
            <a:ln>
              <a:noFill/>
            </a:ln>
          </p:spPr>
          <p:txBody>
            <a:bodyPr spcFirstLastPara="1" wrap="square" lIns="0" tIns="0" rIns="0" bIns="0" anchor="t" anchorCtr="0">
              <a:spAutoFit/>
            </a:bodyPr>
            <a:lstStyle/>
            <a:p>
              <a:pPr marL="254000" marR="0" lvl="0" indent="-228600" algn="l" rtl="0">
                <a:lnSpc>
                  <a:spcPct val="139964"/>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Explore the concepts of equity, self-awareness, and emotional resilience as they relate to our work in schools</a:t>
              </a:r>
              <a:endParaRPr sz="1600">
                <a:solidFill>
                  <a:srgbClr val="050707"/>
                </a:solidFill>
                <a:latin typeface="Raleway"/>
                <a:ea typeface="Raleway"/>
                <a:cs typeface="Raleway"/>
                <a:sym typeface="Raleway"/>
              </a:endParaRPr>
            </a:p>
            <a:p>
              <a:pPr marL="254000" marR="0" lvl="0" indent="-228600" algn="l" rtl="0">
                <a:lnSpc>
                  <a:spcPct val="139964"/>
                </a:lnSpc>
                <a:spcBef>
                  <a:spcPts val="0"/>
                </a:spcBef>
                <a:spcAft>
                  <a:spcPts val="0"/>
                </a:spcAft>
                <a:buClr>
                  <a:srgbClr val="050707"/>
                </a:buClr>
                <a:buSzPts val="1600"/>
                <a:buFont typeface="Raleway"/>
                <a:buChar char="●"/>
              </a:pPr>
              <a:r>
                <a:rPr lang="en-US" sz="1600">
                  <a:solidFill>
                    <a:srgbClr val="050707"/>
                  </a:solidFill>
                  <a:latin typeface="Raleway"/>
                  <a:ea typeface="Raleway"/>
                  <a:cs typeface="Raleway"/>
                  <a:sym typeface="Raleway"/>
                </a:rPr>
                <a:t>Identify strategies to address burnout in education</a:t>
              </a:r>
              <a:endParaRPr sz="1600">
                <a:solidFill>
                  <a:srgbClr val="050707"/>
                </a:solidFill>
                <a:latin typeface="Raleway"/>
                <a:ea typeface="Raleway"/>
                <a:cs typeface="Raleway"/>
                <a:sym typeface="Raleway"/>
              </a:endParaRPr>
            </a:p>
          </p:txBody>
        </p:sp>
      </p:grpSp>
      <p:sp>
        <p:nvSpPr>
          <p:cNvPr id="507" name="Google Shape;507;p47"/>
          <p:cNvSpPr/>
          <p:nvPr/>
        </p:nvSpPr>
        <p:spPr>
          <a:xfrm>
            <a:off x="5156341" y="-389240"/>
            <a:ext cx="3987600" cy="5922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08" name="Google Shape;508;p47"/>
          <p:cNvSpPr/>
          <p:nvPr/>
        </p:nvSpPr>
        <p:spPr>
          <a:xfrm>
            <a:off x="514350" y="4538770"/>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09" name="Google Shape;509;p47"/>
          <p:cNvPicPr preferRelativeResize="0"/>
          <p:nvPr/>
        </p:nvPicPr>
        <p:blipFill rotWithShape="1">
          <a:blip r:embed="rId3">
            <a:alphaModFix/>
          </a:blip>
          <a:srcRect/>
          <a:stretch/>
        </p:blipFill>
        <p:spPr>
          <a:xfrm>
            <a:off x="8629650" y="4629150"/>
            <a:ext cx="254021" cy="254021"/>
          </a:xfrm>
          <a:prstGeom prst="rect">
            <a:avLst/>
          </a:prstGeom>
          <a:noFill/>
          <a:ln>
            <a:noFill/>
          </a:ln>
        </p:spPr>
      </p:pic>
      <p:pic>
        <p:nvPicPr>
          <p:cNvPr id="510" name="Google Shape;510;p47"/>
          <p:cNvPicPr preferRelativeResize="0"/>
          <p:nvPr/>
        </p:nvPicPr>
        <p:blipFill>
          <a:blip r:embed="rId4">
            <a:alphaModFix/>
          </a:blip>
          <a:stretch>
            <a:fillRect/>
          </a:stretch>
        </p:blipFill>
        <p:spPr>
          <a:xfrm>
            <a:off x="5621456" y="41019"/>
            <a:ext cx="2408899" cy="2408899"/>
          </a:xfrm>
          <a:prstGeom prst="rect">
            <a:avLst/>
          </a:prstGeom>
          <a:noFill/>
          <a:ln>
            <a:noFill/>
          </a:ln>
        </p:spPr>
      </p:pic>
      <p:sp>
        <p:nvSpPr>
          <p:cNvPr id="511" name="Google Shape;511;p47"/>
          <p:cNvSpPr txBox="1"/>
          <p:nvPr/>
        </p:nvSpPr>
        <p:spPr>
          <a:xfrm>
            <a:off x="5527350" y="3175700"/>
            <a:ext cx="3400200" cy="1901100"/>
          </a:xfrm>
          <a:prstGeom prst="rect">
            <a:avLst/>
          </a:prstGeom>
          <a:noFill/>
          <a:ln>
            <a:noFill/>
          </a:ln>
        </p:spPr>
        <p:txBody>
          <a:bodyPr spcFirstLastPara="1" wrap="square" lIns="101600" tIns="101600" rIns="101600" bIns="101600" anchor="t" anchorCtr="0">
            <a:spAutoFit/>
          </a:bodyPr>
          <a:lstStyle/>
          <a:p>
            <a:pPr marL="0" marR="0" lvl="0" indent="0" algn="ctr" rtl="0">
              <a:lnSpc>
                <a:spcPct val="119970"/>
              </a:lnSpc>
              <a:spcBef>
                <a:spcPts val="0"/>
              </a:spcBef>
              <a:spcAft>
                <a:spcPts val="0"/>
              </a:spcAft>
              <a:buNone/>
            </a:pPr>
            <a:r>
              <a:rPr lang="en-US" sz="1900" b="1">
                <a:solidFill>
                  <a:schemeClr val="lt1"/>
                </a:solidFill>
                <a:latin typeface="Raleway"/>
                <a:ea typeface="Raleway"/>
                <a:cs typeface="Raleway"/>
                <a:sym typeface="Raleway"/>
              </a:rPr>
              <a:t>Link Objectives to Developmental Indicators in</a:t>
            </a:r>
            <a:br>
              <a:rPr lang="en-US" sz="1900" b="1">
                <a:solidFill>
                  <a:schemeClr val="lt1"/>
                </a:solidFill>
                <a:latin typeface="Raleway"/>
                <a:ea typeface="Raleway"/>
                <a:cs typeface="Raleway"/>
                <a:sym typeface="Raleway"/>
              </a:rPr>
            </a:br>
            <a:r>
              <a:rPr lang="en-US" sz="1900" b="1" u="sng">
                <a:solidFill>
                  <a:schemeClr val="lt1"/>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California Transformative SEL Competencies</a:t>
            </a:r>
            <a:r>
              <a:rPr lang="en-US" sz="1900" b="1">
                <a:solidFill>
                  <a:schemeClr val="lt1"/>
                </a:solidFill>
                <a:latin typeface="Raleway"/>
                <a:ea typeface="Raleway"/>
                <a:cs typeface="Raleway"/>
                <a:sym typeface="Raleway"/>
              </a:rPr>
              <a:t> </a:t>
            </a:r>
            <a:endParaRPr sz="1900" b="1">
              <a:solidFill>
                <a:schemeClr val="lt1"/>
              </a:solidFill>
              <a:latin typeface="Raleway"/>
              <a:ea typeface="Raleway"/>
              <a:cs typeface="Raleway"/>
              <a:sym typeface="Raleway"/>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8"/>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17" name="Google Shape;517;p48"/>
          <p:cNvSpPr/>
          <p:nvPr/>
        </p:nvSpPr>
        <p:spPr>
          <a:xfrm>
            <a:off x="527190" y="-179690"/>
            <a:ext cx="3606600" cy="5922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18" name="Google Shape;518;p48"/>
          <p:cNvPicPr preferRelativeResize="0"/>
          <p:nvPr/>
        </p:nvPicPr>
        <p:blipFill rotWithShape="1">
          <a:blip r:embed="rId3">
            <a:alphaModFix/>
          </a:blip>
          <a:srcRect/>
          <a:stretch/>
        </p:blipFill>
        <p:spPr>
          <a:xfrm>
            <a:off x="8629650" y="175655"/>
            <a:ext cx="254021" cy="254021"/>
          </a:xfrm>
          <a:prstGeom prst="rect">
            <a:avLst/>
          </a:prstGeom>
          <a:noFill/>
          <a:ln>
            <a:noFill/>
          </a:ln>
        </p:spPr>
      </p:pic>
      <p:grpSp>
        <p:nvGrpSpPr>
          <p:cNvPr id="519" name="Google Shape;519;p48"/>
          <p:cNvGrpSpPr/>
          <p:nvPr/>
        </p:nvGrpSpPr>
        <p:grpSpPr>
          <a:xfrm>
            <a:off x="4881750" y="2004448"/>
            <a:ext cx="3747938" cy="1228688"/>
            <a:chOff x="0" y="-76200"/>
            <a:chExt cx="9994500" cy="5262048"/>
          </a:xfrm>
        </p:grpSpPr>
        <p:sp>
          <p:nvSpPr>
            <p:cNvPr id="520" name="Google Shape;520;p48"/>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9C182C"/>
                  </a:solidFill>
                  <a:latin typeface="Raleway"/>
                  <a:ea typeface="Raleway"/>
                  <a:cs typeface="Raleway"/>
                  <a:sym typeface="Raleway"/>
                </a:rPr>
                <a:t>Video</a:t>
              </a:r>
              <a:endParaRPr sz="800"/>
            </a:p>
          </p:txBody>
        </p:sp>
        <p:sp>
          <p:nvSpPr>
            <p:cNvPr id="521" name="Google Shape;521;p48"/>
            <p:cNvSpPr txBox="1"/>
            <p:nvPr/>
          </p:nvSpPr>
          <p:spPr>
            <a:xfrm>
              <a:off x="0" y="2654748"/>
              <a:ext cx="9504300" cy="2531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Clr>
                  <a:srgbClr val="000000"/>
                </a:buClr>
                <a:buFont typeface="Arial"/>
                <a:buNone/>
              </a:pPr>
              <a:r>
                <a:rPr lang="en-US" sz="1600">
                  <a:solidFill>
                    <a:srgbClr val="050707"/>
                  </a:solidFill>
                  <a:latin typeface="Raleway"/>
                  <a:ea typeface="Raleway"/>
                  <a:cs typeface="Raleway"/>
                  <a:sym typeface="Raleway"/>
                </a:rPr>
                <a:t>Video: </a:t>
              </a:r>
              <a:r>
                <a:rPr lang="en-US" sz="1600" u="sng">
                  <a:solidFill>
                    <a:schemeClr val="hlink"/>
                  </a:solidFill>
                  <a:latin typeface="Raleway"/>
                  <a:ea typeface="Raleway"/>
                  <a:cs typeface="Raleway"/>
                  <a:sym typeface="Raleway"/>
                  <a:hlinkClick r:id="rId4"/>
                </a:rPr>
                <a:t>Equity, Self-Awareness, and Emotional Resilience</a:t>
              </a:r>
              <a:endParaRPr sz="800"/>
            </a:p>
          </p:txBody>
        </p:sp>
      </p:grpSp>
      <p:pic>
        <p:nvPicPr>
          <p:cNvPr id="522" name="Google Shape;522;p48"/>
          <p:cNvPicPr preferRelativeResize="0"/>
          <p:nvPr/>
        </p:nvPicPr>
        <p:blipFill rotWithShape="1">
          <a:blip r:embed="rId5">
            <a:alphaModFix/>
          </a:blip>
          <a:srcRect/>
          <a:stretch/>
        </p:blipFill>
        <p:spPr>
          <a:xfrm>
            <a:off x="639218" y="252717"/>
            <a:ext cx="815616" cy="815616"/>
          </a:xfrm>
          <a:prstGeom prst="rect">
            <a:avLst/>
          </a:prstGeom>
          <a:noFill/>
          <a:ln>
            <a:noFill/>
          </a:ln>
        </p:spPr>
      </p:pic>
      <p:pic>
        <p:nvPicPr>
          <p:cNvPr id="523" name="Google Shape;523;p48" title="Equity, Self-Awareness, and Emotional Resilience (CA SEL)">
            <a:hlinkClick r:id="rId6"/>
          </p:cNvPr>
          <p:cNvPicPr preferRelativeResize="0"/>
          <p:nvPr/>
        </p:nvPicPr>
        <p:blipFill>
          <a:blip r:embed="rId7">
            <a:alphaModFix/>
          </a:blip>
          <a:stretch>
            <a:fillRect/>
          </a:stretch>
        </p:blipFill>
        <p:spPr>
          <a:xfrm>
            <a:off x="222988" y="1407200"/>
            <a:ext cx="3269710" cy="183921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9"/>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29" name="Google Shape;529;p49"/>
          <p:cNvSpPr/>
          <p:nvPr/>
        </p:nvSpPr>
        <p:spPr>
          <a:xfrm>
            <a:off x="527190" y="-179690"/>
            <a:ext cx="3606600" cy="5922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30" name="Google Shape;530;p49"/>
          <p:cNvPicPr preferRelativeResize="0"/>
          <p:nvPr/>
        </p:nvPicPr>
        <p:blipFill rotWithShape="1">
          <a:blip r:embed="rId3">
            <a:alphaModFix/>
          </a:blip>
          <a:srcRect/>
          <a:stretch/>
        </p:blipFill>
        <p:spPr>
          <a:xfrm>
            <a:off x="8629650" y="175655"/>
            <a:ext cx="254021" cy="254021"/>
          </a:xfrm>
          <a:prstGeom prst="rect">
            <a:avLst/>
          </a:prstGeom>
          <a:noFill/>
          <a:ln>
            <a:noFill/>
          </a:ln>
        </p:spPr>
      </p:pic>
      <p:grpSp>
        <p:nvGrpSpPr>
          <p:cNvPr id="531" name="Google Shape;531;p49"/>
          <p:cNvGrpSpPr/>
          <p:nvPr/>
        </p:nvGrpSpPr>
        <p:grpSpPr>
          <a:xfrm>
            <a:off x="4881750" y="2004448"/>
            <a:ext cx="3747938" cy="1573334"/>
            <a:chOff x="0" y="-76200"/>
            <a:chExt cx="9994500" cy="6738048"/>
          </a:xfrm>
        </p:grpSpPr>
        <p:sp>
          <p:nvSpPr>
            <p:cNvPr id="532" name="Google Shape;532;p49"/>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9C182C"/>
                  </a:solidFill>
                  <a:latin typeface="Raleway"/>
                  <a:ea typeface="Raleway"/>
                  <a:cs typeface="Raleway"/>
                  <a:sym typeface="Raleway"/>
                </a:rPr>
                <a:t>Video</a:t>
              </a:r>
              <a:endParaRPr sz="800"/>
            </a:p>
          </p:txBody>
        </p:sp>
        <p:sp>
          <p:nvSpPr>
            <p:cNvPr id="533" name="Google Shape;533;p49"/>
            <p:cNvSpPr txBox="1"/>
            <p:nvPr/>
          </p:nvSpPr>
          <p:spPr>
            <a:xfrm>
              <a:off x="0" y="2654748"/>
              <a:ext cx="9504300" cy="4007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Clr>
                  <a:srgbClr val="000000"/>
                </a:buClr>
                <a:buFont typeface="Arial"/>
                <a:buNone/>
              </a:pPr>
              <a:r>
                <a:rPr lang="en-US" sz="1600">
                  <a:solidFill>
                    <a:srgbClr val="050707"/>
                  </a:solidFill>
                  <a:latin typeface="Raleway"/>
                  <a:ea typeface="Raleway"/>
                  <a:cs typeface="Raleway"/>
                  <a:sym typeface="Raleway"/>
                </a:rPr>
                <a:t>Video: </a:t>
              </a:r>
              <a:r>
                <a:rPr lang="en-US" sz="1600" u="sng">
                  <a:solidFill>
                    <a:schemeClr val="hlink"/>
                  </a:solidFill>
                  <a:latin typeface="Raleway"/>
                  <a:ea typeface="Raleway"/>
                  <a:cs typeface="Raleway"/>
                  <a:sym typeface="Raleway"/>
                  <a:hlinkClick r:id="rId4"/>
                </a:rPr>
                <a:t>Responding to Stress, Exhaustion, and Burnout: A New Vision for Education </a:t>
              </a:r>
              <a:endParaRPr sz="800"/>
            </a:p>
          </p:txBody>
        </p:sp>
      </p:grpSp>
      <p:pic>
        <p:nvPicPr>
          <p:cNvPr id="534" name="Google Shape;534;p49"/>
          <p:cNvPicPr preferRelativeResize="0"/>
          <p:nvPr/>
        </p:nvPicPr>
        <p:blipFill rotWithShape="1">
          <a:blip r:embed="rId5">
            <a:alphaModFix/>
          </a:blip>
          <a:srcRect/>
          <a:stretch/>
        </p:blipFill>
        <p:spPr>
          <a:xfrm>
            <a:off x="639218" y="252717"/>
            <a:ext cx="815616" cy="815616"/>
          </a:xfrm>
          <a:prstGeom prst="rect">
            <a:avLst/>
          </a:prstGeom>
          <a:noFill/>
          <a:ln>
            <a:noFill/>
          </a:ln>
        </p:spPr>
      </p:pic>
      <p:pic>
        <p:nvPicPr>
          <p:cNvPr id="535" name="Google Shape;535;p49" title="Responding to Stress, Exhaustion, and Burnout  A New Vision for Education (CA SEL)">
            <a:hlinkClick r:id="rId6"/>
          </p:cNvPr>
          <p:cNvPicPr preferRelativeResize="0"/>
          <p:nvPr/>
        </p:nvPicPr>
        <p:blipFill>
          <a:blip r:embed="rId7">
            <a:alphaModFix/>
          </a:blip>
          <a:stretch>
            <a:fillRect/>
          </a:stretch>
        </p:blipFill>
        <p:spPr>
          <a:xfrm>
            <a:off x="251813" y="1473037"/>
            <a:ext cx="3267413" cy="183792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0"/>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41" name="Google Shape;541;p50"/>
          <p:cNvSpPr/>
          <p:nvPr/>
        </p:nvSpPr>
        <p:spPr>
          <a:xfrm>
            <a:off x="527190" y="-179690"/>
            <a:ext cx="3606600" cy="5922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42" name="Google Shape;542;p50"/>
          <p:cNvPicPr preferRelativeResize="0"/>
          <p:nvPr/>
        </p:nvPicPr>
        <p:blipFill rotWithShape="1">
          <a:blip r:embed="rId3">
            <a:alphaModFix/>
          </a:blip>
          <a:srcRect/>
          <a:stretch/>
        </p:blipFill>
        <p:spPr>
          <a:xfrm>
            <a:off x="8629650" y="175655"/>
            <a:ext cx="254021" cy="254021"/>
          </a:xfrm>
          <a:prstGeom prst="rect">
            <a:avLst/>
          </a:prstGeom>
          <a:noFill/>
          <a:ln>
            <a:noFill/>
          </a:ln>
        </p:spPr>
      </p:pic>
      <p:grpSp>
        <p:nvGrpSpPr>
          <p:cNvPr id="543" name="Google Shape;543;p50"/>
          <p:cNvGrpSpPr/>
          <p:nvPr/>
        </p:nvGrpSpPr>
        <p:grpSpPr>
          <a:xfrm>
            <a:off x="4881750" y="2004448"/>
            <a:ext cx="3747938" cy="1228688"/>
            <a:chOff x="0" y="-76200"/>
            <a:chExt cx="9994500" cy="5262048"/>
          </a:xfrm>
        </p:grpSpPr>
        <p:sp>
          <p:nvSpPr>
            <p:cNvPr id="544" name="Google Shape;544;p50"/>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9C182C"/>
                  </a:solidFill>
                  <a:latin typeface="Raleway"/>
                  <a:ea typeface="Raleway"/>
                  <a:cs typeface="Raleway"/>
                  <a:sym typeface="Raleway"/>
                </a:rPr>
                <a:t>Video</a:t>
              </a:r>
              <a:endParaRPr sz="800"/>
            </a:p>
          </p:txBody>
        </p:sp>
        <p:sp>
          <p:nvSpPr>
            <p:cNvPr id="545" name="Google Shape;545;p50"/>
            <p:cNvSpPr txBox="1"/>
            <p:nvPr/>
          </p:nvSpPr>
          <p:spPr>
            <a:xfrm>
              <a:off x="0" y="2654748"/>
              <a:ext cx="9504300" cy="2531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Clr>
                  <a:srgbClr val="000000"/>
                </a:buClr>
                <a:buFont typeface="Arial"/>
                <a:buNone/>
              </a:pPr>
              <a:r>
                <a:rPr lang="en-US" sz="1600">
                  <a:solidFill>
                    <a:srgbClr val="050707"/>
                  </a:solidFill>
                  <a:latin typeface="Raleway"/>
                  <a:ea typeface="Raleway"/>
                  <a:cs typeface="Raleway"/>
                  <a:sym typeface="Raleway"/>
                </a:rPr>
                <a:t>Video: </a:t>
              </a:r>
              <a:r>
                <a:rPr lang="en-US" sz="1600" u="sng">
                  <a:solidFill>
                    <a:schemeClr val="hlink"/>
                  </a:solidFill>
                  <a:latin typeface="Raleway"/>
                  <a:ea typeface="Raleway"/>
                  <a:cs typeface="Raleway"/>
                  <a:sym typeface="Raleway"/>
                  <a:hlinkClick r:id="rId4"/>
                </a:rPr>
                <a:t>Practices for Emotional Resilience</a:t>
              </a:r>
              <a:endParaRPr sz="800"/>
            </a:p>
          </p:txBody>
        </p:sp>
      </p:grpSp>
      <p:pic>
        <p:nvPicPr>
          <p:cNvPr id="546" name="Google Shape;546;p50"/>
          <p:cNvPicPr preferRelativeResize="0"/>
          <p:nvPr/>
        </p:nvPicPr>
        <p:blipFill rotWithShape="1">
          <a:blip r:embed="rId5">
            <a:alphaModFix/>
          </a:blip>
          <a:srcRect/>
          <a:stretch/>
        </p:blipFill>
        <p:spPr>
          <a:xfrm>
            <a:off x="639218" y="252717"/>
            <a:ext cx="815616" cy="815616"/>
          </a:xfrm>
          <a:prstGeom prst="rect">
            <a:avLst/>
          </a:prstGeom>
          <a:noFill/>
          <a:ln>
            <a:noFill/>
          </a:ln>
        </p:spPr>
      </p:pic>
      <p:pic>
        <p:nvPicPr>
          <p:cNvPr id="547" name="Google Shape;547;p50" title="Practices for Emotional Resilience (CA SEL)">
            <a:hlinkClick r:id="rId6"/>
          </p:cNvPr>
          <p:cNvPicPr preferRelativeResize="0"/>
          <p:nvPr/>
        </p:nvPicPr>
        <p:blipFill>
          <a:blip r:embed="rId7">
            <a:alphaModFix/>
          </a:blip>
          <a:stretch>
            <a:fillRect/>
          </a:stretch>
        </p:blipFill>
        <p:spPr>
          <a:xfrm>
            <a:off x="241750" y="1474562"/>
            <a:ext cx="3211650" cy="180655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552" name="Google Shape;552;p51"/>
          <p:cNvGrpSpPr/>
          <p:nvPr/>
        </p:nvGrpSpPr>
        <p:grpSpPr>
          <a:xfrm>
            <a:off x="1171950" y="160947"/>
            <a:ext cx="7269975" cy="2167200"/>
            <a:chOff x="-243891" y="-701342"/>
            <a:chExt cx="19386600" cy="5779200"/>
          </a:xfrm>
        </p:grpSpPr>
        <p:sp>
          <p:nvSpPr>
            <p:cNvPr id="553" name="Google Shape;553;p51"/>
            <p:cNvSpPr txBox="1"/>
            <p:nvPr/>
          </p:nvSpPr>
          <p:spPr>
            <a:xfrm>
              <a:off x="-121933" y="-701342"/>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dk1"/>
                </a:buClr>
                <a:buSzPts val="600"/>
                <a:buFont typeface="Arial"/>
                <a:buNone/>
              </a:pPr>
              <a:r>
                <a:rPr lang="en-US" sz="4400">
                  <a:solidFill>
                    <a:srgbClr val="9C182C"/>
                  </a:solidFill>
                  <a:latin typeface="Raleway"/>
                  <a:ea typeface="Raleway"/>
                  <a:cs typeface="Raleway"/>
                  <a:sym typeface="Raleway"/>
                </a:rPr>
                <a:t>Group Reflection</a:t>
              </a: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Clr>
                  <a:schemeClr val="dk1"/>
                </a:buClr>
                <a:buSzPts val="600"/>
                <a:buFont typeface="Arial"/>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554" name="Google Shape;554;p51"/>
            <p:cNvSpPr txBox="1"/>
            <p:nvPr/>
          </p:nvSpPr>
          <p:spPr>
            <a:xfrm>
              <a:off x="-243891" y="1064600"/>
              <a:ext cx="193866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videos, reflect on the following questions:</a:t>
              </a:r>
              <a:endParaRPr sz="800"/>
            </a:p>
          </p:txBody>
        </p:sp>
      </p:grpSp>
      <p:sp>
        <p:nvSpPr>
          <p:cNvPr id="555" name="Google Shape;555;p51"/>
          <p:cNvSpPr/>
          <p:nvPr/>
        </p:nvSpPr>
        <p:spPr>
          <a:xfrm>
            <a:off x="1359699" y="1236206"/>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56" name="Google Shape;556;p51"/>
          <p:cNvSpPr txBox="1"/>
          <p:nvPr/>
        </p:nvSpPr>
        <p:spPr>
          <a:xfrm>
            <a:off x="1632750" y="1175375"/>
            <a:ext cx="6996900" cy="3872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When you think about the importance of educational equity and the role you play in creating a more equitable district, school, or classroom, what kinds of emotions arise for you?</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How would you describe your role when it comes to creating a more equitable district, school, or classroom?</a:t>
            </a: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endParaRPr sz="1700">
              <a:solidFill>
                <a:srgbClr val="050707"/>
              </a:solidFill>
              <a:latin typeface="Raleway"/>
              <a:ea typeface="Raleway"/>
              <a:cs typeface="Raleway"/>
              <a:sym typeface="Raleway"/>
            </a:endParaRPr>
          </a:p>
          <a:p>
            <a:pPr marL="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In what ways might the words “control, manage, and regulate” (frequently used in our work around emotions and behavior) be contributing to oppressive practices? </a:t>
            </a:r>
            <a:br>
              <a:rPr lang="en-US" sz="1700">
                <a:solidFill>
                  <a:srgbClr val="050707"/>
                </a:solidFill>
                <a:latin typeface="Raleway"/>
                <a:ea typeface="Raleway"/>
                <a:cs typeface="Raleway"/>
                <a:sym typeface="Raleway"/>
              </a:rPr>
            </a:br>
            <a:br>
              <a:rPr lang="en-US" sz="1700">
                <a:solidFill>
                  <a:srgbClr val="050707"/>
                </a:solidFill>
                <a:latin typeface="Raleway"/>
                <a:ea typeface="Raleway"/>
                <a:cs typeface="Raleway"/>
                <a:sym typeface="Raleway"/>
              </a:rPr>
            </a:br>
            <a:r>
              <a:rPr lang="en-US" sz="1700">
                <a:solidFill>
                  <a:srgbClr val="050707"/>
                </a:solidFill>
                <a:latin typeface="Raleway"/>
                <a:ea typeface="Raleway"/>
                <a:cs typeface="Raleway"/>
                <a:sym typeface="Raleway"/>
              </a:rPr>
              <a:t>With the goals of agency and liberation in mind, what language could be used instead?</a:t>
            </a:r>
            <a:endParaRPr sz="1700">
              <a:solidFill>
                <a:srgbClr val="050707"/>
              </a:solidFill>
              <a:latin typeface="Raleway"/>
              <a:ea typeface="Raleway"/>
              <a:cs typeface="Raleway"/>
              <a:sym typeface="Raleway"/>
            </a:endParaRPr>
          </a:p>
        </p:txBody>
      </p:sp>
      <p:sp>
        <p:nvSpPr>
          <p:cNvPr id="557" name="Google Shape;557;p51"/>
          <p:cNvSpPr/>
          <p:nvPr/>
        </p:nvSpPr>
        <p:spPr>
          <a:xfrm>
            <a:off x="-261396" y="-99108"/>
            <a:ext cx="1015500" cy="53457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58" name="Google Shape;558;p51"/>
          <p:cNvSpPr/>
          <p:nvPr/>
        </p:nvSpPr>
        <p:spPr>
          <a:xfrm>
            <a:off x="1359697" y="2421823"/>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59" name="Google Shape;559;p51"/>
          <p:cNvPicPr preferRelativeResize="0"/>
          <p:nvPr/>
        </p:nvPicPr>
        <p:blipFill rotWithShape="1">
          <a:blip r:embed="rId3">
            <a:alphaModFix/>
          </a:blip>
          <a:srcRect/>
          <a:stretch/>
        </p:blipFill>
        <p:spPr>
          <a:xfrm>
            <a:off x="8629650" y="4629150"/>
            <a:ext cx="254021" cy="254021"/>
          </a:xfrm>
          <a:prstGeom prst="rect">
            <a:avLst/>
          </a:prstGeom>
          <a:noFill/>
          <a:ln>
            <a:noFill/>
          </a:ln>
        </p:spPr>
      </p:pic>
      <p:sp>
        <p:nvSpPr>
          <p:cNvPr id="560" name="Google Shape;560;p51"/>
          <p:cNvSpPr/>
          <p:nvPr/>
        </p:nvSpPr>
        <p:spPr>
          <a:xfrm>
            <a:off x="1359697" y="3339561"/>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61" name="Google Shape;561;p51"/>
          <p:cNvSpPr/>
          <p:nvPr/>
        </p:nvSpPr>
        <p:spPr>
          <a:xfrm>
            <a:off x="1359697" y="4499155"/>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16"/>
          <p:cNvGrpSpPr/>
          <p:nvPr/>
        </p:nvGrpSpPr>
        <p:grpSpPr>
          <a:xfrm>
            <a:off x="514350" y="539352"/>
            <a:ext cx="4154704" cy="3313406"/>
            <a:chOff x="0" y="66675"/>
            <a:chExt cx="10644900" cy="4386875"/>
          </a:xfrm>
        </p:grpSpPr>
        <p:sp>
          <p:nvSpPr>
            <p:cNvPr id="123" name="Google Shape;123;p16"/>
            <p:cNvSpPr txBox="1"/>
            <p:nvPr/>
          </p:nvSpPr>
          <p:spPr>
            <a:xfrm>
              <a:off x="0" y="66675"/>
              <a:ext cx="10644900" cy="18831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400">
                  <a:solidFill>
                    <a:srgbClr val="050707"/>
                  </a:solidFill>
                  <a:latin typeface="Raleway"/>
                  <a:ea typeface="Raleway"/>
                  <a:cs typeface="Raleway"/>
                  <a:sym typeface="Raleway"/>
                </a:rPr>
                <a:t>Learning Objectives</a:t>
              </a:r>
              <a:endParaRPr sz="800"/>
            </a:p>
          </p:txBody>
        </p:sp>
        <p:sp>
          <p:nvSpPr>
            <p:cNvPr id="124" name="Google Shape;124;p16"/>
            <p:cNvSpPr txBox="1"/>
            <p:nvPr/>
          </p:nvSpPr>
          <p:spPr>
            <a:xfrm>
              <a:off x="0" y="2386115"/>
              <a:ext cx="10644900" cy="3873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9C182C"/>
                  </a:solidFill>
                  <a:latin typeface="Raleway"/>
                  <a:ea typeface="Raleway"/>
                  <a:cs typeface="Raleway"/>
                  <a:sym typeface="Raleway"/>
                </a:rPr>
                <a:t>1.1 Understanding your Emotions</a:t>
              </a:r>
              <a:endParaRPr sz="800"/>
            </a:p>
          </p:txBody>
        </p:sp>
        <p:sp>
          <p:nvSpPr>
            <p:cNvPr id="125" name="Google Shape;125;p16"/>
            <p:cNvSpPr txBox="1"/>
            <p:nvPr/>
          </p:nvSpPr>
          <p:spPr>
            <a:xfrm>
              <a:off x="135152" y="3198050"/>
              <a:ext cx="9125400" cy="1255500"/>
            </a:xfrm>
            <a:prstGeom prst="rect">
              <a:avLst/>
            </a:prstGeom>
            <a:noFill/>
            <a:ln>
              <a:noFill/>
            </a:ln>
          </p:spPr>
          <p:txBody>
            <a:bodyPr spcFirstLastPara="1" wrap="square" lIns="0" tIns="0" rIns="0" bIns="0" anchor="t" anchorCtr="0">
              <a:spAutoFit/>
            </a:bodyPr>
            <a:lstStyle/>
            <a:p>
              <a:pPr marL="254000" lvl="0" indent="-196850" algn="l" rtl="0">
                <a:lnSpc>
                  <a:spcPct val="115000"/>
                </a:lnSpc>
                <a:spcBef>
                  <a:spcPts val="0"/>
                </a:spcBef>
                <a:spcAft>
                  <a:spcPts val="0"/>
                </a:spcAft>
                <a:buClr>
                  <a:schemeClr val="dk1"/>
                </a:buClr>
                <a:buSzPts val="1100"/>
                <a:buFont typeface="Raleway"/>
                <a:buChar char="●"/>
              </a:pPr>
              <a:r>
                <a:rPr lang="en-US" sz="1100">
                  <a:solidFill>
                    <a:schemeClr val="dk1"/>
                  </a:solidFill>
                  <a:latin typeface="Raleway"/>
                  <a:ea typeface="Raleway"/>
                  <a:cs typeface="Raleway"/>
                  <a:sym typeface="Raleway"/>
                </a:rPr>
                <a:t>Explore what emotions are and why they are important</a:t>
              </a:r>
              <a:endParaRPr sz="1100">
                <a:solidFill>
                  <a:schemeClr val="dk1"/>
                </a:solidFill>
                <a:latin typeface="Raleway"/>
                <a:ea typeface="Raleway"/>
                <a:cs typeface="Raleway"/>
                <a:sym typeface="Raleway"/>
              </a:endParaRPr>
            </a:p>
            <a:p>
              <a:pPr marL="254000" lvl="0" indent="-196850" algn="l" rtl="0">
                <a:lnSpc>
                  <a:spcPct val="115000"/>
                </a:lnSpc>
                <a:spcBef>
                  <a:spcPts val="0"/>
                </a:spcBef>
                <a:spcAft>
                  <a:spcPts val="0"/>
                </a:spcAft>
                <a:buClr>
                  <a:schemeClr val="dk1"/>
                </a:buClr>
                <a:buSzPts val="1100"/>
                <a:buFont typeface="Raleway"/>
                <a:buChar char="●"/>
              </a:pPr>
              <a:r>
                <a:rPr lang="en-US" sz="1100">
                  <a:solidFill>
                    <a:schemeClr val="dk1"/>
                  </a:solidFill>
                  <a:latin typeface="Raleway"/>
                  <a:ea typeface="Raleway"/>
                  <a:cs typeface="Raleway"/>
                  <a:sym typeface="Raleway"/>
                </a:rPr>
                <a:t> Explore how our cultural backgrounds affect our beliefs about our emotions (and how we express them </a:t>
              </a:r>
              <a:endParaRPr sz="1300">
                <a:solidFill>
                  <a:srgbClr val="050707"/>
                </a:solidFill>
                <a:latin typeface="Raleway"/>
                <a:ea typeface="Raleway"/>
                <a:cs typeface="Raleway"/>
                <a:sym typeface="Raleway"/>
              </a:endParaRPr>
            </a:p>
          </p:txBody>
        </p:sp>
      </p:grpSp>
      <p:sp>
        <p:nvSpPr>
          <p:cNvPr id="126" name="Google Shape;126;p16"/>
          <p:cNvSpPr/>
          <p:nvPr/>
        </p:nvSpPr>
        <p:spPr>
          <a:xfrm>
            <a:off x="5156350" y="0"/>
            <a:ext cx="3987600" cy="51435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27" name="Google Shape;127;p16"/>
          <p:cNvSpPr/>
          <p:nvPr/>
        </p:nvSpPr>
        <p:spPr>
          <a:xfrm>
            <a:off x="514350" y="4538770"/>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128" name="Google Shape;128;p16"/>
          <p:cNvPicPr preferRelativeResize="0"/>
          <p:nvPr/>
        </p:nvPicPr>
        <p:blipFill rotWithShape="1">
          <a:blip r:embed="rId3">
            <a:alphaModFix/>
          </a:blip>
          <a:srcRect/>
          <a:stretch/>
        </p:blipFill>
        <p:spPr>
          <a:xfrm>
            <a:off x="8629650" y="4629150"/>
            <a:ext cx="254021" cy="254021"/>
          </a:xfrm>
          <a:prstGeom prst="rect">
            <a:avLst/>
          </a:prstGeom>
          <a:noFill/>
          <a:ln>
            <a:noFill/>
          </a:ln>
        </p:spPr>
      </p:pic>
      <p:pic>
        <p:nvPicPr>
          <p:cNvPr id="129" name="Google Shape;129;p16"/>
          <p:cNvPicPr preferRelativeResize="0"/>
          <p:nvPr/>
        </p:nvPicPr>
        <p:blipFill>
          <a:blip r:embed="rId4">
            <a:alphaModFix/>
          </a:blip>
          <a:stretch>
            <a:fillRect/>
          </a:stretch>
        </p:blipFill>
        <p:spPr>
          <a:xfrm>
            <a:off x="5945706" y="319144"/>
            <a:ext cx="2408899" cy="2408899"/>
          </a:xfrm>
          <a:prstGeom prst="rect">
            <a:avLst/>
          </a:prstGeom>
          <a:noFill/>
          <a:ln>
            <a:noFill/>
          </a:ln>
        </p:spPr>
      </p:pic>
      <p:sp>
        <p:nvSpPr>
          <p:cNvPr id="130" name="Google Shape;130;p16"/>
          <p:cNvSpPr txBox="1"/>
          <p:nvPr/>
        </p:nvSpPr>
        <p:spPr>
          <a:xfrm>
            <a:off x="5527350" y="2728050"/>
            <a:ext cx="3400200" cy="1901100"/>
          </a:xfrm>
          <a:prstGeom prst="rect">
            <a:avLst/>
          </a:prstGeom>
          <a:noFill/>
          <a:ln>
            <a:noFill/>
          </a:ln>
        </p:spPr>
        <p:txBody>
          <a:bodyPr spcFirstLastPara="1" wrap="square" lIns="101600" tIns="101600" rIns="101600" bIns="101600" anchor="t" anchorCtr="0">
            <a:spAutoFit/>
          </a:bodyPr>
          <a:lstStyle/>
          <a:p>
            <a:pPr marL="0" marR="0" lvl="0" indent="0" algn="ctr" rtl="0">
              <a:lnSpc>
                <a:spcPct val="119970"/>
              </a:lnSpc>
              <a:spcBef>
                <a:spcPts val="0"/>
              </a:spcBef>
              <a:spcAft>
                <a:spcPts val="0"/>
              </a:spcAft>
              <a:buNone/>
            </a:pPr>
            <a:r>
              <a:rPr lang="en-US" sz="1900" b="1" dirty="0">
                <a:solidFill>
                  <a:schemeClr val="lt1"/>
                </a:solidFill>
                <a:latin typeface="Raleway"/>
                <a:ea typeface="Raleway"/>
                <a:cs typeface="Raleway"/>
                <a:sym typeface="Raleway"/>
              </a:rPr>
              <a:t>Link Objectives to Developmental Indicators in</a:t>
            </a:r>
            <a:br>
              <a:rPr lang="en-US" sz="1900" b="1" dirty="0">
                <a:solidFill>
                  <a:schemeClr val="lt1"/>
                </a:solidFill>
                <a:latin typeface="Raleway"/>
                <a:ea typeface="Raleway"/>
                <a:cs typeface="Raleway"/>
                <a:sym typeface="Raleway"/>
              </a:rPr>
            </a:br>
            <a:r>
              <a:rPr lang="en-US" sz="1900" b="1" u="sng" dirty="0">
                <a:solidFill>
                  <a:schemeClr val="lt1"/>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California Transformative SEL Competencies</a:t>
            </a:r>
            <a:r>
              <a:rPr lang="en-US" sz="1900" b="1" dirty="0">
                <a:solidFill>
                  <a:schemeClr val="lt1"/>
                </a:solidFill>
                <a:latin typeface="Raleway"/>
                <a:ea typeface="Raleway"/>
                <a:cs typeface="Raleway"/>
                <a:sym typeface="Raleway"/>
              </a:rPr>
              <a:t> </a:t>
            </a:r>
            <a:endParaRPr sz="1900" b="1" dirty="0">
              <a:solidFill>
                <a:schemeClr val="lt1"/>
              </a:solidFill>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pSp>
        <p:nvGrpSpPr>
          <p:cNvPr id="566" name="Google Shape;566;p52"/>
          <p:cNvGrpSpPr/>
          <p:nvPr/>
        </p:nvGrpSpPr>
        <p:grpSpPr>
          <a:xfrm>
            <a:off x="1379522" y="105378"/>
            <a:ext cx="7250179" cy="2167200"/>
            <a:chOff x="-191033" y="-1090592"/>
            <a:chExt cx="19333810" cy="5779200"/>
          </a:xfrm>
        </p:grpSpPr>
        <p:sp>
          <p:nvSpPr>
            <p:cNvPr id="567" name="Google Shape;567;p52"/>
            <p:cNvSpPr txBox="1"/>
            <p:nvPr/>
          </p:nvSpPr>
          <p:spPr>
            <a:xfrm>
              <a:off x="-191033" y="-1090592"/>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dk1"/>
                </a:buClr>
                <a:buSzPts val="600"/>
                <a:buFont typeface="Arial"/>
                <a:buNone/>
              </a:pPr>
              <a:r>
                <a:rPr lang="en-US" sz="4400">
                  <a:solidFill>
                    <a:srgbClr val="9C182C"/>
                  </a:solidFill>
                  <a:latin typeface="Raleway"/>
                  <a:ea typeface="Raleway"/>
                  <a:cs typeface="Raleway"/>
                  <a:sym typeface="Raleway"/>
                </a:rPr>
                <a:t>Group Reflection</a:t>
              </a: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Clr>
                  <a:schemeClr val="dk1"/>
                </a:buClr>
                <a:buSzPts val="600"/>
                <a:buFont typeface="Arial"/>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568" name="Google Shape;568;p52"/>
            <p:cNvSpPr txBox="1"/>
            <p:nvPr/>
          </p:nvSpPr>
          <p:spPr>
            <a:xfrm>
              <a:off x="-191023" y="740133"/>
              <a:ext cx="193338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videos, reflecting on the following questions:</a:t>
              </a:r>
              <a:endParaRPr sz="800"/>
            </a:p>
          </p:txBody>
        </p:sp>
      </p:grpSp>
      <p:sp>
        <p:nvSpPr>
          <p:cNvPr id="569" name="Google Shape;569;p52"/>
          <p:cNvSpPr/>
          <p:nvPr/>
        </p:nvSpPr>
        <p:spPr>
          <a:xfrm>
            <a:off x="1377287" y="1233964"/>
            <a:ext cx="1512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70" name="Google Shape;570;p52"/>
          <p:cNvSpPr txBox="1"/>
          <p:nvPr/>
        </p:nvSpPr>
        <p:spPr>
          <a:xfrm>
            <a:off x="1625905" y="1163663"/>
            <a:ext cx="6906300" cy="3872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Elena Aguilar says, “</a:t>
            </a:r>
            <a:r>
              <a:rPr lang="en-US" sz="1700" i="1">
                <a:solidFill>
                  <a:srgbClr val="050707"/>
                </a:solidFill>
                <a:latin typeface="Raleway"/>
                <a:ea typeface="Raleway"/>
                <a:cs typeface="Raleway"/>
                <a:sym typeface="Raleway"/>
              </a:rPr>
              <a:t>There’s just no way that we can do the work around equity without attending to our emotions and without cultivating the emotions that will help us to navigate the discomfort—because we are going to feel really uncomfortable.”</a:t>
            </a:r>
            <a:r>
              <a:rPr lang="en-US" sz="1700">
                <a:solidFill>
                  <a:srgbClr val="050707"/>
                </a:solidFill>
                <a:latin typeface="Raleway"/>
                <a:ea typeface="Raleway"/>
                <a:cs typeface="Raleway"/>
                <a:sym typeface="Raleway"/>
              </a:rPr>
              <a:t> How do you navigate uncomfortable emotions (others and your own) when you engage in important conversations about race and equity in schools? In what ways might those uncomfortable feelings inhibit you from speaking up about social injustice and racism?</a:t>
            </a:r>
            <a:br>
              <a:rPr lang="en-US" sz="1700">
                <a:solidFill>
                  <a:srgbClr val="050707"/>
                </a:solidFill>
                <a:latin typeface="Raleway"/>
                <a:ea typeface="Raleway"/>
                <a:cs typeface="Raleway"/>
                <a:sym typeface="Raleway"/>
              </a:rPr>
            </a:br>
            <a:endParaRPr sz="1700">
              <a:solidFill>
                <a:srgbClr val="050707"/>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600"/>
              <a:buFont typeface="Arial"/>
              <a:buNone/>
            </a:pPr>
            <a:r>
              <a:rPr lang="en-US" sz="1700">
                <a:solidFill>
                  <a:srgbClr val="050707"/>
                </a:solidFill>
                <a:latin typeface="Raleway"/>
                <a:ea typeface="Raleway"/>
                <a:cs typeface="Raleway"/>
                <a:sym typeface="Raleway"/>
              </a:rPr>
              <a:t>What are the ways oppressive, white-dominant social norms, patriarchal, and/or capitalist patterns and language influence our work as educators as it relates to the importance of emotions to learning—and advocating for our own well-being?</a:t>
            </a:r>
            <a:endParaRPr sz="1700">
              <a:solidFill>
                <a:srgbClr val="050707"/>
              </a:solidFill>
              <a:latin typeface="Raleway"/>
              <a:ea typeface="Raleway"/>
              <a:cs typeface="Raleway"/>
              <a:sym typeface="Raleway"/>
            </a:endParaRPr>
          </a:p>
        </p:txBody>
      </p:sp>
      <p:sp>
        <p:nvSpPr>
          <p:cNvPr id="571" name="Google Shape;571;p52"/>
          <p:cNvSpPr/>
          <p:nvPr/>
        </p:nvSpPr>
        <p:spPr>
          <a:xfrm>
            <a:off x="-261396" y="-99108"/>
            <a:ext cx="1015500" cy="53457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72" name="Google Shape;572;p52"/>
          <p:cNvPicPr preferRelativeResize="0"/>
          <p:nvPr/>
        </p:nvPicPr>
        <p:blipFill rotWithShape="1">
          <a:blip r:embed="rId3">
            <a:alphaModFix/>
          </a:blip>
          <a:srcRect/>
          <a:stretch/>
        </p:blipFill>
        <p:spPr>
          <a:xfrm>
            <a:off x="8629650" y="4629150"/>
            <a:ext cx="254021" cy="254021"/>
          </a:xfrm>
          <a:prstGeom prst="rect">
            <a:avLst/>
          </a:prstGeom>
          <a:noFill/>
          <a:ln>
            <a:noFill/>
          </a:ln>
        </p:spPr>
      </p:pic>
      <p:sp>
        <p:nvSpPr>
          <p:cNvPr id="573" name="Google Shape;573;p52"/>
          <p:cNvSpPr/>
          <p:nvPr/>
        </p:nvSpPr>
        <p:spPr>
          <a:xfrm>
            <a:off x="1377287" y="3879142"/>
            <a:ext cx="1512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Shape 577"/>
        <p:cNvGrpSpPr/>
        <p:nvPr/>
      </p:nvGrpSpPr>
      <p:grpSpPr>
        <a:xfrm>
          <a:off x="0" y="0"/>
          <a:ext cx="0" cy="0"/>
          <a:chOff x="0" y="0"/>
          <a:chExt cx="0" cy="0"/>
        </a:xfrm>
      </p:grpSpPr>
      <p:sp>
        <p:nvSpPr>
          <p:cNvPr id="578" name="Google Shape;578;p53"/>
          <p:cNvSpPr txBox="1"/>
          <p:nvPr/>
        </p:nvSpPr>
        <p:spPr>
          <a:xfrm>
            <a:off x="514350" y="504825"/>
            <a:ext cx="36699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FFFFFF"/>
                </a:solidFill>
                <a:latin typeface="Raleway"/>
                <a:ea typeface="Raleway"/>
                <a:cs typeface="Raleway"/>
                <a:sym typeface="Raleway"/>
              </a:rPr>
              <a:t>TAKE IT DEEPER</a:t>
            </a:r>
            <a:endParaRPr sz="800"/>
          </a:p>
        </p:txBody>
      </p:sp>
      <p:grpSp>
        <p:nvGrpSpPr>
          <p:cNvPr id="579" name="Google Shape;579;p53"/>
          <p:cNvGrpSpPr/>
          <p:nvPr/>
        </p:nvGrpSpPr>
        <p:grpSpPr>
          <a:xfrm>
            <a:off x="368778" y="797329"/>
            <a:ext cx="4593840" cy="4195038"/>
            <a:chOff x="-388167" y="-4062759"/>
            <a:chExt cx="13058100" cy="11186767"/>
          </a:xfrm>
        </p:grpSpPr>
        <p:sp>
          <p:nvSpPr>
            <p:cNvPr id="580" name="Google Shape;580;p53"/>
            <p:cNvSpPr txBox="1"/>
            <p:nvPr/>
          </p:nvSpPr>
          <p:spPr>
            <a:xfrm>
              <a:off x="-388147" y="5519008"/>
              <a:ext cx="11708100" cy="1605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700">
                  <a:solidFill>
                    <a:srgbClr val="FFFFFF"/>
                  </a:solidFill>
                  <a:latin typeface="Raleway"/>
                  <a:ea typeface="Raleway"/>
                  <a:cs typeface="Raleway"/>
                  <a:sym typeface="Raleway"/>
                </a:rPr>
                <a:t>1.5 Self-Awareness, Emotional Resilience, and Equity</a:t>
              </a:r>
              <a:endParaRPr sz="800"/>
            </a:p>
          </p:txBody>
        </p:sp>
        <p:sp>
          <p:nvSpPr>
            <p:cNvPr id="581" name="Google Shape;581;p53"/>
            <p:cNvSpPr/>
            <p:nvPr/>
          </p:nvSpPr>
          <p:spPr>
            <a:xfrm>
              <a:off x="0" y="4860703"/>
              <a:ext cx="1166700" cy="165300"/>
            </a:xfrm>
            <a:prstGeom prst="rect">
              <a:avLst/>
            </a:prstGeom>
            <a:solidFill>
              <a:srgbClr val="FFFFFF"/>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582" name="Google Shape;582;p53"/>
            <p:cNvSpPr txBox="1"/>
            <p:nvPr/>
          </p:nvSpPr>
          <p:spPr>
            <a:xfrm>
              <a:off x="-388167" y="-4062759"/>
              <a:ext cx="13058100" cy="8865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a:solidFill>
                    <a:srgbClr val="FFFFFF"/>
                  </a:solidFill>
                  <a:latin typeface="Raleway"/>
                  <a:ea typeface="Raleway"/>
                  <a:cs typeface="Raleway"/>
                  <a:sym typeface="Raleway"/>
                </a:rPr>
                <a:t>Complete</a:t>
              </a:r>
              <a:r>
                <a:rPr lang="en-US" sz="3600" b="1">
                  <a:solidFill>
                    <a:srgbClr val="FFFFFF"/>
                  </a:solidFill>
                  <a:latin typeface="Raleway"/>
                  <a:ea typeface="Raleway"/>
                  <a:cs typeface="Raleway"/>
                  <a:sym typeface="Raleway"/>
                </a:rPr>
                <a:t> “Self-Awareness, Emotional Resilience, and Equity: Professional Experience” </a:t>
              </a:r>
              <a:endParaRPr sz="800"/>
            </a:p>
          </p:txBody>
        </p:sp>
      </p:grpSp>
      <p:pic>
        <p:nvPicPr>
          <p:cNvPr id="583" name="Google Shape;583;p53"/>
          <p:cNvPicPr preferRelativeResize="0"/>
          <p:nvPr/>
        </p:nvPicPr>
        <p:blipFill rotWithShape="1">
          <a:blip r:embed="rId3">
            <a:alphaModFix/>
          </a:blip>
          <a:srcRect/>
          <a:stretch/>
        </p:blipFill>
        <p:spPr>
          <a:xfrm>
            <a:off x="8557927" y="4506407"/>
            <a:ext cx="254021" cy="254021"/>
          </a:xfrm>
          <a:prstGeom prst="rect">
            <a:avLst/>
          </a:prstGeom>
          <a:noFill/>
          <a:ln>
            <a:noFill/>
          </a:ln>
        </p:spPr>
      </p:pic>
      <p:pic>
        <p:nvPicPr>
          <p:cNvPr id="584" name="Google Shape;584;p53"/>
          <p:cNvPicPr preferRelativeResize="0"/>
          <p:nvPr/>
        </p:nvPicPr>
        <p:blipFill>
          <a:blip r:embed="rId4">
            <a:alphaModFix/>
          </a:blip>
          <a:stretch>
            <a:fillRect/>
          </a:stretch>
        </p:blipFill>
        <p:spPr>
          <a:xfrm>
            <a:off x="4904900" y="311425"/>
            <a:ext cx="3437850" cy="44490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4"/>
          <p:cNvSpPr/>
          <p:nvPr/>
        </p:nvSpPr>
        <p:spPr>
          <a:xfrm>
            <a:off x="514350" y="4595449"/>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590" name="Google Shape;590;p54"/>
          <p:cNvGrpSpPr/>
          <p:nvPr/>
        </p:nvGrpSpPr>
        <p:grpSpPr>
          <a:xfrm>
            <a:off x="521123" y="514350"/>
            <a:ext cx="2613153" cy="3204162"/>
            <a:chOff x="0" y="0"/>
            <a:chExt cx="6968407" cy="8544433"/>
          </a:xfrm>
        </p:grpSpPr>
        <p:sp>
          <p:nvSpPr>
            <p:cNvPr id="591" name="Google Shape;591;p54"/>
            <p:cNvSpPr txBox="1"/>
            <p:nvPr/>
          </p:nvSpPr>
          <p:spPr>
            <a:xfrm>
              <a:off x="7" y="534133"/>
              <a:ext cx="6968400" cy="80103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br>
                <a:rPr lang="en-US" sz="1600">
                  <a:solidFill>
                    <a:srgbClr val="050707"/>
                  </a:solidFill>
                  <a:latin typeface="Raleway"/>
                  <a:ea typeface="Raleway"/>
                  <a:cs typeface="Raleway"/>
                  <a:sym typeface="Raleway"/>
                </a:rPr>
              </a:br>
              <a:r>
                <a:rPr lang="en-US" sz="1600" b="1">
                  <a:solidFill>
                    <a:srgbClr val="050707"/>
                  </a:solidFill>
                  <a:latin typeface="Raleway"/>
                  <a:ea typeface="Raleway"/>
                  <a:cs typeface="Raleway"/>
                  <a:sym typeface="Raleway"/>
                </a:rPr>
                <a:t>TRY THIS! </a:t>
              </a:r>
              <a:br>
                <a:rPr lang="en-US" sz="1600">
                  <a:solidFill>
                    <a:srgbClr val="050707"/>
                  </a:solidFill>
                  <a:latin typeface="Raleway"/>
                  <a:ea typeface="Raleway"/>
                  <a:cs typeface="Raleway"/>
                  <a:sym typeface="Raleway"/>
                </a:rPr>
              </a:br>
              <a:br>
                <a:rPr lang="en-US" sz="1600">
                  <a:solidFill>
                    <a:srgbClr val="050707"/>
                  </a:solidFill>
                  <a:latin typeface="Raleway"/>
                  <a:ea typeface="Raleway"/>
                  <a:cs typeface="Raleway"/>
                  <a:sym typeface="Raleway"/>
                </a:rPr>
              </a:br>
              <a:r>
                <a:rPr lang="en-US" sz="1600">
                  <a:solidFill>
                    <a:srgbClr val="050707"/>
                  </a:solidFill>
                  <a:latin typeface="Raleway"/>
                  <a:ea typeface="Raleway"/>
                  <a:cs typeface="Raleway"/>
                  <a:sym typeface="Raleway"/>
                </a:rPr>
                <a:t>Identify three things you might do in your classroom, school or district to support and affirm your vision for equity, self-awareness. and emotional resilience.</a:t>
              </a:r>
              <a:endParaRPr sz="800"/>
            </a:p>
          </p:txBody>
        </p:sp>
        <p:sp>
          <p:nvSpPr>
            <p:cNvPr id="592" name="Google Shape;592;p54"/>
            <p:cNvSpPr/>
            <p:nvPr/>
          </p:nvSpPr>
          <p:spPr>
            <a:xfrm>
              <a:off x="0" y="0"/>
              <a:ext cx="1166700" cy="1653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sp>
        <p:nvSpPr>
          <p:cNvPr id="593" name="Google Shape;593;p54"/>
          <p:cNvSpPr/>
          <p:nvPr/>
        </p:nvSpPr>
        <p:spPr>
          <a:xfrm>
            <a:off x="514350" y="4060150"/>
            <a:ext cx="7734300" cy="283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594" name="Google Shape;594;p54"/>
          <p:cNvPicPr preferRelativeResize="0"/>
          <p:nvPr/>
        </p:nvPicPr>
        <p:blipFill rotWithShape="1">
          <a:blip r:embed="rId3">
            <a:alphaModFix/>
          </a:blip>
          <a:srcRect/>
          <a:stretch/>
        </p:blipFill>
        <p:spPr>
          <a:xfrm>
            <a:off x="8629650" y="175655"/>
            <a:ext cx="254021" cy="254021"/>
          </a:xfrm>
          <a:prstGeom prst="rect">
            <a:avLst/>
          </a:prstGeom>
          <a:noFill/>
          <a:ln>
            <a:noFill/>
          </a:ln>
        </p:spPr>
      </p:pic>
      <p:pic>
        <p:nvPicPr>
          <p:cNvPr id="595" name="Google Shape;595;p54"/>
          <p:cNvPicPr preferRelativeResize="0"/>
          <p:nvPr/>
        </p:nvPicPr>
        <p:blipFill>
          <a:blip r:embed="rId4">
            <a:alphaModFix/>
          </a:blip>
          <a:stretch>
            <a:fillRect/>
          </a:stretch>
        </p:blipFill>
        <p:spPr>
          <a:xfrm>
            <a:off x="4066501" y="643835"/>
            <a:ext cx="2804484" cy="2711297"/>
          </a:xfrm>
          <a:prstGeom prst="rect">
            <a:avLst/>
          </a:prstGeom>
          <a:noFill/>
          <a:ln>
            <a:noFill/>
          </a:ln>
        </p:spPr>
      </p:pic>
      <p:sp>
        <p:nvSpPr>
          <p:cNvPr id="596" name="Google Shape;596;p54"/>
          <p:cNvSpPr txBox="1"/>
          <p:nvPr/>
        </p:nvSpPr>
        <p:spPr>
          <a:xfrm rot="343328">
            <a:off x="4629972" y="978991"/>
            <a:ext cx="592754" cy="579798"/>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None/>
            </a:pPr>
            <a:r>
              <a:rPr lang="en-US" sz="3100" b="1">
                <a:latin typeface="Roboto"/>
                <a:ea typeface="Roboto"/>
                <a:cs typeface="Roboto"/>
                <a:sym typeface="Roboto"/>
              </a:rPr>
              <a:t>1.</a:t>
            </a:r>
            <a:endParaRPr sz="3100" b="1">
              <a:latin typeface="Roboto"/>
              <a:ea typeface="Roboto"/>
              <a:cs typeface="Roboto"/>
              <a:sym typeface="Roboto"/>
            </a:endParaRPr>
          </a:p>
        </p:txBody>
      </p:sp>
      <p:sp>
        <p:nvSpPr>
          <p:cNvPr id="597" name="Google Shape;597;p54"/>
          <p:cNvSpPr txBox="1"/>
          <p:nvPr/>
        </p:nvSpPr>
        <p:spPr>
          <a:xfrm rot="343328">
            <a:off x="4564447" y="1564766"/>
            <a:ext cx="592754" cy="579798"/>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None/>
            </a:pPr>
            <a:r>
              <a:rPr lang="en-US" sz="3100" b="1">
                <a:latin typeface="Roboto"/>
                <a:ea typeface="Roboto"/>
                <a:cs typeface="Roboto"/>
                <a:sym typeface="Roboto"/>
              </a:rPr>
              <a:t>2.</a:t>
            </a:r>
            <a:endParaRPr sz="3100" b="1">
              <a:latin typeface="Roboto"/>
              <a:ea typeface="Roboto"/>
              <a:cs typeface="Roboto"/>
              <a:sym typeface="Roboto"/>
            </a:endParaRPr>
          </a:p>
        </p:txBody>
      </p:sp>
      <p:sp>
        <p:nvSpPr>
          <p:cNvPr id="598" name="Google Shape;598;p54"/>
          <p:cNvSpPr txBox="1"/>
          <p:nvPr/>
        </p:nvSpPr>
        <p:spPr>
          <a:xfrm rot="343328">
            <a:off x="4459360" y="2281841"/>
            <a:ext cx="592754" cy="579798"/>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None/>
            </a:pPr>
            <a:r>
              <a:rPr lang="en-US" sz="3100" b="1">
                <a:latin typeface="Roboto"/>
                <a:ea typeface="Roboto"/>
                <a:cs typeface="Roboto"/>
                <a:sym typeface="Roboto"/>
              </a:rPr>
              <a:t>3.</a:t>
            </a:r>
            <a:endParaRPr sz="3100" b="1">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5"/>
          <p:cNvSpPr/>
          <p:nvPr/>
        </p:nvSpPr>
        <p:spPr>
          <a:xfrm>
            <a:off x="0" y="4629150"/>
            <a:ext cx="5769000" cy="234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604" name="Google Shape;604;p55"/>
          <p:cNvPicPr preferRelativeResize="0"/>
          <p:nvPr/>
        </p:nvPicPr>
        <p:blipFill rotWithShape="1">
          <a:blip r:embed="rId3">
            <a:alphaModFix/>
          </a:blip>
          <a:srcRect/>
          <a:stretch/>
        </p:blipFill>
        <p:spPr>
          <a:xfrm>
            <a:off x="6067777" y="3954027"/>
            <a:ext cx="2099489" cy="632471"/>
          </a:xfrm>
          <a:prstGeom prst="rect">
            <a:avLst/>
          </a:prstGeom>
          <a:noFill/>
          <a:ln>
            <a:noFill/>
          </a:ln>
        </p:spPr>
      </p:pic>
      <p:sp>
        <p:nvSpPr>
          <p:cNvPr id="605" name="Google Shape;605;p55"/>
          <p:cNvSpPr txBox="1"/>
          <p:nvPr/>
        </p:nvSpPr>
        <p:spPr>
          <a:xfrm>
            <a:off x="416162" y="1349175"/>
            <a:ext cx="4440600" cy="3103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5400">
                <a:solidFill>
                  <a:srgbClr val="050707"/>
                </a:solidFill>
                <a:latin typeface="Raleway Black"/>
                <a:ea typeface="Raleway Black"/>
                <a:cs typeface="Raleway Black"/>
                <a:sym typeface="Raleway Black"/>
              </a:rPr>
              <a:t>Add an Optimistic Closure</a:t>
            </a:r>
            <a:r>
              <a:rPr lang="en-US" sz="5800">
                <a:solidFill>
                  <a:srgbClr val="050707"/>
                </a:solidFill>
                <a:latin typeface="Raleway Black"/>
                <a:ea typeface="Raleway Black"/>
                <a:cs typeface="Raleway Black"/>
                <a:sym typeface="Raleway Black"/>
              </a:rPr>
              <a:t> Here</a:t>
            </a:r>
            <a:endParaRPr sz="800"/>
          </a:p>
        </p:txBody>
      </p:sp>
      <p:sp>
        <p:nvSpPr>
          <p:cNvPr id="606" name="Google Shape;606;p55"/>
          <p:cNvSpPr txBox="1"/>
          <p:nvPr/>
        </p:nvSpPr>
        <p:spPr>
          <a:xfrm>
            <a:off x="514113" y="495300"/>
            <a:ext cx="4342500" cy="4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050707"/>
                </a:solidFill>
                <a:latin typeface="Raleway"/>
                <a:ea typeface="Raleway"/>
                <a:cs typeface="Raleway"/>
                <a:sym typeface="Raleway"/>
              </a:rPr>
              <a:t>California Social and Emotional Learning </a:t>
            </a:r>
            <a:br>
              <a:rPr lang="en-US" sz="1600">
                <a:solidFill>
                  <a:srgbClr val="050707"/>
                </a:solidFill>
                <a:latin typeface="Raleway"/>
                <a:ea typeface="Raleway"/>
                <a:cs typeface="Raleway"/>
                <a:sym typeface="Raleway"/>
              </a:rPr>
            </a:br>
            <a:endParaRPr sz="800"/>
          </a:p>
        </p:txBody>
      </p:sp>
      <p:grpSp>
        <p:nvGrpSpPr>
          <p:cNvPr id="607" name="Google Shape;607;p55"/>
          <p:cNvGrpSpPr/>
          <p:nvPr/>
        </p:nvGrpSpPr>
        <p:grpSpPr>
          <a:xfrm>
            <a:off x="5230976" y="727756"/>
            <a:ext cx="3551072" cy="2874691"/>
            <a:chOff x="0" y="0"/>
            <a:chExt cx="13716000" cy="10058400"/>
          </a:xfrm>
        </p:grpSpPr>
        <p:sp>
          <p:nvSpPr>
            <p:cNvPr id="608" name="Google Shape;608;p55"/>
            <p:cNvSpPr/>
            <p:nvPr/>
          </p:nvSpPr>
          <p:spPr>
            <a:xfrm>
              <a:off x="0" y="0"/>
              <a:ext cx="6858000" cy="5029200"/>
            </a:xfrm>
            <a:prstGeom prst="rect">
              <a:avLst/>
            </a:prstGeom>
            <a:solidFill>
              <a:schemeClr val="lt2">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609" name="Google Shape;609;p55"/>
            <p:cNvSpPr/>
            <p:nvPr/>
          </p:nvSpPr>
          <p:spPr>
            <a:xfrm>
              <a:off x="0" y="5029200"/>
              <a:ext cx="6858000" cy="5029200"/>
            </a:xfrm>
            <a:prstGeom prst="rect">
              <a:avLst/>
            </a:prstGeom>
            <a:solidFill>
              <a:schemeClr val="accent4">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610" name="Google Shape;610;p55"/>
            <p:cNvSpPr/>
            <p:nvPr/>
          </p:nvSpPr>
          <p:spPr>
            <a:xfrm>
              <a:off x="6858000" y="5029200"/>
              <a:ext cx="6858000" cy="5029200"/>
            </a:xfrm>
            <a:prstGeom prst="rect">
              <a:avLst/>
            </a:prstGeom>
            <a:solidFill>
              <a:schemeClr val="accent6">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611" name="Google Shape;611;p55"/>
            <p:cNvSpPr/>
            <p:nvPr/>
          </p:nvSpPr>
          <p:spPr>
            <a:xfrm>
              <a:off x="6858000" y="0"/>
              <a:ext cx="6858000" cy="5029200"/>
            </a:xfrm>
            <a:prstGeom prst="rect">
              <a:avLst/>
            </a:prstGeom>
            <a:solidFill>
              <a:schemeClr val="accent5">
                <a:alpha val="49410"/>
              </a:schemeClr>
            </a:solidFill>
            <a:ln>
              <a:noFill/>
            </a:ln>
          </p:spPr>
          <p:txBody>
            <a:bodyPr spcFirstLastPara="1" wrap="square" lIns="50800" tIns="25400" rIns="50800" bIns="254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grpSp>
      <p:pic>
        <p:nvPicPr>
          <p:cNvPr id="612" name="Google Shape;612;p55"/>
          <p:cNvPicPr preferRelativeResize="0">
            <a:picLocks noGrp="1"/>
          </p:cNvPicPr>
          <p:nvPr>
            <p:ph type="pic" idx="2"/>
          </p:nvPr>
        </p:nvPicPr>
        <p:blipFill rotWithShape="1">
          <a:blip r:embed="rId4">
            <a:alphaModFix amt="25000"/>
          </a:blip>
          <a:srcRect l="4906" r="4906"/>
          <a:stretch/>
        </p:blipFill>
        <p:spPr>
          <a:xfrm>
            <a:off x="5155713" y="2"/>
            <a:ext cx="2949525" cy="43306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grpSp>
        <p:nvGrpSpPr>
          <p:cNvPr id="617" name="Google Shape;617;p56"/>
          <p:cNvGrpSpPr/>
          <p:nvPr/>
        </p:nvGrpSpPr>
        <p:grpSpPr>
          <a:xfrm>
            <a:off x="1779410" y="1088713"/>
            <a:ext cx="5585175" cy="3078735"/>
            <a:chOff x="0" y="-19050"/>
            <a:chExt cx="14893800" cy="8209960"/>
          </a:xfrm>
        </p:grpSpPr>
        <p:sp>
          <p:nvSpPr>
            <p:cNvPr id="618" name="Google Shape;618;p56"/>
            <p:cNvSpPr txBox="1"/>
            <p:nvPr/>
          </p:nvSpPr>
          <p:spPr>
            <a:xfrm>
              <a:off x="0" y="1702952"/>
              <a:ext cx="14893800" cy="41004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11100">
                  <a:solidFill>
                    <a:srgbClr val="FFFFFF"/>
                  </a:solidFill>
                  <a:latin typeface="Arial"/>
                  <a:ea typeface="Arial"/>
                  <a:cs typeface="Arial"/>
                  <a:sym typeface="Arial"/>
                </a:rPr>
                <a:t>98%</a:t>
              </a:r>
              <a:endParaRPr sz="800">
                <a:solidFill>
                  <a:srgbClr val="000000"/>
                </a:solidFill>
                <a:latin typeface="Arial"/>
                <a:ea typeface="Arial"/>
                <a:cs typeface="Arial"/>
                <a:sym typeface="Arial"/>
              </a:endParaRPr>
            </a:p>
          </p:txBody>
        </p:sp>
        <p:sp>
          <p:nvSpPr>
            <p:cNvPr id="619" name="Google Shape;619;p56"/>
            <p:cNvSpPr txBox="1"/>
            <p:nvPr/>
          </p:nvSpPr>
          <p:spPr>
            <a:xfrm>
              <a:off x="1055080" y="-19050"/>
              <a:ext cx="12783600" cy="780000"/>
            </a:xfrm>
            <a:prstGeom prst="rect">
              <a:avLst/>
            </a:prstGeom>
            <a:noFill/>
            <a:ln>
              <a:noFill/>
            </a:ln>
          </p:spPr>
          <p:txBody>
            <a:bodyPr spcFirstLastPara="1" wrap="square" lIns="0" tIns="0" rIns="0" bIns="0" anchor="t" anchorCtr="0">
              <a:spAutoFit/>
            </a:bodyPr>
            <a:lstStyle/>
            <a:p>
              <a:pPr marL="0" marR="0" lvl="0" indent="0" algn="ctr" rtl="0">
                <a:lnSpc>
                  <a:spcPct val="119970"/>
                </a:lnSpc>
                <a:spcBef>
                  <a:spcPts val="0"/>
                </a:spcBef>
                <a:spcAft>
                  <a:spcPts val="0"/>
                </a:spcAft>
                <a:buNone/>
              </a:pPr>
              <a:r>
                <a:rPr lang="en-US" sz="1900">
                  <a:solidFill>
                    <a:srgbClr val="FFFFFF"/>
                  </a:solidFill>
                  <a:latin typeface="Arial"/>
                  <a:ea typeface="Arial"/>
                  <a:cs typeface="Arial"/>
                  <a:sym typeface="Arial"/>
                </a:rPr>
                <a:t>THE RESULTS</a:t>
              </a:r>
              <a:endParaRPr sz="800">
                <a:solidFill>
                  <a:srgbClr val="000000"/>
                </a:solidFill>
                <a:latin typeface="Arial"/>
                <a:ea typeface="Arial"/>
                <a:cs typeface="Arial"/>
                <a:sym typeface="Arial"/>
              </a:endParaRPr>
            </a:p>
          </p:txBody>
        </p:sp>
        <p:sp>
          <p:nvSpPr>
            <p:cNvPr id="620" name="Google Shape;620;p56"/>
            <p:cNvSpPr txBox="1"/>
            <p:nvPr/>
          </p:nvSpPr>
          <p:spPr>
            <a:xfrm>
              <a:off x="1097854" y="6585910"/>
              <a:ext cx="12698100" cy="16050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700">
                  <a:solidFill>
                    <a:srgbClr val="FFFFFF"/>
                  </a:solidFill>
                  <a:latin typeface="Arial"/>
                  <a:ea typeface="Arial"/>
                  <a:cs typeface="Arial"/>
                  <a:sym typeface="Arial"/>
                </a:rPr>
                <a:t>OF THE WORLD POPULATION RATED THEMSELVES 9 ON THE HAPPINESS SCALE</a:t>
              </a:r>
              <a:endParaRPr sz="800">
                <a:solidFill>
                  <a:srgbClr val="000000"/>
                </a:solidFill>
                <a:latin typeface="Arial"/>
                <a:ea typeface="Arial"/>
                <a:cs typeface="Arial"/>
                <a:sym typeface="Arial"/>
              </a:endParaRPr>
            </a:p>
          </p:txBody>
        </p:sp>
        <p:sp>
          <p:nvSpPr>
            <p:cNvPr id="621" name="Google Shape;621;p56"/>
            <p:cNvSpPr/>
            <p:nvPr/>
          </p:nvSpPr>
          <p:spPr>
            <a:xfrm>
              <a:off x="6863624" y="5651283"/>
              <a:ext cx="1166700" cy="165300"/>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spcBef>
                  <a:spcPts val="0"/>
                </a:spcBef>
                <a:spcAft>
                  <a:spcPts val="0"/>
                </a:spcAft>
                <a:buNone/>
              </a:pPr>
              <a:endParaRPr sz="800">
                <a:solidFill>
                  <a:srgbClr val="000000"/>
                </a:solidFill>
                <a:latin typeface="Arial"/>
                <a:ea typeface="Arial"/>
                <a:cs typeface="Arial"/>
                <a:sym typeface="Arial"/>
              </a:endParaRPr>
            </a:p>
          </p:txBody>
        </p:sp>
      </p:grpSp>
      <p:pic>
        <p:nvPicPr>
          <p:cNvPr id="622" name="Google Shape;622;p56"/>
          <p:cNvPicPr preferRelativeResize="0"/>
          <p:nvPr/>
        </p:nvPicPr>
        <p:blipFill rotWithShape="1">
          <a:blip r:embed="rId3">
            <a:alphaModFix/>
          </a:blip>
          <a:srcRect/>
          <a:stretch/>
        </p:blipFill>
        <p:spPr>
          <a:xfrm>
            <a:off x="2606488" y="373562"/>
            <a:ext cx="3142614" cy="2465814"/>
          </a:xfrm>
          <a:prstGeom prst="rect">
            <a:avLst/>
          </a:prstGeom>
          <a:noFill/>
          <a:ln>
            <a:noFill/>
          </a:ln>
        </p:spPr>
      </p:pic>
      <p:sp>
        <p:nvSpPr>
          <p:cNvPr id="623" name="Google Shape;623;p56"/>
          <p:cNvSpPr txBox="1"/>
          <p:nvPr/>
        </p:nvSpPr>
        <p:spPr>
          <a:xfrm>
            <a:off x="3430701" y="3828656"/>
            <a:ext cx="2768100" cy="864600"/>
          </a:xfrm>
          <a:prstGeom prst="rect">
            <a:avLst/>
          </a:prstGeom>
          <a:noFill/>
          <a:ln>
            <a:noFill/>
          </a:ln>
        </p:spPr>
        <p:txBody>
          <a:bodyPr spcFirstLastPara="1" wrap="square" lIns="50800" tIns="50800" rIns="50800" bIns="50800" anchor="t" anchorCtr="0">
            <a:spAutoFit/>
          </a:bodyPr>
          <a:lstStyle/>
          <a:p>
            <a:pPr marL="0" marR="0" lvl="0" indent="0" algn="ctr" rtl="0">
              <a:lnSpc>
                <a:spcPct val="115000"/>
              </a:lnSpc>
              <a:spcBef>
                <a:spcPts val="0"/>
              </a:spcBef>
              <a:spcAft>
                <a:spcPts val="0"/>
              </a:spcAft>
              <a:buNone/>
            </a:pPr>
            <a:r>
              <a:rPr lang="en-US" sz="1500" b="1">
                <a:solidFill>
                  <a:schemeClr val="dk1"/>
                </a:solidFill>
              </a:rPr>
              <a:t>Designed and narrated by</a:t>
            </a:r>
            <a:endParaRPr sz="1500" b="1">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1500" b="1" u="sng">
                <a:solidFill>
                  <a:schemeClr val="hlink"/>
                </a:solidFill>
                <a:hlinkClick r:id="rId4"/>
              </a:rPr>
              <a:t>Amy L. Eva, Ph.D.</a:t>
            </a:r>
            <a:endParaRPr sz="1500" b="1">
              <a:solidFill>
                <a:schemeClr val="dk1"/>
              </a:solidFill>
            </a:endParaRPr>
          </a:p>
          <a:p>
            <a:pPr marL="0" marR="0" lvl="0" indent="0" algn="ctr" rtl="0">
              <a:lnSpc>
                <a:spcPct val="115000"/>
              </a:lnSpc>
              <a:spcBef>
                <a:spcPts val="0"/>
              </a:spcBef>
              <a:spcAft>
                <a:spcPts val="0"/>
              </a:spcAft>
              <a:buNone/>
            </a:pPr>
            <a:r>
              <a:rPr lang="en-US" sz="1500" b="1">
                <a:solidFill>
                  <a:schemeClr val="dk1"/>
                </a:solidFill>
              </a:rPr>
              <a:t>Associate Education Director</a:t>
            </a:r>
            <a:endParaRPr sz="1500" b="1">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36" name="Google Shape;136;p17"/>
          <p:cNvSpPr/>
          <p:nvPr/>
        </p:nvSpPr>
        <p:spPr>
          <a:xfrm>
            <a:off x="527190" y="-179690"/>
            <a:ext cx="3606600" cy="5922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137" name="Google Shape;137;p17"/>
          <p:cNvPicPr preferRelativeResize="0"/>
          <p:nvPr/>
        </p:nvPicPr>
        <p:blipFill rotWithShape="1">
          <a:blip r:embed="rId3">
            <a:alphaModFix/>
          </a:blip>
          <a:srcRect/>
          <a:stretch/>
        </p:blipFill>
        <p:spPr>
          <a:xfrm>
            <a:off x="8629650" y="175655"/>
            <a:ext cx="254021" cy="254021"/>
          </a:xfrm>
          <a:prstGeom prst="rect">
            <a:avLst/>
          </a:prstGeom>
          <a:noFill/>
          <a:ln>
            <a:noFill/>
          </a:ln>
        </p:spPr>
      </p:pic>
      <p:pic>
        <p:nvPicPr>
          <p:cNvPr id="138" name="Google Shape;138;p17" title="What are Emotions? Why are They Important? (CA SEL)">
            <a:hlinkClick r:id="rId4"/>
          </p:cNvPr>
          <p:cNvPicPr preferRelativeResize="0"/>
          <p:nvPr/>
        </p:nvPicPr>
        <p:blipFill>
          <a:blip r:embed="rId5">
            <a:alphaModFix/>
          </a:blip>
          <a:stretch>
            <a:fillRect/>
          </a:stretch>
        </p:blipFill>
        <p:spPr>
          <a:xfrm>
            <a:off x="416650" y="1412819"/>
            <a:ext cx="3117413" cy="1753538"/>
          </a:xfrm>
          <a:prstGeom prst="rect">
            <a:avLst/>
          </a:prstGeom>
          <a:noFill/>
          <a:ln w="19050" cap="flat" cmpd="sng">
            <a:solidFill>
              <a:srgbClr val="1F497D"/>
            </a:solidFill>
            <a:prstDash val="solid"/>
            <a:round/>
            <a:headEnd type="none" w="sm" len="sm"/>
            <a:tailEnd type="none" w="sm" len="sm"/>
          </a:ln>
        </p:spPr>
      </p:pic>
      <p:grpSp>
        <p:nvGrpSpPr>
          <p:cNvPr id="139" name="Google Shape;139;p17"/>
          <p:cNvGrpSpPr/>
          <p:nvPr/>
        </p:nvGrpSpPr>
        <p:grpSpPr>
          <a:xfrm>
            <a:off x="4881750" y="2004448"/>
            <a:ext cx="3747938" cy="1228688"/>
            <a:chOff x="0" y="-76200"/>
            <a:chExt cx="9994500" cy="5262048"/>
          </a:xfrm>
        </p:grpSpPr>
        <p:sp>
          <p:nvSpPr>
            <p:cNvPr id="140" name="Google Shape;140;p17"/>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9C182C"/>
                  </a:solidFill>
                  <a:latin typeface="Raleway"/>
                  <a:ea typeface="Raleway"/>
                  <a:cs typeface="Raleway"/>
                  <a:sym typeface="Raleway"/>
                </a:rPr>
                <a:t>Video</a:t>
              </a:r>
              <a:endParaRPr sz="800"/>
            </a:p>
          </p:txBody>
        </p:sp>
        <p:sp>
          <p:nvSpPr>
            <p:cNvPr id="141" name="Google Shape;141;p17"/>
            <p:cNvSpPr txBox="1"/>
            <p:nvPr/>
          </p:nvSpPr>
          <p:spPr>
            <a:xfrm>
              <a:off x="0" y="2654748"/>
              <a:ext cx="9504300" cy="2531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Clr>
                  <a:srgbClr val="000000"/>
                </a:buClr>
                <a:buFont typeface="Arial"/>
                <a:buNone/>
              </a:pPr>
              <a:r>
                <a:rPr lang="en-US" sz="1600">
                  <a:solidFill>
                    <a:srgbClr val="050707"/>
                  </a:solidFill>
                  <a:latin typeface="Raleway"/>
                  <a:ea typeface="Raleway"/>
                  <a:cs typeface="Raleway"/>
                  <a:sym typeface="Raleway"/>
                </a:rPr>
                <a:t>Video: </a:t>
              </a:r>
              <a:r>
                <a:rPr lang="en-US" sz="1600" u="sng">
                  <a:solidFill>
                    <a:schemeClr val="hlink"/>
                  </a:solidFill>
                  <a:latin typeface="Raleway"/>
                  <a:ea typeface="Raleway"/>
                  <a:cs typeface="Raleway"/>
                  <a:sym typeface="Raleway"/>
                  <a:hlinkClick r:id="rId6"/>
                </a:rPr>
                <a:t>What are Emotions? Why Are They Important?</a:t>
              </a:r>
              <a:endParaRPr sz="800"/>
            </a:p>
          </p:txBody>
        </p:sp>
      </p:grpSp>
      <p:pic>
        <p:nvPicPr>
          <p:cNvPr id="142" name="Google Shape;142;p17"/>
          <p:cNvPicPr preferRelativeResize="0"/>
          <p:nvPr/>
        </p:nvPicPr>
        <p:blipFill rotWithShape="1">
          <a:blip r:embed="rId7">
            <a:alphaModFix/>
          </a:blip>
          <a:srcRect/>
          <a:stretch/>
        </p:blipFill>
        <p:spPr>
          <a:xfrm>
            <a:off x="639218" y="252717"/>
            <a:ext cx="815616" cy="8156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48" name="Google Shape;148;p18"/>
          <p:cNvSpPr/>
          <p:nvPr/>
        </p:nvSpPr>
        <p:spPr>
          <a:xfrm>
            <a:off x="527190" y="-179690"/>
            <a:ext cx="3606600" cy="5922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149" name="Google Shape;149;p18"/>
          <p:cNvGrpSpPr/>
          <p:nvPr/>
        </p:nvGrpSpPr>
        <p:grpSpPr>
          <a:xfrm>
            <a:off x="4881750" y="2004448"/>
            <a:ext cx="3747938" cy="1228688"/>
            <a:chOff x="0" y="-76200"/>
            <a:chExt cx="9994500" cy="5262048"/>
          </a:xfrm>
        </p:grpSpPr>
        <p:sp>
          <p:nvSpPr>
            <p:cNvPr id="150" name="Google Shape;150;p18"/>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9C182C"/>
                  </a:solidFill>
                  <a:latin typeface="Raleway"/>
                  <a:ea typeface="Raleway"/>
                  <a:cs typeface="Raleway"/>
                  <a:sym typeface="Raleway"/>
                </a:rPr>
                <a:t>Video</a:t>
              </a:r>
              <a:endParaRPr sz="800"/>
            </a:p>
          </p:txBody>
        </p:sp>
        <p:sp>
          <p:nvSpPr>
            <p:cNvPr id="151" name="Google Shape;151;p18"/>
            <p:cNvSpPr txBox="1"/>
            <p:nvPr/>
          </p:nvSpPr>
          <p:spPr>
            <a:xfrm>
              <a:off x="0" y="2654748"/>
              <a:ext cx="9504300" cy="2531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r>
                <a:rPr lang="en-US" sz="1600" u="sng">
                  <a:solidFill>
                    <a:schemeClr val="hlink"/>
                  </a:solidFill>
                  <a:latin typeface="Raleway"/>
                  <a:ea typeface="Raleway"/>
                  <a:cs typeface="Raleway"/>
                  <a:sym typeface="Raleway"/>
                  <a:hlinkClick r:id="rId3"/>
                </a:rPr>
                <a:t>Beliefs about Emotions: Ideal vs. Real Emotions</a:t>
              </a:r>
              <a:endParaRPr sz="800"/>
            </a:p>
          </p:txBody>
        </p:sp>
      </p:grpSp>
      <p:pic>
        <p:nvPicPr>
          <p:cNvPr id="152" name="Google Shape;152;p18"/>
          <p:cNvPicPr preferRelativeResize="0"/>
          <p:nvPr/>
        </p:nvPicPr>
        <p:blipFill rotWithShape="1">
          <a:blip r:embed="rId4">
            <a:alphaModFix/>
          </a:blip>
          <a:srcRect/>
          <a:stretch/>
        </p:blipFill>
        <p:spPr>
          <a:xfrm>
            <a:off x="8629650" y="175655"/>
            <a:ext cx="254021" cy="254021"/>
          </a:xfrm>
          <a:prstGeom prst="rect">
            <a:avLst/>
          </a:prstGeom>
          <a:noFill/>
          <a:ln>
            <a:noFill/>
          </a:ln>
        </p:spPr>
      </p:pic>
      <p:pic>
        <p:nvPicPr>
          <p:cNvPr id="153" name="Google Shape;153;p18" title="Beliefs about Emotions: Ideal vs. Real Emotions (CA SEL)">
            <a:hlinkClick r:id="rId5"/>
          </p:cNvPr>
          <p:cNvPicPr preferRelativeResize="0"/>
          <p:nvPr/>
        </p:nvPicPr>
        <p:blipFill>
          <a:blip r:embed="rId6">
            <a:alphaModFix/>
          </a:blip>
          <a:stretch>
            <a:fillRect/>
          </a:stretch>
        </p:blipFill>
        <p:spPr>
          <a:xfrm>
            <a:off x="257519" y="1527225"/>
            <a:ext cx="3109454" cy="1749066"/>
          </a:xfrm>
          <a:prstGeom prst="rect">
            <a:avLst/>
          </a:prstGeom>
          <a:noFill/>
          <a:ln w="19050" cap="flat" cmpd="sng">
            <a:solidFill>
              <a:srgbClr val="1F497D"/>
            </a:solidFill>
            <a:prstDash val="solid"/>
            <a:round/>
            <a:headEnd type="none" w="sm" len="sm"/>
            <a:tailEnd type="none" w="sm" len="sm"/>
          </a:ln>
        </p:spPr>
      </p:pic>
      <p:pic>
        <p:nvPicPr>
          <p:cNvPr id="154" name="Google Shape;154;p18"/>
          <p:cNvPicPr preferRelativeResize="0"/>
          <p:nvPr/>
        </p:nvPicPr>
        <p:blipFill rotWithShape="1">
          <a:blip r:embed="rId7">
            <a:alphaModFix/>
          </a:blip>
          <a:srcRect/>
          <a:stretch/>
        </p:blipFill>
        <p:spPr>
          <a:xfrm>
            <a:off x="639218" y="252717"/>
            <a:ext cx="815616" cy="8156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p:nvPr/>
        </p:nvSpPr>
        <p:spPr>
          <a:xfrm>
            <a:off x="514350" y="4444448"/>
            <a:ext cx="8115300" cy="168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60" name="Google Shape;160;p19"/>
          <p:cNvSpPr/>
          <p:nvPr/>
        </p:nvSpPr>
        <p:spPr>
          <a:xfrm>
            <a:off x="527190" y="-179690"/>
            <a:ext cx="3606600" cy="59220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grpSp>
        <p:nvGrpSpPr>
          <p:cNvPr id="161" name="Google Shape;161;p19"/>
          <p:cNvGrpSpPr/>
          <p:nvPr/>
        </p:nvGrpSpPr>
        <p:grpSpPr>
          <a:xfrm>
            <a:off x="4881750" y="2004448"/>
            <a:ext cx="3747938" cy="1228688"/>
            <a:chOff x="0" y="-76200"/>
            <a:chExt cx="9994500" cy="5262048"/>
          </a:xfrm>
        </p:grpSpPr>
        <p:sp>
          <p:nvSpPr>
            <p:cNvPr id="162" name="Google Shape;162;p19"/>
            <p:cNvSpPr txBox="1"/>
            <p:nvPr/>
          </p:nvSpPr>
          <p:spPr>
            <a:xfrm>
              <a:off x="0" y="-76200"/>
              <a:ext cx="9994500" cy="2373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b="1">
                  <a:solidFill>
                    <a:srgbClr val="9C182C"/>
                  </a:solidFill>
                  <a:latin typeface="Raleway"/>
                  <a:ea typeface="Raleway"/>
                  <a:cs typeface="Raleway"/>
                  <a:sym typeface="Raleway"/>
                </a:rPr>
                <a:t>Video</a:t>
              </a:r>
              <a:endParaRPr sz="800"/>
            </a:p>
          </p:txBody>
        </p:sp>
        <p:sp>
          <p:nvSpPr>
            <p:cNvPr id="163" name="Google Shape;163;p19"/>
            <p:cNvSpPr txBox="1"/>
            <p:nvPr/>
          </p:nvSpPr>
          <p:spPr>
            <a:xfrm>
              <a:off x="0" y="2654748"/>
              <a:ext cx="9504300" cy="2531100"/>
            </a:xfrm>
            <a:prstGeom prst="rect">
              <a:avLst/>
            </a:prstGeom>
            <a:noFill/>
            <a:ln>
              <a:noFill/>
            </a:ln>
          </p:spPr>
          <p:txBody>
            <a:bodyPr spcFirstLastPara="1" wrap="square" lIns="0" tIns="0" rIns="0" bIns="0" anchor="t" anchorCtr="0">
              <a:spAutoFit/>
            </a:bodyPr>
            <a:lstStyle/>
            <a:p>
              <a:pPr marL="0" marR="0" lvl="0" indent="0" algn="l" rtl="0">
                <a:lnSpc>
                  <a:spcPct val="139964"/>
                </a:lnSpc>
                <a:spcBef>
                  <a:spcPts val="0"/>
                </a:spcBef>
                <a:spcAft>
                  <a:spcPts val="0"/>
                </a:spcAft>
                <a:buNone/>
              </a:pPr>
              <a:r>
                <a:rPr lang="en-US" sz="1600" u="sng">
                  <a:solidFill>
                    <a:schemeClr val="hlink"/>
                  </a:solidFill>
                  <a:latin typeface="Raleway"/>
                  <a:ea typeface="Raleway"/>
                  <a:cs typeface="Raleway"/>
                  <a:sym typeface="Raleway"/>
                  <a:hlinkClick r:id="rId3"/>
                </a:rPr>
                <a:t>Cultural Differences in Emotional Expression </a:t>
              </a:r>
              <a:endParaRPr sz="800"/>
            </a:p>
          </p:txBody>
        </p:sp>
      </p:grpSp>
      <p:pic>
        <p:nvPicPr>
          <p:cNvPr id="164" name="Google Shape;164;p19"/>
          <p:cNvPicPr preferRelativeResize="0"/>
          <p:nvPr/>
        </p:nvPicPr>
        <p:blipFill rotWithShape="1">
          <a:blip r:embed="rId4">
            <a:alphaModFix/>
          </a:blip>
          <a:srcRect/>
          <a:stretch/>
        </p:blipFill>
        <p:spPr>
          <a:xfrm>
            <a:off x="8629650" y="175655"/>
            <a:ext cx="254021" cy="254021"/>
          </a:xfrm>
          <a:prstGeom prst="rect">
            <a:avLst/>
          </a:prstGeom>
          <a:noFill/>
          <a:ln>
            <a:noFill/>
          </a:ln>
        </p:spPr>
      </p:pic>
      <p:pic>
        <p:nvPicPr>
          <p:cNvPr id="165" name="Google Shape;165;p19" title="Cultural Differences in Emotional Expression (CA SEL)">
            <a:hlinkClick r:id="rId5"/>
          </p:cNvPr>
          <p:cNvPicPr preferRelativeResize="0"/>
          <p:nvPr/>
        </p:nvPicPr>
        <p:blipFill>
          <a:blip r:embed="rId6">
            <a:alphaModFix/>
          </a:blip>
          <a:stretch>
            <a:fillRect/>
          </a:stretch>
        </p:blipFill>
        <p:spPr>
          <a:xfrm>
            <a:off x="352769" y="1673744"/>
            <a:ext cx="3075985" cy="1730241"/>
          </a:xfrm>
          <a:prstGeom prst="rect">
            <a:avLst/>
          </a:prstGeom>
          <a:noFill/>
          <a:ln w="19050" cap="flat" cmpd="sng">
            <a:solidFill>
              <a:srgbClr val="1F497D"/>
            </a:solidFill>
            <a:prstDash val="solid"/>
            <a:round/>
            <a:headEnd type="none" w="sm" len="sm"/>
            <a:tailEnd type="none" w="sm" len="sm"/>
          </a:ln>
        </p:spPr>
      </p:pic>
      <p:pic>
        <p:nvPicPr>
          <p:cNvPr id="166" name="Google Shape;166;p19"/>
          <p:cNvPicPr preferRelativeResize="0"/>
          <p:nvPr/>
        </p:nvPicPr>
        <p:blipFill rotWithShape="1">
          <a:blip r:embed="rId7">
            <a:alphaModFix/>
          </a:blip>
          <a:srcRect/>
          <a:stretch/>
        </p:blipFill>
        <p:spPr>
          <a:xfrm>
            <a:off x="639218" y="252717"/>
            <a:ext cx="815616" cy="8156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Google Shape;171;p20"/>
          <p:cNvGrpSpPr/>
          <p:nvPr/>
        </p:nvGrpSpPr>
        <p:grpSpPr>
          <a:xfrm>
            <a:off x="1451149" y="539353"/>
            <a:ext cx="7178522" cy="2167200"/>
            <a:chOff x="-26" y="66675"/>
            <a:chExt cx="19142726" cy="5779200"/>
          </a:xfrm>
        </p:grpSpPr>
        <p:sp>
          <p:nvSpPr>
            <p:cNvPr id="172" name="Google Shape;172;p20"/>
            <p:cNvSpPr txBox="1"/>
            <p:nvPr/>
          </p:nvSpPr>
          <p:spPr>
            <a:xfrm>
              <a:off x="0" y="66675"/>
              <a:ext cx="19142700" cy="5779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dk1"/>
                </a:buClr>
                <a:buSzPts val="600"/>
                <a:buFont typeface="Arial"/>
                <a:buNone/>
              </a:pPr>
              <a:r>
                <a:rPr lang="en-US" sz="4400">
                  <a:solidFill>
                    <a:srgbClr val="9C182C"/>
                  </a:solidFill>
                  <a:latin typeface="Raleway"/>
                  <a:ea typeface="Raleway"/>
                  <a:cs typeface="Raleway"/>
                  <a:sym typeface="Raleway"/>
                </a:rPr>
                <a:t>Group Reflection</a:t>
              </a: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Clr>
                  <a:schemeClr val="dk1"/>
                </a:buClr>
                <a:buSzPts val="600"/>
                <a:buFont typeface="Arial"/>
                <a:buNone/>
              </a:pPr>
              <a:endParaRPr sz="4400">
                <a:solidFill>
                  <a:srgbClr val="9C182C"/>
                </a:solidFill>
                <a:latin typeface="Raleway"/>
                <a:ea typeface="Raleway"/>
                <a:cs typeface="Raleway"/>
                <a:sym typeface="Raleway"/>
              </a:endParaRPr>
            </a:p>
            <a:p>
              <a:pPr marL="0" marR="0" lvl="0" indent="0" algn="l" rtl="0">
                <a:lnSpc>
                  <a:spcPct val="110000"/>
                </a:lnSpc>
                <a:spcBef>
                  <a:spcPts val="0"/>
                </a:spcBef>
                <a:spcAft>
                  <a:spcPts val="0"/>
                </a:spcAft>
                <a:buNone/>
              </a:pPr>
              <a:endParaRPr sz="4400">
                <a:solidFill>
                  <a:srgbClr val="9C182C"/>
                </a:solidFill>
                <a:latin typeface="Raleway"/>
                <a:ea typeface="Raleway"/>
                <a:cs typeface="Raleway"/>
                <a:sym typeface="Raleway"/>
              </a:endParaRPr>
            </a:p>
          </p:txBody>
        </p:sp>
        <p:sp>
          <p:nvSpPr>
            <p:cNvPr id="173" name="Google Shape;173;p20"/>
            <p:cNvSpPr txBox="1"/>
            <p:nvPr/>
          </p:nvSpPr>
          <p:spPr>
            <a:xfrm>
              <a:off x="-26" y="2157400"/>
              <a:ext cx="19142700" cy="7800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050707"/>
                  </a:solidFill>
                  <a:latin typeface="Raleway"/>
                  <a:ea typeface="Raleway"/>
                  <a:cs typeface="Raleway"/>
                  <a:sym typeface="Raleway"/>
                </a:rPr>
                <a:t>After watching the videos, reflect on the following questions:</a:t>
              </a:r>
              <a:endParaRPr sz="800"/>
            </a:p>
          </p:txBody>
        </p:sp>
      </p:grpSp>
      <p:sp>
        <p:nvSpPr>
          <p:cNvPr id="174" name="Google Shape;174;p20"/>
          <p:cNvSpPr/>
          <p:nvPr/>
        </p:nvSpPr>
        <p:spPr>
          <a:xfrm>
            <a:off x="1645247" y="1927389"/>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75" name="Google Shape;175;p20"/>
          <p:cNvSpPr txBox="1"/>
          <p:nvPr/>
        </p:nvSpPr>
        <p:spPr>
          <a:xfrm>
            <a:off x="1896699" y="1888850"/>
            <a:ext cx="6531900" cy="2970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700">
                <a:solidFill>
                  <a:srgbClr val="050707"/>
                </a:solidFill>
                <a:latin typeface="Raleway"/>
                <a:ea typeface="Raleway"/>
                <a:cs typeface="Raleway"/>
                <a:sym typeface="Raleway"/>
              </a:rPr>
              <a:t>What concepts from the videos were new to you?</a:t>
            </a:r>
            <a:br>
              <a:rPr lang="en-US" sz="1700">
                <a:solidFill>
                  <a:srgbClr val="050707"/>
                </a:solidFill>
                <a:latin typeface="Raleway"/>
                <a:ea typeface="Raleway"/>
                <a:cs typeface="Raleway"/>
                <a:sym typeface="Raleway"/>
              </a:rPr>
            </a:br>
            <a:br>
              <a:rPr lang="en-US" sz="1700">
                <a:solidFill>
                  <a:srgbClr val="050707"/>
                </a:solidFill>
                <a:latin typeface="Raleway"/>
                <a:ea typeface="Raleway"/>
                <a:cs typeface="Raleway"/>
                <a:sym typeface="Raleway"/>
              </a:rPr>
            </a:br>
            <a:r>
              <a:rPr lang="en-US" sz="1700">
                <a:solidFill>
                  <a:srgbClr val="050707"/>
                </a:solidFill>
                <a:latin typeface="Raleway"/>
                <a:ea typeface="Raleway"/>
                <a:cs typeface="Raleway"/>
                <a:sym typeface="Raleway"/>
              </a:rPr>
              <a:t>Many people believe that emotions are “bad” or even “dangerous.” What’s your best argument for why emotions are important and valuable?</a:t>
            </a:r>
            <a:br>
              <a:rPr lang="en-US" sz="1700">
                <a:solidFill>
                  <a:srgbClr val="050707"/>
                </a:solidFill>
                <a:latin typeface="Raleway"/>
                <a:ea typeface="Raleway"/>
                <a:cs typeface="Raleway"/>
                <a:sym typeface="Raleway"/>
              </a:rPr>
            </a:br>
            <a:br>
              <a:rPr lang="en-US" sz="1700">
                <a:solidFill>
                  <a:srgbClr val="050707"/>
                </a:solidFill>
                <a:latin typeface="Raleway"/>
                <a:ea typeface="Raleway"/>
                <a:cs typeface="Raleway"/>
                <a:sym typeface="Raleway"/>
              </a:rPr>
            </a:br>
            <a:r>
              <a:rPr lang="en-US" sz="1700">
                <a:solidFill>
                  <a:srgbClr val="050707"/>
                </a:solidFill>
                <a:latin typeface="Raleway"/>
                <a:ea typeface="Raleway"/>
                <a:cs typeface="Raleway"/>
                <a:sym typeface="Raleway"/>
              </a:rPr>
              <a:t>What are the ways we can apply research about the critical importance of emotions to our everyday lives? For example, how can you make this information accessible to colleagues, leaders, educators, families and students in your context?</a:t>
            </a:r>
            <a:endParaRPr sz="800"/>
          </a:p>
        </p:txBody>
      </p:sp>
      <p:sp>
        <p:nvSpPr>
          <p:cNvPr id="176" name="Google Shape;176;p20"/>
          <p:cNvSpPr/>
          <p:nvPr/>
        </p:nvSpPr>
        <p:spPr>
          <a:xfrm>
            <a:off x="-261396" y="-99108"/>
            <a:ext cx="1015500" cy="53457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77" name="Google Shape;177;p20"/>
          <p:cNvSpPr/>
          <p:nvPr/>
        </p:nvSpPr>
        <p:spPr>
          <a:xfrm>
            <a:off x="1645247" y="2558342"/>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78" name="Google Shape;178;p20"/>
          <p:cNvSpPr/>
          <p:nvPr/>
        </p:nvSpPr>
        <p:spPr>
          <a:xfrm>
            <a:off x="1645247" y="3730130"/>
            <a:ext cx="139500" cy="148200"/>
          </a:xfrm>
          <a:prstGeom prst="rect">
            <a:avLst/>
          </a:prstGeom>
          <a:solidFill>
            <a:srgbClr val="9C182C"/>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pic>
        <p:nvPicPr>
          <p:cNvPr id="179" name="Google Shape;179;p20"/>
          <p:cNvPicPr preferRelativeResize="0"/>
          <p:nvPr/>
        </p:nvPicPr>
        <p:blipFill rotWithShape="1">
          <a:blip r:embed="rId3">
            <a:alphaModFix/>
          </a:blip>
          <a:srcRect/>
          <a:stretch/>
        </p:blipFill>
        <p:spPr>
          <a:xfrm>
            <a:off x="8629650" y="4629150"/>
            <a:ext cx="254021" cy="2540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Shape 183"/>
        <p:cNvGrpSpPr/>
        <p:nvPr/>
      </p:nvGrpSpPr>
      <p:grpSpPr>
        <a:xfrm>
          <a:off x="0" y="0"/>
          <a:ext cx="0" cy="0"/>
          <a:chOff x="0" y="0"/>
          <a:chExt cx="0" cy="0"/>
        </a:xfrm>
      </p:grpSpPr>
      <p:sp>
        <p:nvSpPr>
          <p:cNvPr id="184" name="Google Shape;184;p21"/>
          <p:cNvSpPr txBox="1"/>
          <p:nvPr/>
        </p:nvSpPr>
        <p:spPr>
          <a:xfrm>
            <a:off x="514350" y="504825"/>
            <a:ext cx="3669900" cy="292500"/>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1900">
                <a:solidFill>
                  <a:srgbClr val="FFFFFF"/>
                </a:solidFill>
                <a:latin typeface="Raleway"/>
                <a:ea typeface="Raleway"/>
                <a:cs typeface="Raleway"/>
                <a:sym typeface="Raleway"/>
              </a:rPr>
              <a:t>TAKE IT DEEPER</a:t>
            </a:r>
            <a:endParaRPr sz="800"/>
          </a:p>
        </p:txBody>
      </p:sp>
      <p:sp>
        <p:nvSpPr>
          <p:cNvPr id="185" name="Google Shape;185;p21"/>
          <p:cNvSpPr txBox="1"/>
          <p:nvPr/>
        </p:nvSpPr>
        <p:spPr>
          <a:xfrm>
            <a:off x="514350" y="4390496"/>
            <a:ext cx="3637800" cy="2616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700">
                <a:solidFill>
                  <a:srgbClr val="FFFFFF"/>
                </a:solidFill>
                <a:latin typeface="Raleway"/>
                <a:ea typeface="Raleway"/>
                <a:cs typeface="Raleway"/>
                <a:sym typeface="Raleway"/>
              </a:rPr>
              <a:t>1.1 Understanding Your Emotions</a:t>
            </a:r>
            <a:endParaRPr sz="800"/>
          </a:p>
        </p:txBody>
      </p:sp>
      <p:sp>
        <p:nvSpPr>
          <p:cNvPr id="186" name="Google Shape;186;p21"/>
          <p:cNvSpPr/>
          <p:nvPr/>
        </p:nvSpPr>
        <p:spPr>
          <a:xfrm>
            <a:off x="514350" y="4143636"/>
            <a:ext cx="437400" cy="62100"/>
          </a:xfrm>
          <a:prstGeom prst="rect">
            <a:avLst/>
          </a:prstGeom>
          <a:solidFill>
            <a:srgbClr val="FFFFFF"/>
          </a:solidFill>
          <a:ln>
            <a:noFill/>
          </a:ln>
        </p:spPr>
        <p:txBody>
          <a:bodyPr spcFirstLastPara="1" wrap="square" lIns="50800" tIns="50800" rIns="50800" bIns="50800" anchor="ctr" anchorCtr="0">
            <a:noAutofit/>
          </a:bodyPr>
          <a:lstStyle/>
          <a:p>
            <a:pPr marL="0" lvl="0" indent="0" algn="l" rtl="0">
              <a:spcBef>
                <a:spcPts val="0"/>
              </a:spcBef>
              <a:spcAft>
                <a:spcPts val="0"/>
              </a:spcAft>
              <a:buNone/>
            </a:pPr>
            <a:endParaRPr/>
          </a:p>
        </p:txBody>
      </p:sp>
      <p:sp>
        <p:nvSpPr>
          <p:cNvPr id="187" name="Google Shape;187;p21"/>
          <p:cNvSpPr txBox="1"/>
          <p:nvPr/>
        </p:nvSpPr>
        <p:spPr>
          <a:xfrm>
            <a:off x="416513" y="2206128"/>
            <a:ext cx="4208400" cy="1662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600">
                <a:solidFill>
                  <a:srgbClr val="FFFFFF"/>
                </a:solidFill>
                <a:latin typeface="Raleway"/>
                <a:ea typeface="Raleway"/>
                <a:cs typeface="Raleway"/>
                <a:sym typeface="Raleway"/>
              </a:rPr>
              <a:t>Complete</a:t>
            </a:r>
            <a:r>
              <a:rPr lang="en-US" sz="3600" b="1">
                <a:solidFill>
                  <a:srgbClr val="FFFFFF"/>
                </a:solidFill>
                <a:latin typeface="Raleway"/>
                <a:ea typeface="Raleway"/>
                <a:cs typeface="Raleway"/>
                <a:sym typeface="Raleway"/>
              </a:rPr>
              <a:t> “Exploring Beliefs about Emotions”</a:t>
            </a:r>
            <a:endParaRPr sz="800"/>
          </a:p>
        </p:txBody>
      </p:sp>
      <p:pic>
        <p:nvPicPr>
          <p:cNvPr id="188" name="Google Shape;188;p21"/>
          <p:cNvPicPr preferRelativeResize="0"/>
          <p:nvPr/>
        </p:nvPicPr>
        <p:blipFill rotWithShape="1">
          <a:blip r:embed="rId3">
            <a:alphaModFix/>
          </a:blip>
          <a:srcRect/>
          <a:stretch/>
        </p:blipFill>
        <p:spPr>
          <a:xfrm>
            <a:off x="8557927" y="4506407"/>
            <a:ext cx="254021" cy="254021"/>
          </a:xfrm>
          <a:prstGeom prst="rect">
            <a:avLst/>
          </a:prstGeom>
          <a:noFill/>
          <a:ln>
            <a:noFill/>
          </a:ln>
        </p:spPr>
      </p:pic>
      <p:pic>
        <p:nvPicPr>
          <p:cNvPr id="189" name="Google Shape;189;p21"/>
          <p:cNvPicPr preferRelativeResize="0"/>
          <p:nvPr/>
        </p:nvPicPr>
        <p:blipFill>
          <a:blip r:embed="rId4">
            <a:alphaModFix/>
          </a:blip>
          <a:stretch>
            <a:fillRect/>
          </a:stretch>
        </p:blipFill>
        <p:spPr>
          <a:xfrm>
            <a:off x="4777313" y="152400"/>
            <a:ext cx="3628214" cy="469533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3854</Words>
  <Application>Microsoft Macintosh PowerPoint</Application>
  <PresentationFormat>On-screen Show (16:9)</PresentationFormat>
  <Paragraphs>280</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Roboto</vt:lpstr>
      <vt:lpstr>Arial</vt:lpstr>
      <vt:lpstr>Raleway</vt:lpstr>
      <vt:lpstr>Calibri</vt:lpstr>
      <vt:lpstr>Raleway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Mariah Flynn</cp:lastModifiedBy>
  <cp:revision>2</cp:revision>
  <dcterms:modified xsi:type="dcterms:W3CDTF">2023-09-21T00:24:16Z</dcterms:modified>
</cp:coreProperties>
</file>